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</p:sldMasterIdLst>
  <p:notesMasterIdLst>
    <p:notesMasterId r:id="rId21"/>
  </p:notesMasterIdLst>
  <p:sldIdLst>
    <p:sldId id="261" r:id="rId2"/>
    <p:sldId id="282" r:id="rId3"/>
    <p:sldId id="262" r:id="rId4"/>
    <p:sldId id="257" r:id="rId5"/>
    <p:sldId id="287" r:id="rId6"/>
    <p:sldId id="285" r:id="rId7"/>
    <p:sldId id="283" r:id="rId8"/>
    <p:sldId id="284" r:id="rId9"/>
    <p:sldId id="288" r:id="rId10"/>
    <p:sldId id="265" r:id="rId11"/>
    <p:sldId id="275" r:id="rId12"/>
    <p:sldId id="281" r:id="rId13"/>
    <p:sldId id="280" r:id="rId14"/>
    <p:sldId id="290" r:id="rId15"/>
    <p:sldId id="276" r:id="rId16"/>
    <p:sldId id="273" r:id="rId17"/>
    <p:sldId id="289" r:id="rId18"/>
    <p:sldId id="277" r:id="rId19"/>
    <p:sldId id="270" r:id="rId20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7C50"/>
    <a:srgbClr val="0000CC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8" autoAdjust="0"/>
    <p:restoredTop sz="94660" autoAdjust="0"/>
  </p:normalViewPr>
  <p:slideViewPr>
    <p:cSldViewPr snapToGrid="0">
      <p:cViewPr varScale="1">
        <p:scale>
          <a:sx n="63" d="100"/>
          <a:sy n="63" d="100"/>
        </p:scale>
        <p:origin x="728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E0138F-63D3-4770-92A0-3F126F59911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E410CBE-EC35-4088-A250-0D78205116BF}">
      <dgm:prSet phldrT="[Текст]" custT="1"/>
      <dgm:spPr/>
      <dgm:t>
        <a:bodyPr/>
        <a:lstStyle/>
        <a:p>
          <a:r>
            <a:rPr lang="uk-UA" sz="2000" b="1" dirty="0"/>
            <a:t>Курс лекцій </a:t>
          </a:r>
          <a:r>
            <a:rPr lang="uk-UA" sz="2000" dirty="0"/>
            <a:t>провідних вчених НДЦ </a:t>
          </a:r>
          <a:r>
            <a:rPr lang="en-US" sz="2000" dirty="0"/>
            <a:t>ELI ERIC </a:t>
          </a:r>
          <a:r>
            <a:rPr lang="uk-UA" sz="2000" dirty="0"/>
            <a:t>«</a:t>
          </a:r>
          <a:r>
            <a:rPr lang="ru-UA" sz="2000" dirty="0" err="1"/>
            <a:t>Modern</a:t>
          </a:r>
          <a:r>
            <a:rPr lang="ru-UA" sz="2000" dirty="0"/>
            <a:t> </a:t>
          </a:r>
          <a:r>
            <a:rPr lang="ru-UA" sz="2000" dirty="0" err="1"/>
            <a:t>laser</a:t>
          </a:r>
          <a:r>
            <a:rPr lang="ru-UA" sz="2000" dirty="0"/>
            <a:t> </a:t>
          </a:r>
          <a:r>
            <a:rPr lang="ru-UA" sz="2000" dirty="0" err="1"/>
            <a:t>systems</a:t>
          </a:r>
          <a:r>
            <a:rPr lang="ru-UA" sz="2000" dirty="0"/>
            <a:t> </a:t>
          </a:r>
          <a:r>
            <a:rPr lang="ru-UA" sz="2000" dirty="0" err="1"/>
            <a:t>and</a:t>
          </a:r>
          <a:r>
            <a:rPr lang="ru-UA" sz="2000" dirty="0"/>
            <a:t> </a:t>
          </a:r>
          <a:r>
            <a:rPr lang="ru-UA" sz="2000" dirty="0" err="1"/>
            <a:t>technologies</a:t>
          </a:r>
          <a:r>
            <a:rPr lang="ru-UA" sz="2000" dirty="0"/>
            <a:t>»</a:t>
          </a:r>
          <a:r>
            <a:rPr lang="uk-UA" sz="2000" dirty="0"/>
            <a:t> за підтримки європейської програми </a:t>
          </a:r>
          <a:r>
            <a:rPr lang="en-US" sz="2000" dirty="0"/>
            <a:t>EURIZON</a:t>
          </a:r>
          <a:endParaRPr lang="ru-RU" sz="2000" dirty="0"/>
        </a:p>
      </dgm:t>
    </dgm:pt>
    <dgm:pt modelId="{8F080A21-702C-42EE-A2A2-0051E1D775BF}" type="parTrans" cxnId="{EC0F085E-89BB-4CD7-9292-0C6A05AAF2C2}">
      <dgm:prSet/>
      <dgm:spPr/>
      <dgm:t>
        <a:bodyPr/>
        <a:lstStyle/>
        <a:p>
          <a:endParaRPr lang="ru-RU"/>
        </a:p>
      </dgm:t>
    </dgm:pt>
    <dgm:pt modelId="{5D63410E-B536-44AF-938F-1F1D5CE0EB16}" type="sibTrans" cxnId="{EC0F085E-89BB-4CD7-9292-0C6A05AAF2C2}">
      <dgm:prSet/>
      <dgm:spPr/>
      <dgm:t>
        <a:bodyPr/>
        <a:lstStyle/>
        <a:p>
          <a:endParaRPr lang="ru-RU"/>
        </a:p>
      </dgm:t>
    </dgm:pt>
    <dgm:pt modelId="{B19ABBCD-D557-482B-A48F-85A2CAAB16FB}">
      <dgm:prSet phldrT="[Текст]" custT="1"/>
      <dgm:spPr/>
      <dgm:t>
        <a:bodyPr/>
        <a:lstStyle/>
        <a:p>
          <a:r>
            <a:rPr lang="uk-UA" sz="2000" dirty="0"/>
            <a:t>Літня школа з лазерних технологій </a:t>
          </a:r>
          <a:r>
            <a:rPr lang="en-US" sz="2000" dirty="0"/>
            <a:t>“XFELs for Beginners”</a:t>
          </a:r>
          <a:r>
            <a:rPr lang="uk-UA" sz="2000" dirty="0"/>
            <a:t>, Інститут ядерної фізики ПАН, м. Краків, Польща, </a:t>
          </a:r>
          <a:r>
            <a:rPr lang="en-US" sz="2000" dirty="0"/>
            <a:t>ELI ERIC</a:t>
          </a:r>
          <a:r>
            <a:rPr lang="uk-UA" sz="2000" dirty="0"/>
            <a:t> - організатор</a:t>
          </a:r>
          <a:endParaRPr lang="ru-RU" sz="2000" dirty="0"/>
        </a:p>
      </dgm:t>
    </dgm:pt>
    <dgm:pt modelId="{D99486D2-4A76-498D-B000-6E51C930B5A3}" type="parTrans" cxnId="{A966A990-144B-4C22-8EBA-455BBBF3ABF9}">
      <dgm:prSet/>
      <dgm:spPr/>
      <dgm:t>
        <a:bodyPr/>
        <a:lstStyle/>
        <a:p>
          <a:endParaRPr lang="ru-RU"/>
        </a:p>
      </dgm:t>
    </dgm:pt>
    <dgm:pt modelId="{15730CBA-D342-4DAC-9419-28F1577F4468}" type="sibTrans" cxnId="{A966A990-144B-4C22-8EBA-455BBBF3ABF9}">
      <dgm:prSet/>
      <dgm:spPr/>
      <dgm:t>
        <a:bodyPr/>
        <a:lstStyle/>
        <a:p>
          <a:endParaRPr lang="ru-RU"/>
        </a:p>
      </dgm:t>
    </dgm:pt>
    <dgm:pt modelId="{0E0A84D9-6ED1-4C88-A123-6EB808F57344}">
      <dgm:prSet phldrT="[Текст]" custT="1"/>
      <dgm:spPr/>
      <dgm:t>
        <a:bodyPr/>
        <a:lstStyle/>
        <a:p>
          <a:r>
            <a:rPr lang="uk-UA" sz="2000" dirty="0"/>
            <a:t>Х Ювілейна літня школа </a:t>
          </a:r>
          <a:r>
            <a:rPr lang="en-US" sz="2000" b="0" i="0" dirty="0"/>
            <a:t>(Extreme Light Infrastructure Summer School)</a:t>
          </a:r>
          <a:r>
            <a:rPr lang="uk-UA" sz="2000" b="1" i="0" dirty="0"/>
            <a:t> </a:t>
          </a:r>
          <a:r>
            <a:rPr lang="ru-UA" sz="2000" b="1" dirty="0"/>
            <a:t>ELISS</a:t>
          </a:r>
          <a:r>
            <a:rPr lang="uk-UA" sz="2000" b="1" dirty="0"/>
            <a:t> 2025 </a:t>
          </a:r>
          <a:endParaRPr lang="ru-RU" sz="2000" b="1" dirty="0"/>
        </a:p>
      </dgm:t>
    </dgm:pt>
    <dgm:pt modelId="{AE113148-1739-4D52-891D-B032269251D3}" type="parTrans" cxnId="{FF7B6806-A3E1-484B-ACA8-FF3C0B47EC34}">
      <dgm:prSet/>
      <dgm:spPr/>
      <dgm:t>
        <a:bodyPr/>
        <a:lstStyle/>
        <a:p>
          <a:endParaRPr lang="ru-RU"/>
        </a:p>
      </dgm:t>
    </dgm:pt>
    <dgm:pt modelId="{C624259D-47B2-4716-B43B-24853A195D27}" type="sibTrans" cxnId="{FF7B6806-A3E1-484B-ACA8-FF3C0B47EC34}">
      <dgm:prSet/>
      <dgm:spPr/>
      <dgm:t>
        <a:bodyPr/>
        <a:lstStyle/>
        <a:p>
          <a:endParaRPr lang="ru-RU"/>
        </a:p>
      </dgm:t>
    </dgm:pt>
    <dgm:pt modelId="{A33AEB19-20F8-429D-9162-0BAA8C32E47A}" type="pres">
      <dgm:prSet presAssocID="{E7E0138F-63D3-4770-92A0-3F126F59911D}" presName="Name0" presStyleCnt="0">
        <dgm:presLayoutVars>
          <dgm:chMax val="7"/>
          <dgm:chPref val="7"/>
          <dgm:dir/>
        </dgm:presLayoutVars>
      </dgm:prSet>
      <dgm:spPr/>
    </dgm:pt>
    <dgm:pt modelId="{7883922C-30B5-4E79-8FAB-369BA8BB71A4}" type="pres">
      <dgm:prSet presAssocID="{E7E0138F-63D3-4770-92A0-3F126F59911D}" presName="Name1" presStyleCnt="0"/>
      <dgm:spPr/>
    </dgm:pt>
    <dgm:pt modelId="{B7408AC6-D376-4571-8495-20B98DEC5A0C}" type="pres">
      <dgm:prSet presAssocID="{E7E0138F-63D3-4770-92A0-3F126F59911D}" presName="cycle" presStyleCnt="0"/>
      <dgm:spPr/>
    </dgm:pt>
    <dgm:pt modelId="{61D67A0F-30AB-4863-A108-8CBDE70B357F}" type="pres">
      <dgm:prSet presAssocID="{E7E0138F-63D3-4770-92A0-3F126F59911D}" presName="srcNode" presStyleLbl="node1" presStyleIdx="0" presStyleCnt="3"/>
      <dgm:spPr/>
    </dgm:pt>
    <dgm:pt modelId="{32A96E51-2B4C-45FB-9127-A8656D6CFE13}" type="pres">
      <dgm:prSet presAssocID="{E7E0138F-63D3-4770-92A0-3F126F59911D}" presName="conn" presStyleLbl="parChTrans1D2" presStyleIdx="0" presStyleCnt="1"/>
      <dgm:spPr/>
    </dgm:pt>
    <dgm:pt modelId="{CE229634-4A42-4A7D-9862-4CAF6DF4D657}" type="pres">
      <dgm:prSet presAssocID="{E7E0138F-63D3-4770-92A0-3F126F59911D}" presName="extraNode" presStyleLbl="node1" presStyleIdx="0" presStyleCnt="3"/>
      <dgm:spPr/>
    </dgm:pt>
    <dgm:pt modelId="{CE2E094A-7BCE-41AF-952C-785E3168BCC8}" type="pres">
      <dgm:prSet presAssocID="{E7E0138F-63D3-4770-92A0-3F126F59911D}" presName="dstNode" presStyleLbl="node1" presStyleIdx="0" presStyleCnt="3"/>
      <dgm:spPr/>
    </dgm:pt>
    <dgm:pt modelId="{F413CFB5-95DA-49C4-9A96-87325A78FDE8}" type="pres">
      <dgm:prSet presAssocID="{1E410CBE-EC35-4088-A250-0D78205116BF}" presName="text_1" presStyleLbl="node1" presStyleIdx="0" presStyleCnt="3">
        <dgm:presLayoutVars>
          <dgm:bulletEnabled val="1"/>
        </dgm:presLayoutVars>
      </dgm:prSet>
      <dgm:spPr/>
    </dgm:pt>
    <dgm:pt modelId="{36A901F8-8059-4B96-B319-426FC24F78A4}" type="pres">
      <dgm:prSet presAssocID="{1E410CBE-EC35-4088-A250-0D78205116BF}" presName="accent_1" presStyleCnt="0"/>
      <dgm:spPr/>
    </dgm:pt>
    <dgm:pt modelId="{BD55AEE2-6B2F-4191-940C-5E98F074B82F}" type="pres">
      <dgm:prSet presAssocID="{1E410CBE-EC35-4088-A250-0D78205116BF}" presName="accentRepeatNode" presStyleLbl="solidFgAcc1" presStyleIdx="0" presStyleCnt="3"/>
      <dgm:spPr/>
    </dgm:pt>
    <dgm:pt modelId="{7478D4F2-733A-4C0A-8540-57C9B183C0B0}" type="pres">
      <dgm:prSet presAssocID="{B19ABBCD-D557-482B-A48F-85A2CAAB16FB}" presName="text_2" presStyleLbl="node1" presStyleIdx="1" presStyleCnt="3">
        <dgm:presLayoutVars>
          <dgm:bulletEnabled val="1"/>
        </dgm:presLayoutVars>
      </dgm:prSet>
      <dgm:spPr/>
    </dgm:pt>
    <dgm:pt modelId="{22CEEBB9-39AC-4E42-BB20-F0B3943FD330}" type="pres">
      <dgm:prSet presAssocID="{B19ABBCD-D557-482B-A48F-85A2CAAB16FB}" presName="accent_2" presStyleCnt="0"/>
      <dgm:spPr/>
    </dgm:pt>
    <dgm:pt modelId="{910C8D15-CA82-48F6-8756-14924FB56FD0}" type="pres">
      <dgm:prSet presAssocID="{B19ABBCD-D557-482B-A48F-85A2CAAB16FB}" presName="accentRepeatNode" presStyleLbl="solidFgAcc1" presStyleIdx="1" presStyleCnt="3"/>
      <dgm:spPr/>
    </dgm:pt>
    <dgm:pt modelId="{42AAF639-661B-4E06-A974-EB464DB9BDBE}" type="pres">
      <dgm:prSet presAssocID="{0E0A84D9-6ED1-4C88-A123-6EB808F57344}" presName="text_3" presStyleLbl="node1" presStyleIdx="2" presStyleCnt="3">
        <dgm:presLayoutVars>
          <dgm:bulletEnabled val="1"/>
        </dgm:presLayoutVars>
      </dgm:prSet>
      <dgm:spPr/>
    </dgm:pt>
    <dgm:pt modelId="{DC81DB83-8D17-4523-8C50-4B1BD1171B31}" type="pres">
      <dgm:prSet presAssocID="{0E0A84D9-6ED1-4C88-A123-6EB808F57344}" presName="accent_3" presStyleCnt="0"/>
      <dgm:spPr/>
    </dgm:pt>
    <dgm:pt modelId="{18FC04EE-0813-44ED-AAB1-A54F348ACB06}" type="pres">
      <dgm:prSet presAssocID="{0E0A84D9-6ED1-4C88-A123-6EB808F57344}" presName="accentRepeatNode" presStyleLbl="solidFgAcc1" presStyleIdx="2" presStyleCnt="3"/>
      <dgm:spPr/>
    </dgm:pt>
  </dgm:ptLst>
  <dgm:cxnLst>
    <dgm:cxn modelId="{FF7B6806-A3E1-484B-ACA8-FF3C0B47EC34}" srcId="{E7E0138F-63D3-4770-92A0-3F126F59911D}" destId="{0E0A84D9-6ED1-4C88-A123-6EB808F57344}" srcOrd="2" destOrd="0" parTransId="{AE113148-1739-4D52-891D-B032269251D3}" sibTransId="{C624259D-47B2-4716-B43B-24853A195D27}"/>
    <dgm:cxn modelId="{B7A8D018-1F9D-41B2-922F-12E877DB7166}" type="presOf" srcId="{0E0A84D9-6ED1-4C88-A123-6EB808F57344}" destId="{42AAF639-661B-4E06-A974-EB464DB9BDBE}" srcOrd="0" destOrd="0" presId="urn:microsoft.com/office/officeart/2008/layout/VerticalCurvedList"/>
    <dgm:cxn modelId="{7D946B21-DEE7-4B5E-B975-0667905129F6}" type="presOf" srcId="{B19ABBCD-D557-482B-A48F-85A2CAAB16FB}" destId="{7478D4F2-733A-4C0A-8540-57C9B183C0B0}" srcOrd="0" destOrd="0" presId="urn:microsoft.com/office/officeart/2008/layout/VerticalCurvedList"/>
    <dgm:cxn modelId="{B9961436-352F-49F1-B6A3-DC37471F78D1}" type="presOf" srcId="{E7E0138F-63D3-4770-92A0-3F126F59911D}" destId="{A33AEB19-20F8-429D-9162-0BAA8C32E47A}" srcOrd="0" destOrd="0" presId="urn:microsoft.com/office/officeart/2008/layout/VerticalCurvedList"/>
    <dgm:cxn modelId="{EC0F085E-89BB-4CD7-9292-0C6A05AAF2C2}" srcId="{E7E0138F-63D3-4770-92A0-3F126F59911D}" destId="{1E410CBE-EC35-4088-A250-0D78205116BF}" srcOrd="0" destOrd="0" parTransId="{8F080A21-702C-42EE-A2A2-0051E1D775BF}" sibTransId="{5D63410E-B536-44AF-938F-1F1D5CE0EB16}"/>
    <dgm:cxn modelId="{A966A990-144B-4C22-8EBA-455BBBF3ABF9}" srcId="{E7E0138F-63D3-4770-92A0-3F126F59911D}" destId="{B19ABBCD-D557-482B-A48F-85A2CAAB16FB}" srcOrd="1" destOrd="0" parTransId="{D99486D2-4A76-498D-B000-6E51C930B5A3}" sibTransId="{15730CBA-D342-4DAC-9419-28F1577F4468}"/>
    <dgm:cxn modelId="{D8BF18F2-8780-4378-B7C6-61ACEE7686CD}" type="presOf" srcId="{1E410CBE-EC35-4088-A250-0D78205116BF}" destId="{F413CFB5-95DA-49C4-9A96-87325A78FDE8}" srcOrd="0" destOrd="0" presId="urn:microsoft.com/office/officeart/2008/layout/VerticalCurvedList"/>
    <dgm:cxn modelId="{F1BA71F8-D19A-42E5-9F78-8E6E48AB5FD7}" type="presOf" srcId="{5D63410E-B536-44AF-938F-1F1D5CE0EB16}" destId="{32A96E51-2B4C-45FB-9127-A8656D6CFE13}" srcOrd="0" destOrd="0" presId="urn:microsoft.com/office/officeart/2008/layout/VerticalCurvedList"/>
    <dgm:cxn modelId="{D05F29CC-C0E5-4924-9759-2CF879814185}" type="presParOf" srcId="{A33AEB19-20F8-429D-9162-0BAA8C32E47A}" destId="{7883922C-30B5-4E79-8FAB-369BA8BB71A4}" srcOrd="0" destOrd="0" presId="urn:microsoft.com/office/officeart/2008/layout/VerticalCurvedList"/>
    <dgm:cxn modelId="{DADEB680-5065-4C0C-8E38-9C4189F2B045}" type="presParOf" srcId="{7883922C-30B5-4E79-8FAB-369BA8BB71A4}" destId="{B7408AC6-D376-4571-8495-20B98DEC5A0C}" srcOrd="0" destOrd="0" presId="urn:microsoft.com/office/officeart/2008/layout/VerticalCurvedList"/>
    <dgm:cxn modelId="{C7285783-092E-427B-9C0F-8DC77443DAF4}" type="presParOf" srcId="{B7408AC6-D376-4571-8495-20B98DEC5A0C}" destId="{61D67A0F-30AB-4863-A108-8CBDE70B357F}" srcOrd="0" destOrd="0" presId="urn:microsoft.com/office/officeart/2008/layout/VerticalCurvedList"/>
    <dgm:cxn modelId="{6ADBCE89-AF24-4FCF-803C-C979FBEA8863}" type="presParOf" srcId="{B7408AC6-D376-4571-8495-20B98DEC5A0C}" destId="{32A96E51-2B4C-45FB-9127-A8656D6CFE13}" srcOrd="1" destOrd="0" presId="urn:microsoft.com/office/officeart/2008/layout/VerticalCurvedList"/>
    <dgm:cxn modelId="{66888537-1B3B-4522-9FB4-03A27B17C7C7}" type="presParOf" srcId="{B7408AC6-D376-4571-8495-20B98DEC5A0C}" destId="{CE229634-4A42-4A7D-9862-4CAF6DF4D657}" srcOrd="2" destOrd="0" presId="urn:microsoft.com/office/officeart/2008/layout/VerticalCurvedList"/>
    <dgm:cxn modelId="{276E99A0-591C-417B-870B-535712FF9B64}" type="presParOf" srcId="{B7408AC6-D376-4571-8495-20B98DEC5A0C}" destId="{CE2E094A-7BCE-41AF-952C-785E3168BCC8}" srcOrd="3" destOrd="0" presId="urn:microsoft.com/office/officeart/2008/layout/VerticalCurvedList"/>
    <dgm:cxn modelId="{00BF54CC-8C29-4F8A-ADEB-D3999EE1264B}" type="presParOf" srcId="{7883922C-30B5-4E79-8FAB-369BA8BB71A4}" destId="{F413CFB5-95DA-49C4-9A96-87325A78FDE8}" srcOrd="1" destOrd="0" presId="urn:microsoft.com/office/officeart/2008/layout/VerticalCurvedList"/>
    <dgm:cxn modelId="{FAD0F8F7-DD88-4DE6-AB18-F0988EF52441}" type="presParOf" srcId="{7883922C-30B5-4E79-8FAB-369BA8BB71A4}" destId="{36A901F8-8059-4B96-B319-426FC24F78A4}" srcOrd="2" destOrd="0" presId="urn:microsoft.com/office/officeart/2008/layout/VerticalCurvedList"/>
    <dgm:cxn modelId="{B1D8CDCD-DA8D-4150-AF76-9D8C685346AB}" type="presParOf" srcId="{36A901F8-8059-4B96-B319-426FC24F78A4}" destId="{BD55AEE2-6B2F-4191-940C-5E98F074B82F}" srcOrd="0" destOrd="0" presId="urn:microsoft.com/office/officeart/2008/layout/VerticalCurvedList"/>
    <dgm:cxn modelId="{75D40172-8019-489D-842B-11F843C671A5}" type="presParOf" srcId="{7883922C-30B5-4E79-8FAB-369BA8BB71A4}" destId="{7478D4F2-733A-4C0A-8540-57C9B183C0B0}" srcOrd="3" destOrd="0" presId="urn:microsoft.com/office/officeart/2008/layout/VerticalCurvedList"/>
    <dgm:cxn modelId="{244C5CC9-2272-4A31-B9ED-A811BDAECB8F}" type="presParOf" srcId="{7883922C-30B5-4E79-8FAB-369BA8BB71A4}" destId="{22CEEBB9-39AC-4E42-BB20-F0B3943FD330}" srcOrd="4" destOrd="0" presId="urn:microsoft.com/office/officeart/2008/layout/VerticalCurvedList"/>
    <dgm:cxn modelId="{7B952618-16E1-414E-9BFB-A34A3A3578A4}" type="presParOf" srcId="{22CEEBB9-39AC-4E42-BB20-F0B3943FD330}" destId="{910C8D15-CA82-48F6-8756-14924FB56FD0}" srcOrd="0" destOrd="0" presId="urn:microsoft.com/office/officeart/2008/layout/VerticalCurvedList"/>
    <dgm:cxn modelId="{CBCC599A-BF19-45E4-BB16-5E25222E92A9}" type="presParOf" srcId="{7883922C-30B5-4E79-8FAB-369BA8BB71A4}" destId="{42AAF639-661B-4E06-A974-EB464DB9BDBE}" srcOrd="5" destOrd="0" presId="urn:microsoft.com/office/officeart/2008/layout/VerticalCurvedList"/>
    <dgm:cxn modelId="{12CCD936-8220-49F8-8E2F-FBD94F2E6FEB}" type="presParOf" srcId="{7883922C-30B5-4E79-8FAB-369BA8BB71A4}" destId="{DC81DB83-8D17-4523-8C50-4B1BD1171B31}" srcOrd="6" destOrd="0" presId="urn:microsoft.com/office/officeart/2008/layout/VerticalCurvedList"/>
    <dgm:cxn modelId="{86247B16-83E6-4419-9F4C-31BC9968FF5A}" type="presParOf" srcId="{DC81DB83-8D17-4523-8C50-4B1BD1171B31}" destId="{18FC04EE-0813-44ED-AAB1-A54F348ACB0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A96E51-2B4C-45FB-9127-A8656D6CFE13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55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13CFB5-95DA-49C4-9A96-87325A78FDE8}">
      <dsp:nvSpPr>
        <dsp:cNvPr id="0" name=""/>
        <dsp:cNvSpPr/>
      </dsp:nvSpPr>
      <dsp:spPr>
        <a:xfrm>
          <a:off x="752110" y="541866"/>
          <a:ext cx="7778748" cy="10837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Курс лекцій </a:t>
          </a:r>
          <a:r>
            <a:rPr lang="uk-UA" sz="2000" kern="1200" dirty="0"/>
            <a:t>провідних вчених НДЦ </a:t>
          </a:r>
          <a:r>
            <a:rPr lang="en-US" sz="2000" kern="1200" dirty="0"/>
            <a:t>ELI ERIC </a:t>
          </a:r>
          <a:r>
            <a:rPr lang="uk-UA" sz="2000" kern="1200" dirty="0"/>
            <a:t>«</a:t>
          </a:r>
          <a:r>
            <a:rPr lang="ru-UA" sz="2000" kern="1200" dirty="0" err="1"/>
            <a:t>Modern</a:t>
          </a:r>
          <a:r>
            <a:rPr lang="ru-UA" sz="2000" kern="1200" dirty="0"/>
            <a:t> </a:t>
          </a:r>
          <a:r>
            <a:rPr lang="ru-UA" sz="2000" kern="1200" dirty="0" err="1"/>
            <a:t>laser</a:t>
          </a:r>
          <a:r>
            <a:rPr lang="ru-UA" sz="2000" kern="1200" dirty="0"/>
            <a:t> </a:t>
          </a:r>
          <a:r>
            <a:rPr lang="ru-UA" sz="2000" kern="1200" dirty="0" err="1"/>
            <a:t>systems</a:t>
          </a:r>
          <a:r>
            <a:rPr lang="ru-UA" sz="2000" kern="1200" dirty="0"/>
            <a:t> </a:t>
          </a:r>
          <a:r>
            <a:rPr lang="ru-UA" sz="2000" kern="1200" dirty="0" err="1"/>
            <a:t>and</a:t>
          </a:r>
          <a:r>
            <a:rPr lang="ru-UA" sz="2000" kern="1200" dirty="0"/>
            <a:t> </a:t>
          </a:r>
          <a:r>
            <a:rPr lang="ru-UA" sz="2000" kern="1200" dirty="0" err="1"/>
            <a:t>technologies</a:t>
          </a:r>
          <a:r>
            <a:rPr lang="ru-UA" sz="2000" kern="1200" dirty="0"/>
            <a:t>»</a:t>
          </a:r>
          <a:r>
            <a:rPr lang="uk-UA" sz="2000" kern="1200" dirty="0"/>
            <a:t> за підтримки європейської програми </a:t>
          </a:r>
          <a:r>
            <a:rPr lang="en-US" sz="2000" kern="1200" dirty="0"/>
            <a:t>EURIZON</a:t>
          </a:r>
          <a:endParaRPr lang="ru-RU" sz="2000" kern="1200" dirty="0"/>
        </a:p>
      </dsp:txBody>
      <dsp:txXfrm>
        <a:off x="752110" y="541866"/>
        <a:ext cx="7778748" cy="1083733"/>
      </dsp:txXfrm>
    </dsp:sp>
    <dsp:sp modelId="{BD55AEE2-6B2F-4191-940C-5E98F074B82F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78D4F2-733A-4C0A-8540-57C9B183C0B0}">
      <dsp:nvSpPr>
        <dsp:cNvPr id="0" name=""/>
        <dsp:cNvSpPr/>
      </dsp:nvSpPr>
      <dsp:spPr>
        <a:xfrm>
          <a:off x="1146048" y="2167466"/>
          <a:ext cx="7384811" cy="1083733"/>
        </a:xfrm>
        <a:prstGeom prst="rect">
          <a:avLst/>
        </a:prstGeom>
        <a:solidFill>
          <a:schemeClr val="accent2">
            <a:hueOff val="-10081593"/>
            <a:satOff val="4384"/>
            <a:lumOff val="1275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Літня школа з лазерних технологій </a:t>
          </a:r>
          <a:r>
            <a:rPr lang="en-US" sz="2000" kern="1200" dirty="0"/>
            <a:t>“XFELs for Beginners”</a:t>
          </a:r>
          <a:r>
            <a:rPr lang="uk-UA" sz="2000" kern="1200" dirty="0"/>
            <a:t>, Інститут ядерної фізики ПАН, м. Краків, Польща, </a:t>
          </a:r>
          <a:r>
            <a:rPr lang="en-US" sz="2000" kern="1200" dirty="0"/>
            <a:t>ELI ERIC</a:t>
          </a:r>
          <a:r>
            <a:rPr lang="uk-UA" sz="2000" kern="1200" dirty="0"/>
            <a:t> - організатор</a:t>
          </a:r>
          <a:endParaRPr lang="ru-RU" sz="2000" kern="1200" dirty="0"/>
        </a:p>
      </dsp:txBody>
      <dsp:txXfrm>
        <a:off x="1146048" y="2167466"/>
        <a:ext cx="7384811" cy="1083733"/>
      </dsp:txXfrm>
    </dsp:sp>
    <dsp:sp modelId="{910C8D15-CA82-48F6-8756-14924FB56FD0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2">
              <a:hueOff val="-10081593"/>
              <a:satOff val="4384"/>
              <a:lumOff val="1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AAF639-661B-4E06-A974-EB464DB9BDBE}">
      <dsp:nvSpPr>
        <dsp:cNvPr id="0" name=""/>
        <dsp:cNvSpPr/>
      </dsp:nvSpPr>
      <dsp:spPr>
        <a:xfrm>
          <a:off x="752110" y="3793066"/>
          <a:ext cx="7778748" cy="1083733"/>
        </a:xfrm>
        <a:prstGeom prst="rect">
          <a:avLst/>
        </a:prstGeom>
        <a:solidFill>
          <a:schemeClr val="accent2">
            <a:hueOff val="-20163186"/>
            <a:satOff val="8769"/>
            <a:lumOff val="255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Х Ювілейна літня школа </a:t>
          </a:r>
          <a:r>
            <a:rPr lang="en-US" sz="2000" b="0" i="0" kern="1200" dirty="0"/>
            <a:t>(Extreme Light Infrastructure Summer School)</a:t>
          </a:r>
          <a:r>
            <a:rPr lang="uk-UA" sz="2000" b="1" i="0" kern="1200" dirty="0"/>
            <a:t> </a:t>
          </a:r>
          <a:r>
            <a:rPr lang="ru-UA" sz="2000" b="1" kern="1200" dirty="0"/>
            <a:t>ELISS</a:t>
          </a:r>
          <a:r>
            <a:rPr lang="uk-UA" sz="2000" b="1" kern="1200" dirty="0"/>
            <a:t> 2025 </a:t>
          </a:r>
          <a:endParaRPr lang="ru-RU" sz="2000" b="1" kern="1200" dirty="0"/>
        </a:p>
      </dsp:txBody>
      <dsp:txXfrm>
        <a:off x="752110" y="3793066"/>
        <a:ext cx="7778748" cy="1083733"/>
      </dsp:txXfrm>
    </dsp:sp>
    <dsp:sp modelId="{18FC04EE-0813-44ED-AAB1-A54F348ACB06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2">
              <a:hueOff val="-20163186"/>
              <a:satOff val="8769"/>
              <a:lumOff val="25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EA1A6CF1-AA3F-4BDA-9709-799861E7F84A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95B4632B-66BC-4851-95C2-A29E1D0FC50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624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464BC6-AEF2-4356-8100-F2E644867800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59AD2-3227-4C67-AE1B-E9E15313F9E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9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9E83BA3-9196-4D45-AFCF-CB63B249FEB8}" type="datetime1">
              <a:rPr lang="ru-RU" smtClean="0"/>
              <a:t>15.04.2026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DE80A00-DBCA-4390-AE66-4F25EE8964F8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0A598-6565-4885-B25B-70A120482871}" type="datetime1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0A00-DBCA-4390-AE66-4F25EE8964F8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E93-1D3C-4590-AB80-F091DD50D00F}" type="datetime1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0A00-DBCA-4390-AE66-4F25EE8964F8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AABE9-4ABF-4CF6-A156-2DD32E9F9E04}" type="datetime1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0A00-DBCA-4390-AE66-4F25EE8964F8}" type="slidenum">
              <a:rPr lang="ru-RU" smtClean="0"/>
              <a:t>‹№›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2F20-0383-4114-B825-9A7DE4D785AE}" type="datetime1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0A00-DBCA-4390-AE66-4F25EE8964F8}" type="slidenum">
              <a:rPr lang="ru-RU" smtClean="0"/>
              <a:t>‹№›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CB120-43A9-44C6-93E6-26443D642603}" type="datetime1">
              <a:rPr lang="ru-RU" smtClean="0"/>
              <a:t>15.04.2026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0A00-DBCA-4390-AE66-4F25EE8964F8}" type="slidenum">
              <a:rPr lang="ru-RU" smtClean="0"/>
              <a:t>‹№›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9298-5ABC-4D35-9A4F-8B57F4329F68}" type="datetime1">
              <a:rPr lang="ru-RU" smtClean="0"/>
              <a:t>15.04.2026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0A00-DBCA-4390-AE66-4F25EE8964F8}" type="slidenum">
              <a:rPr lang="ru-RU" smtClean="0"/>
              <a:t>‹№›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3FF56-8120-4900-9F94-40BAE841D55B}" type="datetime1">
              <a:rPr lang="ru-RU" smtClean="0"/>
              <a:t>15.04.2026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0A00-DBCA-4390-AE66-4F25EE8964F8}" type="slidenum">
              <a:rPr lang="ru-RU" smtClean="0"/>
              <a:t>‹№›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058D-FDC5-487B-90C7-852496EA05D8}" type="datetime1">
              <a:rPr lang="ru-RU" smtClean="0"/>
              <a:t>15.04.2026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0A00-DBCA-4390-AE66-4F25EE8964F8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FBFC92C7-A242-4A33-94B1-51A52C99249B}" type="datetime1">
              <a:rPr lang="ru-RU" smtClean="0"/>
              <a:t>15.04.2026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0A00-DBCA-4390-AE66-4F25EE8964F8}" type="slidenum">
              <a:rPr lang="ru-RU" smtClean="0"/>
              <a:t>‹№›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443042B-6A47-4160-8E46-A0A7A4C8F12E}" type="datetime1">
              <a:rPr lang="ru-RU" smtClean="0"/>
              <a:t>15.04.2026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DE80A00-DBCA-4390-AE66-4F25EE8964F8}" type="slidenum">
              <a:rPr lang="ru-RU" smtClean="0"/>
              <a:t>‹№›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C38EBB1-2A74-4F33-AE82-E23DAF17D094}" type="datetime1">
              <a:rPr lang="ru-RU" smtClean="0"/>
              <a:t>15.04.2026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DE80A00-DBCA-4390-AE66-4F25EE8964F8}" type="slidenum">
              <a:rPr lang="ru-RU" smtClean="0"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www.beyondcurie.com/donna-strickland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946871" y="2111458"/>
            <a:ext cx="1007533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uk-U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 форми інтеграції наукової і освітньої діяльності в рамках співпраці з НДЦ лазерних технологій "ELI ERIC" (</a:t>
            </a:r>
            <a:r>
              <a:rPr lang="uk-UA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Чешська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Республіка) для освітньо-наукової магістерської програми</a:t>
            </a:r>
          </a:p>
          <a:p>
            <a:pPr algn="ctr"/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"Сенсорна електроніка та лазерні технології"</a:t>
            </a:r>
            <a:endParaRPr lang="ru-U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rgbClr val="002060"/>
                </a:solidFill>
              </a:rPr>
              <a:t> </a:t>
            </a:r>
            <a:endParaRPr lang="ru-UA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uk-UA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54638" y="544216"/>
            <a:ext cx="83313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          Кафедра електроніки, загальної та прикладної фізики</a:t>
            </a:r>
          </a:p>
          <a:p>
            <a:pPr>
              <a:defRPr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02018" y="158712"/>
            <a:ext cx="545566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СУМСЬКИЙ ДЕРЖАВНИЙ УНІВЕРСИТЕТ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D1B512-F262-4370-AC31-6DA2B6137E74}" type="slidenum">
              <a:rPr lang="ru-RU"/>
              <a:pPr>
                <a:defRPr/>
              </a:pPr>
              <a:t>1</a:t>
            </a:fld>
            <a:endParaRPr lang="ru-RU"/>
          </a:p>
        </p:txBody>
      </p:sp>
      <p:pic>
        <p:nvPicPr>
          <p:cNvPr id="1026" name="Picture 2" descr="Сумський державний університет — Вікіпеді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8095"/>
            <a:ext cx="1569194" cy="176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gensurgery.med.sumdu.edu.ua/wp-content/uploads/2021/02/logo-med-UA-1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s://gensurgery.med.sumdu.edu.ua/wp-content/uploads/2021/02/logo-med-UA-1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343512" y="6016667"/>
            <a:ext cx="157267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СУМИ 2026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8446" y="4707269"/>
            <a:ext cx="105987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Доповідач -  завідувачка кафедри електроніки, загальної та прикладної фізики, </a:t>
            </a:r>
          </a:p>
          <a:p>
            <a:pPr algn="ctr">
              <a:defRPr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д.ф.-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м.н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., проф.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Однодворець Л.В.</a:t>
            </a:r>
          </a:p>
        </p:txBody>
      </p:sp>
      <p:pic>
        <p:nvPicPr>
          <p:cNvPr id="2050" name="Picture 2" descr="Головна - Сайт кафедри ЕЗПФ">
            <a:extLst>
              <a:ext uri="{FF2B5EF4-FFF2-40B4-BE49-F238E27FC236}">
                <a16:creationId xmlns:a16="http://schemas.microsoft.com/office/drawing/2014/main" id="{4A961D2E-4922-49F2-A9DA-05C916360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437" y="1809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757770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660108" y="6946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0A00-DBCA-4390-AE66-4F25EE8964F8}" type="slidenum">
              <a:rPr lang="ru-RU" smtClean="0"/>
              <a:t>10</a:t>
            </a:fld>
            <a:endParaRPr lang="ru-RU"/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561460A0-E61A-4906-9952-D6260507A591}"/>
              </a:ext>
            </a:extLst>
          </p:cNvPr>
          <p:cNvSpPr/>
          <p:nvPr/>
        </p:nvSpPr>
        <p:spPr>
          <a:xfrm>
            <a:off x="201296" y="260479"/>
            <a:ext cx="115722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 Ювілейна літня школа </a:t>
            </a:r>
            <a:r>
              <a:rPr lang="ru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ELISS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2025 (25-29 серпня 2025 р.):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серпня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 року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аспіранти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ЕЗПФ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відвідали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лекцію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🏆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Нобелівської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лауреатки 2018 року в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галузі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фізики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Donna Theo Strickland «From Nonlinear Optics to High-Intensity Laser Physics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https://www.beyondcurie.com/donna-strickland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3D5A861-4637-4279-8972-4A8B2FD63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669" y="1783177"/>
            <a:ext cx="3710867" cy="2562086"/>
          </a:xfrm>
          <a:prstGeom prst="rect">
            <a:avLst/>
          </a:prstGeom>
        </p:spPr>
      </p:pic>
      <p:pic>
        <p:nvPicPr>
          <p:cNvPr id="3080" name="Picture 8" descr="Лекція нобелівської лауреатки Donna Theo Strickland">
            <a:extLst>
              <a:ext uri="{FF2B5EF4-FFF2-40B4-BE49-F238E27FC236}">
                <a16:creationId xmlns:a16="http://schemas.microsoft.com/office/drawing/2014/main" id="{E9C30764-E3B7-40BC-86B9-22D1F8644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" y="1783177"/>
            <a:ext cx="4918586" cy="256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57A5791-9BA3-4FCA-955A-B1417A6273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6377" y="4672104"/>
            <a:ext cx="3931920" cy="20741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DF091E-B194-4C70-90CC-895B8F046F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8545" y="2218529"/>
            <a:ext cx="2143125" cy="21431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68A142-F5E9-4BFC-BB1C-85C7E4F6AF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2248" y="4672097"/>
            <a:ext cx="3503497" cy="19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73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0A00-DBCA-4390-AE66-4F25EE8964F8}" type="slidenum">
              <a:rPr lang="ru-RU" smtClean="0"/>
              <a:t>11</a:t>
            </a:fld>
            <a:endParaRPr lang="ru-RU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50E335C1-D60D-410D-BAF2-21EE646982DB}"/>
              </a:ext>
            </a:extLst>
          </p:cNvPr>
          <p:cNvSpPr/>
          <p:nvPr/>
        </p:nvSpPr>
        <p:spPr>
          <a:xfrm>
            <a:off x="2817453" y="219222"/>
            <a:ext cx="7656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СЕРТИФІКОВАНЕ ПІДТВЕРДЖЕННЯ НАВЧАННЯ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23B989-0331-48BE-9A55-AB1BD3534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911" y="680887"/>
            <a:ext cx="5364961" cy="28547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4B0D46-5A6D-4165-BCB8-9C6BBE071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564" y="959538"/>
            <a:ext cx="2954716" cy="42910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7E1132-0907-4DD0-BA31-CF12F52DB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71" y="680887"/>
            <a:ext cx="3279840" cy="47337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CCDE341-E3D7-4722-8949-15DF935CF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875" y="3638554"/>
            <a:ext cx="4051032" cy="295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0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0A00-DBCA-4390-AE66-4F25EE8964F8}" type="slidenum">
              <a:rPr lang="ru-RU" smtClean="0"/>
              <a:t>12</a:t>
            </a:fld>
            <a:endParaRPr lang="ru-RU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F00D6CF1-CCE0-4CB7-B4F4-3FE7C617887F}"/>
              </a:ext>
            </a:extLst>
          </p:cNvPr>
          <p:cNvSpPr/>
          <p:nvPr/>
        </p:nvSpPr>
        <p:spPr>
          <a:xfrm>
            <a:off x="180976" y="183001"/>
            <a:ext cx="11592560" cy="4329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Переваги співпраці. Пріоритет 1. </a:t>
            </a:r>
            <a:r>
              <a:rPr lang="ru-UA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UA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осліджень</a:t>
            </a:r>
            <a:r>
              <a:rPr lang="ru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UA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нновацій</a:t>
            </a:r>
            <a:r>
              <a:rPr lang="ru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20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Доступ до 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UA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нікальної</a:t>
            </a:r>
            <a:r>
              <a:rPr lang="ru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UA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нфраструктури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спільна експериментальна діяльність</a:t>
            </a:r>
            <a:r>
              <a:rPr lang="ru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надає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науковцям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здобувачам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СумДУ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доступ до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унікального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обладнання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ELI ERIC,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проводити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недоступні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національному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галузях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ядерної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фотоніки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лазерної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медицини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UA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UA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Інноваційна</a:t>
            </a:r>
            <a:r>
              <a:rPr lang="ru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</a:t>
            </a:r>
            <a:r>
              <a:rPr lang="ru-UA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ладова</a:t>
            </a:r>
            <a:r>
              <a:rPr lang="ru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Співпраця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стимулює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трансфер </a:t>
            </a:r>
            <a:r>
              <a:rPr lang="ru-UA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галузі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сенсорної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гнучкої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електроніки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лазерної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діагностики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військових технологій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високопродуктивних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обчислень. </a:t>
            </a:r>
            <a:r>
              <a:rPr lang="uk-UA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Розробка н</a:t>
            </a:r>
            <a:r>
              <a:rPr lang="ru-UA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ових</a:t>
            </a:r>
            <a:r>
              <a:rPr lang="ru-UA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UA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исциплін</a:t>
            </a:r>
            <a:r>
              <a:rPr lang="uk-UA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розширення і оновлення  змісту навчальних дисциплін, введення</a:t>
            </a:r>
            <a:r>
              <a:rPr lang="ru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спецкурсів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сертифікатних програм</a:t>
            </a:r>
            <a:r>
              <a:rPr lang="ru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розроблених</a:t>
            </a:r>
            <a:r>
              <a:rPr lang="ru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співпраці</a:t>
            </a:r>
            <a:r>
              <a:rPr lang="ru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фахівцями</a:t>
            </a:r>
            <a:r>
              <a:rPr lang="ru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ELI ERIC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UA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Спільні</a:t>
            </a:r>
            <a:r>
              <a:rPr lang="ru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UA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ублікації</a:t>
            </a:r>
            <a:r>
              <a:rPr lang="ru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співпраця 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ELI ERIC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буде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сприя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</a:t>
            </a:r>
            <a:r>
              <a:rPr lang="uk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ростанню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публікацій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виданнях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індексованих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Scopus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WoS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участі у наукових </a:t>
            </a:r>
            <a:r>
              <a:rPr lang="uk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конфренціях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UA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ключовим</a:t>
            </a:r>
            <a:r>
              <a:rPr lang="ru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індикатором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ефективності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СумДУ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студентської науки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7E567E-BF30-4D40-AD10-C6E55B470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561" y="4621908"/>
            <a:ext cx="3716074" cy="21511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D524D4-1ACA-4597-976F-FBB1F8577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366" y="4621908"/>
            <a:ext cx="3885657" cy="215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73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0A00-DBCA-4390-AE66-4F25EE8964F8}" type="slidenum">
              <a:rPr lang="ru-RU" smtClean="0"/>
              <a:t>13</a:t>
            </a:fld>
            <a:endParaRPr lang="ru-RU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F00D6CF1-CCE0-4CB7-B4F4-3FE7C617887F}"/>
              </a:ext>
            </a:extLst>
          </p:cNvPr>
          <p:cNvSpPr/>
          <p:nvPr/>
        </p:nvSpPr>
        <p:spPr>
          <a:xfrm>
            <a:off x="180976" y="229445"/>
            <a:ext cx="11592560" cy="2627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Переваги співпраці.  Пріоритет 2. </a:t>
            </a:r>
            <a:r>
              <a:rPr lang="ru-UA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UA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исококваліфікованих</a:t>
            </a:r>
            <a:r>
              <a:rPr lang="ru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UA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онкурентоспроможних</a:t>
            </a:r>
            <a:r>
              <a:rPr lang="ru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UA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ахівців</a:t>
            </a:r>
            <a:endParaRPr lang="ru-UA" sz="1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Створюються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UA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академічної</a:t>
            </a:r>
            <a:r>
              <a:rPr lang="ru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мобільності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стажування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спільні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кваліфікаційні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для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викладачів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є прямим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індикатором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успішної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інтернаціоналізації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забезпечує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оновлення</a:t>
            </a:r>
            <a:r>
              <a:rPr lang="ru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lang="ru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контенту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ОНП "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Сенсорна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електроніка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лазерні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знаннями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базуються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новітніх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розробках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ELI ERIC.</a:t>
            </a:r>
            <a:endParaRPr lang="ru-UA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UA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56D0F0-133D-4708-9005-C2571AC51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85"/>
          <a:stretch/>
        </p:blipFill>
        <p:spPr>
          <a:xfrm>
            <a:off x="2189480" y="2686429"/>
            <a:ext cx="8045218" cy="394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51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0A00-DBCA-4390-AE66-4F25EE8964F8}" type="slidenum">
              <a:rPr lang="ru-RU" smtClean="0"/>
              <a:t>14</a:t>
            </a:fld>
            <a:endParaRPr lang="ru-RU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F00D6CF1-CCE0-4CB7-B4F4-3FE7C617887F}"/>
              </a:ext>
            </a:extLst>
          </p:cNvPr>
          <p:cNvSpPr/>
          <p:nvPr/>
        </p:nvSpPr>
        <p:spPr>
          <a:xfrm>
            <a:off x="180976" y="229445"/>
            <a:ext cx="11592560" cy="4047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Переваги співпраці.  Пріоритет 2. </a:t>
            </a:r>
            <a:r>
              <a:rPr lang="ru-UA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UA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исококваліфікованих</a:t>
            </a:r>
            <a:r>
              <a:rPr lang="ru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UA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онкурентоспроможних</a:t>
            </a:r>
            <a:r>
              <a:rPr lang="ru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UA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ахівців</a:t>
            </a:r>
            <a:endParaRPr lang="ru-UA" sz="1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UA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Залучення</a:t>
            </a:r>
            <a:r>
              <a:rPr lang="ru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фахівців</a:t>
            </a:r>
            <a:r>
              <a:rPr lang="ru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ELI ERIC 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UA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керівництва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кваліфікаційними та дисертаційними 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роботами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гарантує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якість</a:t>
            </a:r>
            <a:r>
              <a:rPr lang="ru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підготовки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фахівців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європейських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стандартів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Теми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кваліфікаційних </a:t>
            </a:r>
            <a:r>
              <a:rPr lang="ru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магістерських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робіт і </a:t>
            </a:r>
            <a:r>
              <a:rPr lang="ru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дисертацій</a:t>
            </a:r>
            <a:r>
              <a:rPr lang="ru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можна інтегрувати </a:t>
            </a:r>
            <a:r>
              <a:rPr lang="ru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актуальні</a:t>
            </a:r>
            <a:r>
              <a:rPr lang="ru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європейські</a:t>
            </a:r>
            <a:r>
              <a:rPr lang="ru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наукові</a:t>
            </a:r>
            <a:r>
              <a:rPr lang="ru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тренди</a:t>
            </a:r>
            <a:r>
              <a:rPr lang="ru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значно</a:t>
            </a:r>
            <a:r>
              <a:rPr lang="ru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підвищить</a:t>
            </a:r>
            <a:r>
              <a:rPr lang="ru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ru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наукову</a:t>
            </a:r>
            <a:r>
              <a:rPr lang="ru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новизну та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практичну </a:t>
            </a:r>
            <a:r>
              <a:rPr lang="ru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цінність</a:t>
            </a:r>
            <a:r>
              <a:rPr lang="ru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UA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Адаптація</a:t>
            </a:r>
            <a:r>
              <a:rPr lang="ru-U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освітніх</a:t>
            </a:r>
            <a:r>
              <a:rPr lang="ru-U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</a:t>
            </a:r>
            <a:r>
              <a:rPr lang="ru-U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UA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вимог</a:t>
            </a:r>
            <a:r>
              <a:rPr lang="ru-U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міжнародної</a:t>
            </a:r>
            <a:r>
              <a:rPr lang="ru-U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дослідницької</a:t>
            </a:r>
            <a:r>
              <a:rPr lang="ru-U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інфраструктури</a:t>
            </a:r>
            <a:r>
              <a:rPr lang="ru-U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(ELI ERIC) </a:t>
            </a:r>
            <a:r>
              <a:rPr lang="ru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гармонізації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європейськими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стандартами, </a:t>
            </a:r>
            <a:r>
              <a:rPr lang="ru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полегшуючи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визнання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UA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UA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11C4C4-63ED-4DE1-B102-3CED310A2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880" y="3283484"/>
            <a:ext cx="5788728" cy="321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5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177657" y="709684"/>
            <a:ext cx="1588091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0A00-DBCA-4390-AE66-4F25EE8964F8}" type="slidenum">
              <a:rPr lang="ru-RU" smtClean="0"/>
              <a:t>15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461957-3328-4804-8092-EEEFB95E1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744" y="507845"/>
            <a:ext cx="10150605" cy="584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11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177657" y="709684"/>
            <a:ext cx="1588091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0A00-DBCA-4390-AE66-4F25EE8964F8}" type="slidenum">
              <a:rPr lang="ru-RU" smtClean="0"/>
              <a:t>16</a:t>
            </a:fld>
            <a:endParaRPr lang="ru-RU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AE5A66D7-87D8-4AAE-ABEF-7B48A3148BC7}"/>
              </a:ext>
            </a:extLst>
          </p:cNvPr>
          <p:cNvSpPr/>
          <p:nvPr/>
        </p:nvSpPr>
        <p:spPr>
          <a:xfrm>
            <a:off x="329248" y="221779"/>
            <a:ext cx="11533504" cy="2870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партнерства </a:t>
            </a: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спільних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медіа-продуктів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статті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інтерв'ю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курси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про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співпрацю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ELI ERIC;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регулярні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прес-релізи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успіхи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Популяризація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-освітніх магістерських програм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талановитих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абітурієнтів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публічних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лекцій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літніх шкіл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Інформування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унікальні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надаються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університетом</a:t>
            </a:r>
            <a:r>
              <a:rPr lang="ru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UA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6E3575-7321-4AC7-8069-17FB9B938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058" y="2818016"/>
            <a:ext cx="7367884" cy="395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20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177657" y="709684"/>
            <a:ext cx="1588091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0A00-DBCA-4390-AE66-4F25EE8964F8}" type="slidenum">
              <a:rPr lang="ru-RU" smtClean="0"/>
              <a:t>17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A72476-6A71-4053-91C7-0215C051E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68" y="4111475"/>
            <a:ext cx="11521063" cy="13340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D7C144-FD5F-480E-852C-8612CAAAA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028" y="1929385"/>
            <a:ext cx="5918173" cy="20720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6B11BE-F1A5-4C9F-96A1-228645576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18" y="142158"/>
            <a:ext cx="2827010" cy="17321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6C23C4-00C2-494D-8D89-1E674BC07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6951" y="551307"/>
            <a:ext cx="3690649" cy="126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05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177657" y="709684"/>
            <a:ext cx="1588091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0A00-DBCA-4390-AE66-4F25EE8964F8}" type="slidenum">
              <a:rPr lang="ru-RU" smtClean="0"/>
              <a:t>18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31A739-A3E5-421B-AFA9-9EBC30D74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29" y="153339"/>
            <a:ext cx="6076931" cy="32812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4074B5-8E70-41CA-8DB2-50FECCF63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558" y="3819494"/>
            <a:ext cx="5037442" cy="27178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41EEC2-337F-4036-A1FD-5E0F1AFB8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895" y="709684"/>
            <a:ext cx="5403481" cy="23513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F66EE1-F013-4270-9A80-B430C11F3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82" y="3744487"/>
            <a:ext cx="5373853" cy="302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76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Гифка хирургия глаз операция гиф картинка, скачать анимированный gif на  GIF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9" descr="Гифка медицинский гиф картинка, скачать gif на GIF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03087" y="2682855"/>
            <a:ext cx="564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0A00-DBCA-4390-AE66-4F25EE8964F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505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5913" y="405598"/>
            <a:ext cx="113791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Освітньо-наукова 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магістерська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місток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наукою і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навчанням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ОНП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магістрантам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швидше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адаптуватися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вимог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сучасного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ринку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отримують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доступ до 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Інтеграція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науки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оновлювати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курсів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 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трендів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магістратури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фундаментом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 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аспірантурі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0A00-DBCA-4390-AE66-4F25EE8964F8}" type="slidenum">
              <a:rPr lang="ru-RU" smtClean="0"/>
              <a:t>2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E22391-6086-49C8-B39C-23DD1F6A19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63"/>
          <a:stretch/>
        </p:blipFill>
        <p:spPr>
          <a:xfrm>
            <a:off x="1798320" y="4334397"/>
            <a:ext cx="3180080" cy="1930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209AE2-96A5-4975-8A15-8A06E7750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610" y="3926577"/>
            <a:ext cx="2134870" cy="284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89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0A00-DBCA-4390-AE66-4F25EE8964F8}" type="slidenum">
              <a:rPr lang="ru-RU" smtClean="0"/>
              <a:t>3</a:t>
            </a:fld>
            <a:endParaRPr lang="ru-RU"/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8BA9F180-84F4-458F-AC5B-8AE5033172AE}"/>
              </a:ext>
            </a:extLst>
          </p:cNvPr>
          <p:cNvSpPr/>
          <p:nvPr/>
        </p:nvSpPr>
        <p:spPr>
          <a:xfrm>
            <a:off x="283635" y="148399"/>
            <a:ext cx="11535832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Координатори співпраці: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C971CE-F6FE-42B7-BF17-210D92E27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83" y="1924244"/>
            <a:ext cx="2249564" cy="225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9A39621F-0381-4CC5-B11E-81A2E335235B}"/>
              </a:ext>
            </a:extLst>
          </p:cNvPr>
          <p:cNvSpPr/>
          <p:nvPr/>
        </p:nvSpPr>
        <p:spPr>
          <a:xfrm>
            <a:off x="283634" y="609294"/>
            <a:ext cx="71534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СумДУ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завідувачка кафедри електроніки, загальної та прикладної фізики, д.ф.-</a:t>
            </a:r>
            <a:r>
              <a:rPr lang="uk-UA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м.н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професор </a:t>
            </a:r>
          </a:p>
          <a:p>
            <a:pPr algn="just">
              <a:spcAft>
                <a:spcPts val="0"/>
              </a:spcAft>
            </a:pPr>
            <a:r>
              <a:rPr lang="uk-UA" sz="24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Лариса Однодворець 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0E60BC11-3D5D-4BD4-AC7D-0BB0B67C839E}"/>
              </a:ext>
            </a:extLst>
          </p:cNvPr>
          <p:cNvSpPr/>
          <p:nvPr/>
        </p:nvSpPr>
        <p:spPr>
          <a:xfrm>
            <a:off x="5723467" y="3128561"/>
            <a:ext cx="6096000" cy="3234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ELI ERIC</a:t>
            </a: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випускниця</a:t>
            </a:r>
            <a:r>
              <a:rPr lang="ru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магістратури 2014 року </a:t>
            </a:r>
            <a:r>
              <a:rPr lang="ru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кафедри</a:t>
            </a:r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ЕЗПФ</a:t>
            </a:r>
            <a:r>
              <a:rPr lang="ru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</a:t>
            </a:r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захистила дисертацію доктора філософії в Інституті фізики </a:t>
            </a:r>
            <a:r>
              <a:rPr lang="ru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Університет</a:t>
            </a:r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ім</a:t>
            </a:r>
            <a:r>
              <a:rPr lang="ru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Й.Гуттенберга</a:t>
            </a:r>
            <a:r>
              <a:rPr lang="ru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м.Майнц</a:t>
            </a:r>
            <a:r>
              <a:rPr lang="ru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Німеччина</a:t>
            </a:r>
            <a:r>
              <a:rPr lang="ru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в теперішній час </a:t>
            </a:r>
            <a:r>
              <a:rPr lang="ru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працює</a:t>
            </a:r>
            <a:r>
              <a:rPr lang="ru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провідним</a:t>
            </a:r>
            <a:r>
              <a:rPr lang="ru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науковим</a:t>
            </a:r>
            <a:r>
              <a:rPr lang="ru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співробітником</a:t>
            </a:r>
            <a:r>
              <a:rPr lang="ru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Лабораторії</a:t>
            </a:r>
            <a:r>
              <a:rPr lang="ru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рентгенівської</a:t>
            </a:r>
            <a:r>
              <a:rPr lang="ru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спектроскопії</a:t>
            </a:r>
            <a:r>
              <a:rPr lang="ru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ELI ERIC</a:t>
            </a:r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Анна </a:t>
            </a:r>
            <a:r>
              <a:rPr lang="uk-UA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Зимакова</a:t>
            </a:r>
            <a:r>
              <a:rPr lang="ru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E45913-B82B-49F7-B2A1-55FB5191C5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48" t="62948" r="55520" b="9007"/>
          <a:stretch/>
        </p:blipFill>
        <p:spPr>
          <a:xfrm>
            <a:off x="9600178" y="378846"/>
            <a:ext cx="1715697" cy="2672529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60AD86B1-4C54-484E-AF39-738591039E64}"/>
              </a:ext>
            </a:extLst>
          </p:cNvPr>
          <p:cNvSpPr/>
          <p:nvPr/>
        </p:nvSpPr>
        <p:spPr>
          <a:xfrm>
            <a:off x="150495" y="4386658"/>
            <a:ext cx="51327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uk-UA" sz="2000" b="1" i="1" dirty="0">
                <a:solidFill>
                  <a:srgbClr val="167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Угода №09-2023МУ/18CZ від 19.12.2023 між Сумським державним університетом  та НДЦ лазерних технологій </a:t>
            </a:r>
            <a:r>
              <a:rPr lang="en-US" sz="2000" b="1" i="1" dirty="0">
                <a:solidFill>
                  <a:srgbClr val="167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 ERIC</a:t>
            </a:r>
            <a:r>
              <a:rPr lang="uk-UA" sz="2000" b="1" i="1" dirty="0">
                <a:solidFill>
                  <a:srgbClr val="167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2000" b="1" i="1" dirty="0" err="1">
                <a:solidFill>
                  <a:srgbClr val="167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Чешська</a:t>
            </a:r>
            <a:r>
              <a:rPr lang="uk-UA" sz="2000" b="1" i="1" dirty="0">
                <a:solidFill>
                  <a:srgbClr val="167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Республіка)</a:t>
            </a:r>
            <a:r>
              <a:rPr lang="uk-UA" sz="2000" b="1" dirty="0">
                <a:solidFill>
                  <a:srgbClr val="167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b="1" dirty="0">
              <a:solidFill>
                <a:srgbClr val="167C50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425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132370908"/>
              </p:ext>
            </p:extLst>
          </p:nvPr>
        </p:nvGraphicFramePr>
        <p:xfrm>
          <a:off x="1793181" y="992005"/>
          <a:ext cx="860563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385379" y="345674"/>
            <a:ext cx="11519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 форми інтеграції наукової і освітньої діяльності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0A00-DBCA-4390-AE66-4F25EE8964F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575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0A00-DBCA-4390-AE66-4F25EE8964F8}" type="slidenum">
              <a:rPr lang="ru-RU" smtClean="0"/>
              <a:t>5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D1D985-145C-4BAE-92D3-FB866E937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" y="569607"/>
            <a:ext cx="10303933" cy="1693062"/>
          </a:xfrm>
          <a:prstGeom prst="rect">
            <a:avLst/>
          </a:prstGeom>
        </p:spPr>
      </p:pic>
      <p:pic>
        <p:nvPicPr>
          <p:cNvPr id="1026" name="Picture 2" descr="The Extreme Light Infrastructure ERIC - EOSC Association">
            <a:extLst>
              <a:ext uri="{FF2B5EF4-FFF2-40B4-BE49-F238E27FC236}">
                <a16:creationId xmlns:a16="http://schemas.microsoft.com/office/drawing/2014/main" id="{585A3031-556C-4BAC-8A3D-5535B5EB4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281669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I ERIC | Home">
            <a:extLst>
              <a:ext uri="{FF2B5EF4-FFF2-40B4-BE49-F238E27FC236}">
                <a16:creationId xmlns:a16="http://schemas.microsoft.com/office/drawing/2014/main" id="{62173696-2F89-4BC7-872A-8BE6CCE4C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85955"/>
            <a:ext cx="5039566" cy="335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659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0A00-DBCA-4390-AE66-4F25EE8964F8}" type="slidenum">
              <a:rPr lang="ru-RU" smtClean="0"/>
              <a:t>6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D1D985-145C-4BAE-92D3-FB866E937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443" y="0"/>
            <a:ext cx="10303933" cy="1693062"/>
          </a:xfrm>
          <a:prstGeom prst="rect">
            <a:avLst/>
          </a:prstGeom>
        </p:spPr>
      </p:pic>
      <p:pic>
        <p:nvPicPr>
          <p:cNvPr id="1026" name="Picture 2" descr="The Extreme Light Infrastructure ERIC - EOSC Association">
            <a:extLst>
              <a:ext uri="{FF2B5EF4-FFF2-40B4-BE49-F238E27FC236}">
                <a16:creationId xmlns:a16="http://schemas.microsoft.com/office/drawing/2014/main" id="{585A3031-556C-4BAC-8A3D-5535B5EB4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4" y="125719"/>
            <a:ext cx="1826424" cy="121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F9E130-76A1-4525-8112-2C396EDE49B2}"/>
              </a:ext>
            </a:extLst>
          </p:cNvPr>
          <p:cNvSpPr txBox="1"/>
          <p:nvPr/>
        </p:nvSpPr>
        <p:spPr>
          <a:xfrm>
            <a:off x="426720" y="1804963"/>
            <a:ext cx="10930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 ERIC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науково-дослідницький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іяльність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якого направлена на розробку і виготовлення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найпотужніших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лазерних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 ERIC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350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співробітників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т.ч. 4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Нобел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івських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Лауреати. </a:t>
            </a:r>
            <a:endParaRPr lang="ru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Corruption allegations plague Romanian site of huge European laser project">
            <a:extLst>
              <a:ext uri="{FF2B5EF4-FFF2-40B4-BE49-F238E27FC236}">
                <a16:creationId xmlns:a16="http://schemas.microsoft.com/office/drawing/2014/main" id="{6CC1F37D-3157-491B-8730-A404F82CE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5" y="3841660"/>
            <a:ext cx="4883785" cy="274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86DE87-FB94-4E5F-82ED-BD8C72A47F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4215" y="3841660"/>
            <a:ext cx="5281317" cy="301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18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0A00-DBCA-4390-AE66-4F25EE8964F8}" type="slidenum">
              <a:rPr lang="ru-RU" smtClean="0"/>
              <a:t>7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D1D985-145C-4BAE-92D3-FB866E937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443" y="84930"/>
            <a:ext cx="10303933" cy="1693062"/>
          </a:xfrm>
          <a:prstGeom prst="rect">
            <a:avLst/>
          </a:prstGeom>
        </p:spPr>
      </p:pic>
      <p:pic>
        <p:nvPicPr>
          <p:cNvPr id="1026" name="Picture 2" descr="The Extreme Light Infrastructure ERIC - EOSC Association">
            <a:extLst>
              <a:ext uri="{FF2B5EF4-FFF2-40B4-BE49-F238E27FC236}">
                <a16:creationId xmlns:a16="http://schemas.microsoft.com/office/drawing/2014/main" id="{585A3031-556C-4BAC-8A3D-5535B5EB4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0" y="182880"/>
            <a:ext cx="1725257" cy="114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4ACB68-2889-4AA8-A44C-4990673BE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939522"/>
            <a:ext cx="4992976" cy="3328651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BE392578-6EBA-4D89-85E3-E142300876D6}"/>
              </a:ext>
            </a:extLst>
          </p:cNvPr>
          <p:cNvSpPr/>
          <p:nvPr/>
        </p:nvSpPr>
        <p:spPr>
          <a:xfrm>
            <a:off x="93590" y="1507645"/>
            <a:ext cx="118342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НДЦ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 ERIC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надпотужні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надшвидкісні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лазери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т.ч.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фемтосекундні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лазери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генерують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імпульси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тривалості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-15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фемтосекунда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секунди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 само, як одна секунда до 32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мільйонів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71FCB3-A510-4476-9441-F54DB1071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3648" y="2939522"/>
            <a:ext cx="4006368" cy="300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76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0A00-DBCA-4390-AE66-4F25EE8964F8}" type="slidenum">
              <a:rPr lang="ru-RU" smtClean="0"/>
              <a:t>8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D1D985-145C-4BAE-92D3-FB866E937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443" y="84930"/>
            <a:ext cx="10303933" cy="1693062"/>
          </a:xfrm>
          <a:prstGeom prst="rect">
            <a:avLst/>
          </a:prstGeom>
        </p:spPr>
      </p:pic>
      <p:pic>
        <p:nvPicPr>
          <p:cNvPr id="1026" name="Picture 2" descr="The Extreme Light Infrastructure ERIC - EOSC Association">
            <a:extLst>
              <a:ext uri="{FF2B5EF4-FFF2-40B4-BE49-F238E27FC236}">
                <a16:creationId xmlns:a16="http://schemas.microsoft.com/office/drawing/2014/main" id="{585A3031-556C-4BAC-8A3D-5535B5EB4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0" y="182880"/>
            <a:ext cx="1725257" cy="114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F036CD-8978-4EBC-9CDB-B26B75787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550" y="1537463"/>
            <a:ext cx="8278826" cy="5111011"/>
          </a:xfrm>
          <a:prstGeom prst="rect">
            <a:avLst/>
          </a:prstGeom>
        </p:spPr>
      </p:pic>
      <p:pic>
        <p:nvPicPr>
          <p:cNvPr id="2051" name="Picture 3" descr="Новый фемтосекундный лазер поможет врачам Хабаровского края в лечении  катаракты | 27.01.2025 | Хабаровск - БезФормата">
            <a:extLst>
              <a:ext uri="{FF2B5EF4-FFF2-40B4-BE49-F238E27FC236}">
                <a16:creationId xmlns:a16="http://schemas.microsoft.com/office/drawing/2014/main" id="{40FADEC2-A11C-4C1F-994F-050A988CD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2602907"/>
            <a:ext cx="3715654" cy="247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723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0A00-DBCA-4390-AE66-4F25EE8964F8}" type="slidenum">
              <a:rPr lang="ru-RU" smtClean="0"/>
              <a:t>9</a:t>
            </a:fld>
            <a:endParaRPr lang="ru-RU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C4219A63-7900-454F-BE95-1EB44ED59473}"/>
              </a:ext>
            </a:extLst>
          </p:cNvPr>
          <p:cNvSpPr/>
          <p:nvPr/>
        </p:nvSpPr>
        <p:spPr>
          <a:xfrm>
            <a:off x="248897" y="2096936"/>
            <a:ext cx="1149726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12.12.2023 р. по 27.02.2024 р.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науковцями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Чехії, Швеції, Німеччини та 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США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прочитаний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курс з 12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лекцій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Сучасні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лазерні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UA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Здобувач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отримали </a:t>
            </a:r>
            <a:r>
              <a:rPr lang="ru-UA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презентацій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онлайн-</a:t>
            </a:r>
            <a:r>
              <a:rPr lang="ru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тренінгів</a:t>
            </a:r>
            <a:r>
              <a:rPr lang="ru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Викладачами нашої кафедри </a:t>
            </a:r>
            <a:r>
              <a:rPr lang="ru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підготовлений</a:t>
            </a:r>
            <a:r>
              <a:rPr lang="ru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тренувальний</a:t>
            </a:r>
            <a:r>
              <a:rPr lang="ru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</a:t>
            </a:r>
            <a:r>
              <a:rPr lang="ru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відеоматеріал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присвячений методу електронної мікроскопії. </a:t>
            </a:r>
            <a:endParaRPr lang="ru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курсі лекцій брали участь по</a:t>
            </a:r>
            <a:r>
              <a:rPr lang="ru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 </a:t>
            </a:r>
            <a:r>
              <a:rPr lang="ru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 </a:t>
            </a:r>
            <a:r>
              <a:rPr lang="ru-UA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здобувачів</a:t>
            </a:r>
            <a:r>
              <a:rPr lang="ru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аспірантів</a:t>
            </a:r>
            <a:r>
              <a:rPr lang="ru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UA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викладачів</a:t>
            </a:r>
            <a:r>
              <a:rPr lang="ru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 10 </a:t>
            </a:r>
            <a:r>
              <a:rPr lang="ru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ЗВО </a:t>
            </a: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2 наукових установ </a:t>
            </a:r>
            <a:r>
              <a:rPr lang="ru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мм. </a:t>
            </a:r>
            <a:r>
              <a:rPr lang="ru-UA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Сум, </a:t>
            </a:r>
            <a:r>
              <a:rPr lang="ru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</a:t>
            </a: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</a:t>
            </a:r>
            <a:r>
              <a:rPr lang="ru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Харк</a:t>
            </a:r>
            <a:r>
              <a:rPr lang="uk-UA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ова</a:t>
            </a:r>
            <a:r>
              <a:rPr lang="ru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Льв</a:t>
            </a:r>
            <a:r>
              <a:rPr lang="uk-UA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ова</a:t>
            </a:r>
            <a:r>
              <a:rPr lang="ru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Одес</a:t>
            </a: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Дніпр</a:t>
            </a: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Івано-Франківськ</a:t>
            </a: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лекційного курсу </a:t>
            </a:r>
            <a:r>
              <a:rPr lang="ru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присвячена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передовим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лазерним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технологіям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міждисциплінарним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застосуванням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лазерів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електроніка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медицина, </a:t>
            </a:r>
            <a:r>
              <a:rPr lang="ru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біологія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матеріалознавство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косм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ічній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військовій техніці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методам </a:t>
            </a:r>
            <a:r>
              <a:rPr lang="ru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візуалізації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експериментальній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ядерній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фізиці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застосуванням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високоінтенсивних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лазерів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1B14FC-6A5D-48B8-B862-91C7A0789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90" b="14898"/>
          <a:stretch/>
        </p:blipFill>
        <p:spPr>
          <a:xfrm>
            <a:off x="248897" y="171609"/>
            <a:ext cx="6111263" cy="1792637"/>
          </a:xfrm>
          <a:prstGeom prst="rect">
            <a:avLst/>
          </a:prstGeom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2B5E1E3C-166A-4912-844A-58AFF37D9342}"/>
              </a:ext>
            </a:extLst>
          </p:cNvPr>
          <p:cNvSpPr/>
          <p:nvPr/>
        </p:nvSpPr>
        <p:spPr>
          <a:xfrm>
            <a:off x="6766560" y="42159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167C50"/>
                </a:solidFill>
              </a:rPr>
              <a:t>Курс </a:t>
            </a:r>
            <a:r>
              <a:rPr lang="ru-RU" b="1" dirty="0" err="1">
                <a:solidFill>
                  <a:srgbClr val="167C50"/>
                </a:solidFill>
              </a:rPr>
              <a:t>лекцій</a:t>
            </a:r>
            <a:r>
              <a:rPr lang="ru-RU" b="1" dirty="0">
                <a:solidFill>
                  <a:srgbClr val="167C50"/>
                </a:solidFill>
              </a:rPr>
              <a:t> «</a:t>
            </a:r>
            <a:r>
              <a:rPr lang="en-US" b="1" dirty="0">
                <a:solidFill>
                  <a:srgbClr val="167C50"/>
                </a:solidFill>
              </a:rPr>
              <a:t>Modern laser systems and technologies»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0815209-8B80-45BD-A028-9AC10BFC2491}"/>
              </a:ext>
            </a:extLst>
          </p:cNvPr>
          <p:cNvSpPr/>
          <p:nvPr/>
        </p:nvSpPr>
        <p:spPr>
          <a:xfrm>
            <a:off x="3901440" y="5267068"/>
            <a:ext cx="7772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лекційного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курсу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готувати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фахівців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здатних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експлуатувати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існуючі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лазерні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установки, а й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розробляти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нові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технологічні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перетині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науки,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інженерії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та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медицини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6365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2464</TotalTime>
  <Words>1006</Words>
  <Application>Microsoft Office PowerPoint</Application>
  <PresentationFormat>Широкий екран</PresentationFormat>
  <Paragraphs>79</Paragraphs>
  <Slides>19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7" baseType="lpstr">
      <vt:lpstr>Calibri</vt:lpstr>
      <vt:lpstr>Lucida Sans Unicode</vt:lpstr>
      <vt:lpstr>Symbol</vt:lpstr>
      <vt:lpstr>Times New Roman</vt:lpstr>
      <vt:lpstr>Verdana</vt:lpstr>
      <vt:lpstr>Wingdings 2</vt:lpstr>
      <vt:lpstr>Wingdings 3</vt:lpstr>
      <vt:lpstr>Открытая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Ольга Пасько</dc:creator>
  <cp:lastModifiedBy>Larysa</cp:lastModifiedBy>
  <cp:revision>73</cp:revision>
  <cp:lastPrinted>2026-04-15T11:19:11Z</cp:lastPrinted>
  <dcterms:created xsi:type="dcterms:W3CDTF">2021-10-21T08:51:36Z</dcterms:created>
  <dcterms:modified xsi:type="dcterms:W3CDTF">2026-04-15T11:57:17Z</dcterms:modified>
</cp:coreProperties>
</file>