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91" r:id="rId6"/>
    <p:sldId id="293" r:id="rId7"/>
    <p:sldId id="294" r:id="rId8"/>
    <p:sldId id="269" r:id="rId9"/>
    <p:sldId id="292" r:id="rId10"/>
    <p:sldId id="295" r:id="rId11"/>
    <p:sldId id="296" r:id="rId12"/>
    <p:sldId id="259" r:id="rId13"/>
    <p:sldId id="297" r:id="rId14"/>
    <p:sldId id="298" r:id="rId15"/>
    <p:sldId id="299" r:id="rId16"/>
    <p:sldId id="300" r:id="rId17"/>
    <p:sldId id="305" r:id="rId18"/>
    <p:sldId id="302" r:id="rId19"/>
    <p:sldId id="303" r:id="rId20"/>
    <p:sldId id="304" r:id="rId21"/>
    <p:sldId id="306" r:id="rId22"/>
    <p:sldId id="307" r:id="rId23"/>
    <p:sldId id="308" r:id="rId24"/>
    <p:sldId id="309" r:id="rId25"/>
    <p:sldId id="310" r:id="rId2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2" d="100"/>
          <a:sy n="72" d="100"/>
        </p:scale>
        <p:origin x="-408" y="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24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60502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9144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204215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199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356" y="824560"/>
            <a:ext cx="9804400" cy="36933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05543"/>
            <a:ext cx="5386917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805543"/>
            <a:ext cx="5389033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8DBE3395-7735-4030-8AF7-642B3DE5AA93}" type="datetimeFigureOut">
              <a:rPr lang="ru-RU" smtClean="0"/>
              <a:pPr/>
              <a:t>вт 14.12.21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A24F6C77-8514-4AAB-A120-2A87F859ECA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45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356" y="824560"/>
            <a:ext cx="9804400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3943" y="1523804"/>
            <a:ext cx="8785860" cy="1380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62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117" y="846455"/>
            <a:ext cx="12192000" cy="3031490"/>
          </a:xfrm>
          <a:custGeom>
            <a:avLst/>
            <a:gdLst/>
            <a:ahLst/>
            <a:cxnLst/>
            <a:rect l="l" t="t" r="r" b="b"/>
            <a:pathLst>
              <a:path w="12192000" h="3031490">
                <a:moveTo>
                  <a:pt x="0" y="3031235"/>
                </a:moveTo>
                <a:lnTo>
                  <a:pt x="12192000" y="3031235"/>
                </a:lnTo>
                <a:lnTo>
                  <a:pt x="12192000" y="0"/>
                </a:lnTo>
                <a:lnTo>
                  <a:pt x="0" y="0"/>
                </a:lnTo>
                <a:lnTo>
                  <a:pt x="0" y="3031235"/>
                </a:lnTo>
                <a:close/>
              </a:path>
            </a:pathLst>
          </a:custGeom>
          <a:solidFill>
            <a:srgbClr val="000000">
              <a:alpha val="74116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7000" y="1752600"/>
            <a:ext cx="8091170" cy="1594667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indent="1905" algn="ctr">
              <a:lnSpc>
                <a:spcPts val="5830"/>
              </a:lnSpc>
              <a:spcBef>
                <a:spcPts val="835"/>
              </a:spcBef>
            </a:pPr>
            <a:r>
              <a:rPr lang="uk-UA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Лекція </a:t>
            </a:r>
            <a:r>
              <a:rPr lang="uk-UA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№6</a:t>
            </a:r>
            <a:r>
              <a:rPr lang="uk-UA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spc="10" dirty="0" smtClean="0">
                <a:solidFill>
                  <a:srgbClr val="FFFFFF"/>
                </a:solidFill>
              </a:rPr>
              <a:t>Закони термодинаміки</a:t>
            </a:r>
            <a:endParaRPr sz="6000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0"/>
            <a:ext cx="243628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Акредитація Електроніка\ККР\ЕМБЛЕМА кафедри ЕЗПФ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0" t="35617" r="35205" b="35890"/>
          <a:stretch>
            <a:fillRect/>
          </a:stretch>
        </p:blipFill>
        <p:spPr bwMode="auto">
          <a:xfrm>
            <a:off x="9950839" y="1"/>
            <a:ext cx="2241161" cy="2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46416" y="4645726"/>
            <a:ext cx="8794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Викладач – </a:t>
            </a:r>
            <a:r>
              <a:rPr lang="uk-UA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д.ф.-м.н</a:t>
            </a:r>
            <a:r>
              <a:rPr lang="uk-UA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uk-UA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професор </a:t>
            </a:r>
            <a:r>
              <a:rPr lang="uk-UA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Шкурдода</a:t>
            </a:r>
            <a:r>
              <a:rPr lang="uk-UA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Ю.О.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5038909" y="6022976"/>
            <a:ext cx="10369866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uk-UA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Суми </a:t>
            </a:r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39611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066800"/>
            <a:ext cx="1181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класом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термодинам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дбуваються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теплоємност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пол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троп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1" r="2048"/>
          <a:stretch/>
        </p:blipFill>
        <p:spPr bwMode="auto">
          <a:xfrm>
            <a:off x="185530" y="2057400"/>
            <a:ext cx="6308035" cy="359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50" y="2514600"/>
            <a:ext cx="535451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39611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6799" y="1086677"/>
            <a:ext cx="1075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політропічного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термодинамічних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координатах: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5832"/>
            <a:ext cx="267729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24" t="28185" r="10024" b="15100"/>
          <a:stretch/>
        </p:blipFill>
        <p:spPr bwMode="auto">
          <a:xfrm>
            <a:off x="3581400" y="1695832"/>
            <a:ext cx="8439311" cy="424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4" t="21768" r="37731" b="68129"/>
          <a:stretch/>
        </p:blipFill>
        <p:spPr bwMode="auto">
          <a:xfrm>
            <a:off x="1066799" y="4648200"/>
            <a:ext cx="1113183" cy="73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482" y="3962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Показник адіабати: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863" y="5181600"/>
            <a:ext cx="11504930" cy="113813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856230" marR="591185" indent="-2258695">
              <a:lnSpc>
                <a:spcPct val="100000"/>
              </a:lnSpc>
              <a:spcBef>
                <a:spcPts val="235"/>
              </a:spcBef>
            </a:pPr>
            <a:r>
              <a:rPr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Кількість </a:t>
            </a:r>
            <a:r>
              <a:rPr sz="36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теплоти </a:t>
            </a:r>
            <a:r>
              <a:rPr sz="3600" dirty="0">
                <a:latin typeface="Times New Roman"/>
                <a:cs typeface="Times New Roman"/>
              </a:rPr>
              <a:t>– </a:t>
            </a:r>
            <a:r>
              <a:rPr sz="3600" spc="-5" dirty="0">
                <a:latin typeface="Times New Roman"/>
                <a:cs typeface="Times New Roman"/>
              </a:rPr>
              <a:t>це </a:t>
            </a:r>
            <a:r>
              <a:rPr sz="3600" spc="-10" dirty="0">
                <a:latin typeface="Times New Roman"/>
                <a:cs typeface="Times New Roman"/>
              </a:rPr>
              <a:t>енергія, </a:t>
            </a:r>
            <a:r>
              <a:rPr sz="3600" spc="-45" dirty="0">
                <a:latin typeface="Times New Roman"/>
                <a:cs typeface="Times New Roman"/>
              </a:rPr>
              <a:t>якої </a:t>
            </a:r>
            <a:r>
              <a:rPr sz="3600" spc="-30" dirty="0">
                <a:latin typeface="Times New Roman"/>
                <a:cs typeface="Times New Roman"/>
              </a:rPr>
              <a:t>набуває </a:t>
            </a:r>
            <a:r>
              <a:rPr sz="3600" spc="-5" dirty="0">
                <a:latin typeface="Times New Roman"/>
                <a:cs typeface="Times New Roman"/>
              </a:rPr>
              <a:t>тіло, </a:t>
            </a:r>
            <a:r>
              <a:rPr sz="3600" dirty="0">
                <a:latin typeface="Times New Roman"/>
                <a:cs typeface="Times New Roman"/>
              </a:rPr>
              <a:t>або  </a:t>
            </a:r>
            <a:r>
              <a:rPr sz="3600" spc="-30" dirty="0">
                <a:latin typeface="Times New Roman"/>
                <a:cs typeface="Times New Roman"/>
              </a:rPr>
              <a:t>втрачає </a:t>
            </a:r>
            <a:r>
              <a:rPr sz="3600" dirty="0">
                <a:latin typeface="Times New Roman"/>
                <a:cs typeface="Times New Roman"/>
              </a:rPr>
              <a:t>під </a:t>
            </a:r>
            <a:r>
              <a:rPr sz="3600" dirty="0" err="1">
                <a:latin typeface="Times New Roman"/>
                <a:cs typeface="Times New Roman"/>
              </a:rPr>
              <a:t>час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spc="-15" dirty="0" err="1" smtClean="0">
                <a:latin typeface="Times New Roman"/>
                <a:cs typeface="Times New Roman"/>
              </a:rPr>
              <a:t>тепло</a:t>
            </a:r>
            <a:r>
              <a:rPr lang="uk-UA" sz="3600" spc="-15" dirty="0" smtClean="0">
                <a:latin typeface="Times New Roman"/>
                <a:cs typeface="Times New Roman"/>
              </a:rPr>
              <a:t>обміну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0292" y="2206777"/>
            <a:ext cx="1718945" cy="2753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7100"/>
              </a:lnSpc>
              <a:spcBef>
                <a:spcPts val="100"/>
              </a:spcBef>
            </a:pPr>
            <a:r>
              <a:rPr sz="4000" spc="-540" dirty="0">
                <a:latin typeface="Times New Roman" pitchFamily="18" charset="0"/>
                <a:cs typeface="Times New Roman" pitchFamily="18" charset="0"/>
              </a:rPr>
              <a:t>Q </a:t>
            </a:r>
            <a:r>
              <a:rPr sz="4000" spc="-37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sz="4000" spc="-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spc="-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500" dirty="0" smtClean="0">
                <a:latin typeface="Times New Roman" pitchFamily="18" charset="0"/>
                <a:cs typeface="Times New Roman" pitchFamily="18" charset="0"/>
              </a:rPr>
              <a:t>λ  </a:t>
            </a:r>
            <a:endParaRPr lang="ru-RU" sz="4000" spc="-5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47100"/>
              </a:lnSpc>
              <a:spcBef>
                <a:spcPts val="100"/>
              </a:spcBef>
            </a:pPr>
            <a:r>
              <a:rPr sz="4000" spc="-540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sz="4000" spc="-37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sz="4000" spc="-28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spc="-2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285" dirty="0" smtClean="0">
                <a:latin typeface="Times New Roman" pitchFamily="18" charset="0"/>
                <a:cs typeface="Times New Roman" pitchFamily="18" charset="0"/>
              </a:rPr>
              <a:t>m  </a:t>
            </a:r>
            <a:endParaRPr lang="ru-RU" sz="4000" spc="-28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47100"/>
              </a:lnSpc>
              <a:spcBef>
                <a:spcPts val="100"/>
              </a:spcBef>
            </a:pPr>
            <a:r>
              <a:rPr sz="4000" spc="-540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sz="4000" spc="-37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sz="4000" spc="-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47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spc="-4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47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8400" y="1295400"/>
            <a:ext cx="8603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spc="-810" baseline="3472" dirty="0">
                <a:latin typeface="Times New Roman" pitchFamily="18" charset="0"/>
                <a:cs typeface="Times New Roman" pitchFamily="18" charset="0"/>
              </a:rPr>
              <a:t>Q </a:t>
            </a:r>
            <a:r>
              <a:rPr sz="6000" spc="-547" baseline="3472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sz="6000" spc="-345" baseline="3472" dirty="0">
                <a:latin typeface="Times New Roman" pitchFamily="18" charset="0"/>
                <a:cs typeface="Times New Roman" pitchFamily="18" charset="0"/>
              </a:rPr>
              <a:t>cm(t</a:t>
            </a:r>
            <a:r>
              <a:rPr sz="4350" spc="-345" baseline="-11494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sz="6000" spc="-547" baseline="3472" dirty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sz="6000" spc="-22" baseline="3472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4350" spc="-22" baseline="-11494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6000" spc="-22" baseline="3472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sz="3200" dirty="0"/>
              <a:t>- </a:t>
            </a:r>
            <a:r>
              <a:rPr sz="3200" spc="-5" dirty="0"/>
              <a:t>нагрівання </a:t>
            </a:r>
            <a:r>
              <a:rPr sz="3200" spc="15" dirty="0"/>
              <a:t>та</a:t>
            </a:r>
            <a:r>
              <a:rPr sz="3200" spc="670" dirty="0"/>
              <a:t> </a:t>
            </a:r>
            <a:r>
              <a:rPr sz="3200" spc="-35" dirty="0"/>
              <a:t>охолодження</a:t>
            </a:r>
            <a:endParaRPr sz="3200" dirty="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1600" y="2425148"/>
            <a:ext cx="4967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- </a:t>
            </a:r>
            <a:r>
              <a:rPr sz="3200" spc="-5" dirty="0">
                <a:latin typeface="Times New Roman"/>
                <a:cs typeface="Times New Roman"/>
              </a:rPr>
              <a:t>плавлення </a:t>
            </a:r>
            <a:r>
              <a:rPr sz="3200" spc="20" dirty="0">
                <a:latin typeface="Times New Roman"/>
                <a:cs typeface="Times New Roman"/>
              </a:rPr>
              <a:t>та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кристалізація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1600" y="3425355"/>
            <a:ext cx="54883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- </a:t>
            </a:r>
            <a:r>
              <a:rPr sz="3200" spc="-10" dirty="0">
                <a:latin typeface="Times New Roman"/>
                <a:cs typeface="Times New Roman"/>
              </a:rPr>
              <a:t>пароутворення </a:t>
            </a:r>
            <a:r>
              <a:rPr sz="3200" spc="15" dirty="0">
                <a:latin typeface="Times New Roman"/>
                <a:cs typeface="Times New Roman"/>
              </a:rPr>
              <a:t>та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конденсація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8104" y="4376021"/>
            <a:ext cx="30880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- </a:t>
            </a:r>
            <a:r>
              <a:rPr sz="3200" spc="-10" dirty="0">
                <a:latin typeface="Times New Roman"/>
                <a:cs typeface="Times New Roman"/>
              </a:rPr>
              <a:t>згоряння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палива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5" name="object 2"/>
          <p:cNvSpPr/>
          <p:nvPr/>
        </p:nvSpPr>
        <p:spPr>
          <a:xfrm>
            <a:off x="0" y="228601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3200" dirty="0" smtClean="0">
                <a:latin typeface="Times New Roman"/>
                <a:cs typeface="Times New Roman"/>
              </a:rPr>
              <a:t>                                     </a:t>
            </a:r>
            <a:r>
              <a:rPr lang="en-US" sz="3200" dirty="0" smtClean="0">
                <a:latin typeface="Times New Roman"/>
                <a:cs typeface="Times New Roman"/>
              </a:rPr>
              <a:t>I </a:t>
            </a:r>
            <a:r>
              <a:rPr lang="ru-RU" sz="3200" spc="-30" dirty="0">
                <a:latin typeface="Times New Roman"/>
                <a:cs typeface="Times New Roman"/>
              </a:rPr>
              <a:t>Закон</a:t>
            </a:r>
            <a:r>
              <a:rPr lang="ru-RU" sz="3200" spc="-105" dirty="0">
                <a:latin typeface="Times New Roman"/>
                <a:cs typeface="Times New Roman"/>
              </a:rPr>
              <a:t> </a:t>
            </a:r>
            <a:r>
              <a:rPr lang="ru-RU" sz="3200" spc="-10" dirty="0" err="1">
                <a:latin typeface="Times New Roman"/>
                <a:cs typeface="Times New Roman"/>
              </a:rPr>
              <a:t>термодинаміки</a:t>
            </a:r>
            <a:endParaRPr lang="ru-RU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556183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3200" dirty="0" smtClean="0">
                <a:latin typeface="Times New Roman"/>
                <a:cs typeface="Times New Roman"/>
              </a:rPr>
              <a:t>І</a:t>
            </a:r>
            <a:r>
              <a:rPr sz="3200" dirty="0" smtClean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6799" y="940561"/>
            <a:ext cx="1075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 закон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термодинаміки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зворотних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процесів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" y="2966038"/>
            <a:ext cx="6948406" cy="220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" y="1569482"/>
            <a:ext cx="104394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Із І закону термодинаміки випливає, що оскільки внутрішня енергія – функція стану, то для будь-якого термодинамічного циклу (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dU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= 0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) теплоізольованої системи (δ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Q = 0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), тобто для адіабатичного процесу повинна виконуватись рівність: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937535"/>
              </p:ext>
            </p:extLst>
          </p:nvPr>
        </p:nvGraphicFramePr>
        <p:xfrm>
          <a:off x="6629400" y="2299342"/>
          <a:ext cx="8477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Формула" r:id="rId4" imgW="609336" imgH="342751" progId="Equation.3">
                  <p:embed/>
                </p:oleObj>
              </mc:Choice>
              <mc:Fallback>
                <p:oleObj name="Формула" r:id="rId4" imgW="609336" imgH="342751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99342"/>
                        <a:ext cx="8477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0" y="2966038"/>
            <a:ext cx="3744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►Випадок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неможливий, оскільки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781243"/>
              </p:ext>
            </p:extLst>
          </p:nvPr>
        </p:nvGraphicFramePr>
        <p:xfrm>
          <a:off x="8915400" y="3379304"/>
          <a:ext cx="8477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Формула" r:id="rId6" imgW="609336" imgH="342751" progId="Equation.3">
                  <p:embed/>
                </p:oleObj>
              </mc:Choice>
              <mc:Fallback>
                <p:oleObj name="Формула" r:id="rId6" imgW="609336" imgH="342751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3379304"/>
                        <a:ext cx="8477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97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649817" y="3810000"/>
            <a:ext cx="43830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►Випадок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 неможливий, оскільки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 зводиться до випадку а, якщо вибрати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цикл так, щоб він проходив тільки через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точки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і 2‘ або 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‘ і 2.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7649817" y="5010329"/>
            <a:ext cx="42668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►Випадок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можливий,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існує функція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(p, V)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яка не змінюється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адіабатичному процесі.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556183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3200" dirty="0" smtClean="0">
                <a:latin typeface="Times New Roman"/>
                <a:cs typeface="Times New Roman"/>
              </a:rPr>
              <a:t>І</a:t>
            </a:r>
            <a:r>
              <a:rPr sz="3200" dirty="0" smtClean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6799" y="940561"/>
            <a:ext cx="1075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 закон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термодинаміки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зворотних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процесів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97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999" y="1524000"/>
            <a:ext cx="1144080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200" dirty="0">
                <a:latin typeface="Times New Roman"/>
                <a:cs typeface="Times New Roman"/>
              </a:rPr>
              <a:t>■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експеримент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випливає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характеризувати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деякою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величиною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збер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гається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при ад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абатичних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процесах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є однозначною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функц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стану –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ентропією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■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Ентроп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я, як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внутр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шня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енерг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визначена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точн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деякої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константи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■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досл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дженн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термодинам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нас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буде ц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кавити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ентроп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ї.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Ентроп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я є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адитивною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величиною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ентроп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складної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ентроп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однор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дних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/>
                <a:cs typeface="Times New Roman"/>
              </a:rPr>
              <a:t>■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еможливо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так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одично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юч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пристрої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як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виконували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льки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дбору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теплоти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 одного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того ж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перетинатися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одному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ж стану в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дпов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льки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функц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ї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S(P,V) 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556183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3200" dirty="0" smtClean="0">
                <a:latin typeface="Times New Roman"/>
                <a:cs typeface="Times New Roman"/>
              </a:rPr>
              <a:t>І</a:t>
            </a:r>
            <a:r>
              <a:rPr sz="3200" dirty="0" smtClean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97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7" t="6204" r="15259" b="7790"/>
          <a:stretch/>
        </p:blipFill>
        <p:spPr bwMode="auto">
          <a:xfrm>
            <a:off x="2514599" y="1295400"/>
            <a:ext cx="694413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6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556183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3200" dirty="0" smtClean="0">
                <a:latin typeface="Times New Roman"/>
                <a:cs typeface="Times New Roman"/>
              </a:rPr>
              <a:t>І</a:t>
            </a:r>
            <a:r>
              <a:rPr sz="3200" dirty="0" smtClean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97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070" y="1143000"/>
            <a:ext cx="1089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Неможливим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єдиним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результатом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валентної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лькост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теплоти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зовн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 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л.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енерг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ї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впорядкованого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 як ц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лого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енерг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</a:t>
            </a:r>
          </a:p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невпорядкованого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необоротним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Енерг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впорядкованого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→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енерг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невпорядкованого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нетична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ц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лого 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внутр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без будь-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зворотн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енерг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ї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невпорядкованого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енерг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впорядкованого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єдиним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результатом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термодинам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 descr="Картинки по запросу хаос высшая форма поряд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6882" r="29891" b="18119"/>
          <a:stretch/>
        </p:blipFill>
        <p:spPr bwMode="auto">
          <a:xfrm>
            <a:off x="10287000" y="5105400"/>
            <a:ext cx="146343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556183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3200" dirty="0" smtClean="0">
                <a:latin typeface="Times New Roman"/>
                <a:cs typeface="Times New Roman"/>
              </a:rPr>
              <a:t>І</a:t>
            </a:r>
            <a:r>
              <a:rPr sz="3200" dirty="0" smtClean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97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37" t="31975" r="39525" b="11912"/>
          <a:stretch/>
        </p:blipFill>
        <p:spPr bwMode="auto">
          <a:xfrm>
            <a:off x="377688" y="1447800"/>
            <a:ext cx="587496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4" t="13406" r="13929" b="24230"/>
          <a:stretch/>
        </p:blipFill>
        <p:spPr bwMode="auto">
          <a:xfrm>
            <a:off x="6539461" y="2176670"/>
            <a:ext cx="552874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1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556183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3200" dirty="0" smtClean="0">
                <a:latin typeface="Times New Roman"/>
                <a:cs typeface="Times New Roman"/>
              </a:rPr>
              <a:t>І</a:t>
            </a:r>
            <a:r>
              <a:rPr sz="3200" dirty="0" smtClean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97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t="9420" r="14444" b="7065"/>
          <a:stretch/>
        </p:blipFill>
        <p:spPr bwMode="auto">
          <a:xfrm>
            <a:off x="2286000" y="1143000"/>
            <a:ext cx="7848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8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556183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3200" dirty="0" smtClean="0">
                <a:latin typeface="Times New Roman"/>
                <a:cs typeface="Times New Roman"/>
              </a:rPr>
              <a:t>І</a:t>
            </a:r>
            <a:r>
              <a:rPr sz="3200" dirty="0" smtClean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97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t="7609" r="14342" b="9963"/>
          <a:stretch/>
        </p:blipFill>
        <p:spPr bwMode="auto">
          <a:xfrm>
            <a:off x="2743200" y="1143000"/>
            <a:ext cx="752755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0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25" y="308229"/>
            <a:ext cx="11498580" cy="17322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575"/>
              </a:spcBef>
            </a:pPr>
            <a:r>
              <a:rPr sz="4000" spc="-40" dirty="0"/>
              <a:t>Молекулярна </a:t>
            </a:r>
            <a:r>
              <a:rPr sz="4000" spc="-10" dirty="0"/>
              <a:t>фізика </a:t>
            </a:r>
            <a:r>
              <a:rPr sz="4000" spc="-35" dirty="0"/>
              <a:t>вивчає </a:t>
            </a:r>
            <a:r>
              <a:rPr sz="4000" spc="-5" dirty="0"/>
              <a:t>фізичні властивості тіл у  різних </a:t>
            </a:r>
            <a:r>
              <a:rPr sz="4000" spc="-15" dirty="0"/>
              <a:t>агрегатних </a:t>
            </a:r>
            <a:r>
              <a:rPr sz="4000" spc="5" dirty="0"/>
              <a:t>станах </a:t>
            </a:r>
            <a:r>
              <a:rPr sz="4000" spc="-5" dirty="0"/>
              <a:t>на </a:t>
            </a:r>
            <a:r>
              <a:rPr sz="4000" spc="15" dirty="0"/>
              <a:t>основі </a:t>
            </a:r>
            <a:r>
              <a:rPr sz="4000" spc="-30" dirty="0"/>
              <a:t>розгляду </a:t>
            </a:r>
            <a:r>
              <a:rPr sz="4000" spc="-5" dirty="0"/>
              <a:t>їх  </a:t>
            </a:r>
            <a:r>
              <a:rPr sz="4000" spc="-30" dirty="0"/>
              <a:t>молекулярної</a:t>
            </a:r>
            <a:r>
              <a:rPr sz="4000" spc="-10" dirty="0"/>
              <a:t> </a:t>
            </a:r>
            <a:r>
              <a:rPr sz="4000" spc="-70" dirty="0"/>
              <a:t>будови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519427" y="2339339"/>
            <a:ext cx="9144000" cy="6432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65"/>
              </a:spcBef>
            </a:pP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Методи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вивчення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167" y="3432505"/>
            <a:ext cx="404558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Статистичний</a:t>
            </a:r>
            <a:endParaRPr sz="3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800" spc="-15" dirty="0">
                <a:latin typeface="Times New Roman"/>
                <a:cs typeface="Times New Roman"/>
              </a:rPr>
              <a:t>(молекулярно-кінетичний)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472" y="4412995"/>
            <a:ext cx="45142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грунтується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5" dirty="0">
                <a:latin typeface="Times New Roman"/>
                <a:cs typeface="Times New Roman"/>
              </a:rPr>
              <a:t>основні </a:t>
            </a:r>
            <a:r>
              <a:rPr sz="2400" spc="-20" dirty="0">
                <a:latin typeface="Times New Roman"/>
                <a:cs typeface="Times New Roman"/>
              </a:rPr>
              <a:t>уявлень  </a:t>
            </a:r>
            <a:r>
              <a:rPr sz="2400" spc="-5" dirty="0">
                <a:latin typeface="Times New Roman"/>
                <a:cs typeface="Times New Roman"/>
              </a:rPr>
              <a:t>про </a:t>
            </a:r>
            <a:r>
              <a:rPr sz="2400" spc="-25" dirty="0">
                <a:latin typeface="Times New Roman"/>
                <a:cs typeface="Times New Roman"/>
              </a:rPr>
              <a:t>молекули </a:t>
            </a:r>
            <a:r>
              <a:rPr sz="2400" spc="-10" dirty="0">
                <a:latin typeface="Times New Roman"/>
                <a:cs typeface="Times New Roman"/>
              </a:rPr>
              <a:t>речовини, їхньому  рух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взаємодію.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1691" y="3432505"/>
            <a:ext cx="5535930" cy="88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Термодинамічний</a:t>
            </a:r>
            <a:endParaRPr sz="3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  <a:tabLst>
                <a:tab pos="450850" algn="l"/>
                <a:tab pos="1557020" algn="l"/>
                <a:tab pos="3105785" algn="l"/>
                <a:tab pos="4161790" algn="l"/>
                <a:tab pos="5396865" algn="l"/>
              </a:tabLst>
            </a:pPr>
            <a:r>
              <a:rPr sz="2000" dirty="0">
                <a:latin typeface="Times New Roman"/>
                <a:cs typeface="Times New Roman"/>
              </a:rPr>
              <a:t>Не	</a:t>
            </a:r>
            <a:r>
              <a:rPr sz="2000" spc="-5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spc="-70" dirty="0">
                <a:latin typeface="Times New Roman"/>
                <a:cs typeface="Times New Roman"/>
              </a:rPr>
              <a:t>х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6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ує	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35" dirty="0">
                <a:latin typeface="Times New Roman"/>
                <a:cs typeface="Times New Roman"/>
              </a:rPr>
              <a:t>к</a:t>
            </a:r>
            <a:r>
              <a:rPr sz="2000" spc="-9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лярну	</a:t>
            </a:r>
            <a:r>
              <a:rPr sz="2000" spc="-5" dirty="0">
                <a:latin typeface="Times New Roman"/>
                <a:cs typeface="Times New Roman"/>
              </a:rPr>
              <a:t>прир</a:t>
            </a:r>
            <a:r>
              <a:rPr sz="2000" spc="-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ду	р</a:t>
            </a:r>
            <a:r>
              <a:rPr sz="2000" spc="-6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вини</a:t>
            </a:r>
            <a:r>
              <a:rPr sz="2000" dirty="0">
                <a:latin typeface="Times New Roman"/>
                <a:cs typeface="Times New Roman"/>
              </a:rPr>
              <a:t>,	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71691" y="4292600"/>
            <a:ext cx="55352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2540" algn="l"/>
                <a:tab pos="2411095" algn="l"/>
                <a:tab pos="3612515" algn="l"/>
              </a:tabLst>
            </a:pPr>
            <a:r>
              <a:rPr sz="2000" dirty="0">
                <a:latin typeface="Times New Roman"/>
                <a:cs typeface="Times New Roman"/>
              </a:rPr>
              <a:t>теплові	явища	</a:t>
            </a:r>
            <a:r>
              <a:rPr sz="2000" spc="-5" dirty="0">
                <a:latin typeface="Times New Roman"/>
                <a:cs typeface="Times New Roman"/>
              </a:rPr>
              <a:t>описує	</a:t>
            </a:r>
            <a:r>
              <a:rPr sz="2000" spc="-10" dirty="0">
                <a:latin typeface="Times New Roman"/>
                <a:cs typeface="Times New Roman"/>
              </a:rPr>
              <a:t>макроскопічними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1691" y="4597400"/>
            <a:ext cx="14408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параметрами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71691" y="4898847"/>
            <a:ext cx="5537835" cy="761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(p, </a:t>
            </a:r>
            <a:r>
              <a:rPr sz="2800" spc="-185" dirty="0">
                <a:latin typeface="Times New Roman"/>
                <a:cs typeface="Times New Roman"/>
              </a:rPr>
              <a:t>V, </a:t>
            </a:r>
            <a:r>
              <a:rPr sz="2800" spc="-110" dirty="0">
                <a:latin typeface="Times New Roman"/>
                <a:cs typeface="Times New Roman"/>
              </a:rPr>
              <a:t>T, </a:t>
            </a:r>
            <a:r>
              <a:rPr sz="2800" spc="-10" dirty="0">
                <a:latin typeface="Times New Roman"/>
                <a:cs typeface="Times New Roman"/>
              </a:rPr>
              <a:t>m,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…)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  <a:tabLst>
                <a:tab pos="1325245" algn="l"/>
                <a:tab pos="2314575" algn="l"/>
                <a:tab pos="4184650" algn="l"/>
                <a:tab pos="5104130" algn="l"/>
              </a:tabLst>
            </a:pPr>
            <a:r>
              <a:rPr sz="2000" spc="-5" dirty="0">
                <a:latin typeface="Times New Roman"/>
                <a:cs typeface="Times New Roman"/>
              </a:rPr>
              <a:t>Д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сл</a:t>
            </a:r>
            <a:r>
              <a:rPr sz="2000" spc="-10" dirty="0">
                <a:latin typeface="Times New Roman"/>
                <a:cs typeface="Times New Roman"/>
              </a:rPr>
              <a:t>і</a:t>
            </a:r>
            <a:r>
              <a:rPr sz="2000" dirty="0">
                <a:latin typeface="Times New Roman"/>
                <a:cs typeface="Times New Roman"/>
              </a:rPr>
              <a:t>дн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м	</a:t>
            </a:r>
            <a:r>
              <a:rPr sz="2000" spc="-10" dirty="0">
                <a:latin typeface="Times New Roman"/>
                <a:cs typeface="Times New Roman"/>
              </a:rPr>
              <a:t>ш</a:t>
            </a:r>
            <a:r>
              <a:rPr sz="2000" dirty="0">
                <a:latin typeface="Times New Roman"/>
                <a:cs typeface="Times New Roman"/>
              </a:rPr>
              <a:t>ля</a:t>
            </a:r>
            <a:r>
              <a:rPr sz="2000" spc="-70" dirty="0">
                <a:latin typeface="Times New Roman"/>
                <a:cs typeface="Times New Roman"/>
              </a:rPr>
              <a:t>х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м	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15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люється	зв’я</a:t>
            </a:r>
            <a:r>
              <a:rPr sz="2000" spc="-15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ок	між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71691" y="5634024"/>
            <a:ext cx="55384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21080" algn="l"/>
                <a:tab pos="1510665" algn="l"/>
                <a:tab pos="3014980" algn="l"/>
                <a:tab pos="4200525" algn="l"/>
                <a:tab pos="4824095" algn="l"/>
              </a:tabLst>
            </a:pP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ми,	а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3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ясне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я	дається	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снові  </a:t>
            </a:r>
            <a:r>
              <a:rPr sz="2000" spc="-5" dirty="0">
                <a:latin typeface="Times New Roman"/>
                <a:cs typeface="Times New Roman"/>
              </a:rPr>
              <a:t>фундаментальних </a:t>
            </a:r>
            <a:r>
              <a:rPr sz="2000" spc="-15" dirty="0">
                <a:latin typeface="Times New Roman"/>
                <a:cs typeface="Times New Roman"/>
              </a:rPr>
              <a:t>законів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фізики.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54223" y="2982467"/>
            <a:ext cx="668020" cy="472440"/>
          </a:xfrm>
          <a:custGeom>
            <a:avLst/>
            <a:gdLst/>
            <a:ahLst/>
            <a:cxnLst/>
            <a:rect l="l" t="t" r="r" b="b"/>
            <a:pathLst>
              <a:path w="668019" h="472439">
                <a:moveTo>
                  <a:pt x="667512" y="236220"/>
                </a:moveTo>
                <a:lnTo>
                  <a:pt x="0" y="236220"/>
                </a:lnTo>
                <a:lnTo>
                  <a:pt x="333756" y="472440"/>
                </a:lnTo>
                <a:lnTo>
                  <a:pt x="667512" y="236220"/>
                </a:lnTo>
                <a:close/>
              </a:path>
              <a:path w="668019" h="472439">
                <a:moveTo>
                  <a:pt x="500633" y="0"/>
                </a:moveTo>
                <a:lnTo>
                  <a:pt x="166877" y="0"/>
                </a:lnTo>
                <a:lnTo>
                  <a:pt x="166877" y="236220"/>
                </a:lnTo>
                <a:lnTo>
                  <a:pt x="500633" y="236220"/>
                </a:lnTo>
                <a:lnTo>
                  <a:pt x="50063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554223" y="2982467"/>
            <a:ext cx="668020" cy="472440"/>
          </a:xfrm>
          <a:custGeom>
            <a:avLst/>
            <a:gdLst/>
            <a:ahLst/>
            <a:cxnLst/>
            <a:rect l="l" t="t" r="r" b="b"/>
            <a:pathLst>
              <a:path w="668019" h="472439">
                <a:moveTo>
                  <a:pt x="0" y="236220"/>
                </a:moveTo>
                <a:lnTo>
                  <a:pt x="166877" y="236220"/>
                </a:lnTo>
                <a:lnTo>
                  <a:pt x="166877" y="0"/>
                </a:lnTo>
                <a:lnTo>
                  <a:pt x="500633" y="0"/>
                </a:lnTo>
                <a:lnTo>
                  <a:pt x="500633" y="236220"/>
                </a:lnTo>
                <a:lnTo>
                  <a:pt x="667512" y="236220"/>
                </a:lnTo>
                <a:lnTo>
                  <a:pt x="333756" y="472440"/>
                </a:lnTo>
                <a:lnTo>
                  <a:pt x="0" y="23622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583168" y="2971800"/>
            <a:ext cx="668020" cy="471170"/>
          </a:xfrm>
          <a:custGeom>
            <a:avLst/>
            <a:gdLst/>
            <a:ahLst/>
            <a:cxnLst/>
            <a:rect l="l" t="t" r="r" b="b"/>
            <a:pathLst>
              <a:path w="668020" h="471170">
                <a:moveTo>
                  <a:pt x="667511" y="235458"/>
                </a:moveTo>
                <a:lnTo>
                  <a:pt x="0" y="235458"/>
                </a:lnTo>
                <a:lnTo>
                  <a:pt x="333755" y="470915"/>
                </a:lnTo>
                <a:lnTo>
                  <a:pt x="667511" y="235458"/>
                </a:lnTo>
                <a:close/>
              </a:path>
              <a:path w="668020" h="471170">
                <a:moveTo>
                  <a:pt x="500633" y="0"/>
                </a:moveTo>
                <a:lnTo>
                  <a:pt x="166877" y="0"/>
                </a:lnTo>
                <a:lnTo>
                  <a:pt x="166877" y="235458"/>
                </a:lnTo>
                <a:lnTo>
                  <a:pt x="500633" y="235458"/>
                </a:lnTo>
                <a:lnTo>
                  <a:pt x="50063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583168" y="2971800"/>
            <a:ext cx="668020" cy="471170"/>
          </a:xfrm>
          <a:custGeom>
            <a:avLst/>
            <a:gdLst/>
            <a:ahLst/>
            <a:cxnLst/>
            <a:rect l="l" t="t" r="r" b="b"/>
            <a:pathLst>
              <a:path w="668020" h="471170">
                <a:moveTo>
                  <a:pt x="0" y="235458"/>
                </a:moveTo>
                <a:lnTo>
                  <a:pt x="166877" y="235458"/>
                </a:lnTo>
                <a:lnTo>
                  <a:pt x="166877" y="0"/>
                </a:lnTo>
                <a:lnTo>
                  <a:pt x="500633" y="0"/>
                </a:lnTo>
                <a:lnTo>
                  <a:pt x="500633" y="235458"/>
                </a:lnTo>
                <a:lnTo>
                  <a:pt x="667511" y="235458"/>
                </a:lnTo>
                <a:lnTo>
                  <a:pt x="333755" y="470915"/>
                </a:lnTo>
                <a:lnTo>
                  <a:pt x="0" y="23545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556183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3200" dirty="0" smtClean="0">
                <a:latin typeface="Times New Roman"/>
                <a:cs typeface="Times New Roman"/>
              </a:rPr>
              <a:t>І</a:t>
            </a:r>
            <a:r>
              <a:rPr sz="3200" dirty="0" smtClean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97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3" t="22599" r="14725" b="28080"/>
          <a:stretch/>
        </p:blipFill>
        <p:spPr bwMode="auto">
          <a:xfrm>
            <a:off x="267461" y="1066800"/>
            <a:ext cx="6895339" cy="283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5" t="22101" r="14953" b="36503"/>
          <a:stretch/>
        </p:blipFill>
        <p:spPr bwMode="auto">
          <a:xfrm>
            <a:off x="3886200" y="3574772"/>
            <a:ext cx="7870403" cy="274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4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556183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3200" dirty="0" smtClean="0">
                <a:latin typeface="Times New Roman"/>
                <a:cs typeface="Times New Roman"/>
              </a:rPr>
              <a:t>І</a:t>
            </a:r>
            <a:r>
              <a:rPr sz="3200" dirty="0" smtClean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97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24588" r="14902" b="7610"/>
          <a:stretch/>
        </p:blipFill>
        <p:spPr bwMode="auto">
          <a:xfrm>
            <a:off x="2154946" y="1295400"/>
            <a:ext cx="788210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8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556183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3200" dirty="0" smtClean="0">
                <a:latin typeface="Times New Roman"/>
                <a:cs typeface="Times New Roman"/>
              </a:rPr>
              <a:t>І</a:t>
            </a:r>
            <a:r>
              <a:rPr sz="3200" dirty="0" smtClean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97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1" t="11051" r="15870" b="6250"/>
          <a:stretch/>
        </p:blipFill>
        <p:spPr bwMode="auto">
          <a:xfrm>
            <a:off x="2819400" y="1143000"/>
            <a:ext cx="741201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9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556183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3200" dirty="0" smtClean="0">
                <a:latin typeface="Times New Roman"/>
                <a:cs typeface="Times New Roman"/>
              </a:rPr>
              <a:t>І</a:t>
            </a:r>
            <a:r>
              <a:rPr sz="3200" dirty="0" smtClean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97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t="12862" r="13246" b="8153"/>
          <a:stretch/>
        </p:blipFill>
        <p:spPr bwMode="auto">
          <a:xfrm>
            <a:off x="2286000" y="1066800"/>
            <a:ext cx="787542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6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556183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3200" dirty="0" smtClean="0">
                <a:latin typeface="Times New Roman"/>
                <a:cs typeface="Times New Roman"/>
              </a:rPr>
              <a:t>І</a:t>
            </a:r>
            <a:r>
              <a:rPr sz="3200" dirty="0" smtClean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97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3" t="24412" r="13629" b="20290"/>
          <a:stretch/>
        </p:blipFill>
        <p:spPr bwMode="auto">
          <a:xfrm>
            <a:off x="2514600" y="1219200"/>
            <a:ext cx="7543800" cy="347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4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556183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3200" dirty="0" smtClean="0">
                <a:latin typeface="Times New Roman"/>
                <a:cs typeface="Times New Roman"/>
              </a:rPr>
              <a:t>ІІ</a:t>
            </a:r>
            <a:r>
              <a:rPr sz="3200" dirty="0" smtClean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97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143000"/>
            <a:ext cx="1135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Експериментально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T1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→ 0 величина S(V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T1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вiд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об’єму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S(V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Нернста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(Вальтер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ерман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ернст -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Нобелівська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премія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хімії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1920 р.)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ІІІ закон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термодинамiки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наближеннi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абсолютного нуля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T → 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ентропiя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прямує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скiнченої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границi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вiд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вiд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густини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Ентропiя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однорiдної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5" t="27310" r="30479" b="26374"/>
          <a:stretch/>
        </p:blipFill>
        <p:spPr bwMode="auto">
          <a:xfrm>
            <a:off x="3117574" y="3806793"/>
            <a:ext cx="4419600" cy="279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96200" y="4094848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теплоємнiсть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сталому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Оскiльки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дослiдi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вимiрюється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тiльки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рiзниця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ентропiй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граничне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ентропiї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рiвним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нулю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9427" y="291084"/>
            <a:ext cx="9144000" cy="6432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2107565">
              <a:lnSpc>
                <a:spcPct val="100000"/>
              </a:lnSpc>
              <a:spcBef>
                <a:spcPts val="254"/>
              </a:spcBef>
            </a:pPr>
            <a:r>
              <a:rPr sz="3200" spc="5" dirty="0">
                <a:solidFill>
                  <a:srgbClr val="FFFFFF"/>
                </a:solidFill>
              </a:rPr>
              <a:t>Внутрішня </a:t>
            </a:r>
            <a:r>
              <a:rPr sz="3200" dirty="0">
                <a:solidFill>
                  <a:srgbClr val="FFFFFF"/>
                </a:solidFill>
              </a:rPr>
              <a:t>енергія </a:t>
            </a:r>
            <a:r>
              <a:rPr sz="3200" spc="-5" dirty="0">
                <a:solidFill>
                  <a:srgbClr val="FFFFFF"/>
                </a:solidFill>
              </a:rPr>
              <a:t>тіла</a:t>
            </a:r>
            <a:r>
              <a:rPr sz="3200" spc="-7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(ВЕ)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615695" y="1441703"/>
            <a:ext cx="4672965" cy="1326003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149225" marR="143510" indent="-1270" algn="ctr">
              <a:lnSpc>
                <a:spcPct val="100000"/>
              </a:lnSpc>
              <a:spcBef>
                <a:spcPts val="259"/>
              </a:spcBef>
            </a:pPr>
            <a:r>
              <a:rPr sz="2800" spc="-5" dirty="0">
                <a:latin typeface="Times New Roman"/>
                <a:cs typeface="Times New Roman"/>
              </a:rPr>
              <a:t>Енергія </a:t>
            </a:r>
            <a:r>
              <a:rPr sz="2800" spc="-35" dirty="0">
                <a:latin typeface="Times New Roman"/>
                <a:cs typeface="Times New Roman"/>
              </a:rPr>
              <a:t>руху </a:t>
            </a:r>
            <a:r>
              <a:rPr sz="2800" spc="-5" dirty="0">
                <a:latin typeface="Times New Roman"/>
                <a:cs typeface="Times New Roman"/>
              </a:rPr>
              <a:t>і </a:t>
            </a:r>
            <a:r>
              <a:rPr sz="2800" spc="-15" dirty="0">
                <a:latin typeface="Times New Roman"/>
                <a:cs typeface="Times New Roman"/>
              </a:rPr>
              <a:t>взаємодії  </a:t>
            </a:r>
            <a:r>
              <a:rPr sz="2800" spc="-5" dirty="0">
                <a:latin typeface="Times New Roman"/>
                <a:cs typeface="Times New Roman"/>
              </a:rPr>
              <a:t>частинок, з </a:t>
            </a:r>
            <a:r>
              <a:rPr sz="2800" spc="-10" dirty="0">
                <a:latin typeface="Times New Roman"/>
                <a:cs typeface="Times New Roman"/>
              </a:rPr>
              <a:t>яких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 err="1">
                <a:latin typeface="Times New Roman"/>
                <a:cs typeface="Times New Roman"/>
              </a:rPr>
              <a:t>складається</a:t>
            </a:r>
            <a:r>
              <a:rPr sz="2800" spc="-5" dirty="0">
                <a:latin typeface="Times New Roman"/>
                <a:cs typeface="Times New Roman"/>
              </a:rPr>
              <a:t>  </a:t>
            </a:r>
            <a:r>
              <a:rPr sz="2800" spc="-5" dirty="0" err="1" smtClean="0">
                <a:latin typeface="Times New Roman"/>
                <a:cs typeface="Times New Roman"/>
              </a:rPr>
              <a:t>тіло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18232" y="934211"/>
            <a:ext cx="668020" cy="471170"/>
          </a:xfrm>
          <a:custGeom>
            <a:avLst/>
            <a:gdLst/>
            <a:ahLst/>
            <a:cxnLst/>
            <a:rect l="l" t="t" r="r" b="b"/>
            <a:pathLst>
              <a:path w="668020" h="471169">
                <a:moveTo>
                  <a:pt x="667512" y="235458"/>
                </a:moveTo>
                <a:lnTo>
                  <a:pt x="0" y="235458"/>
                </a:lnTo>
                <a:lnTo>
                  <a:pt x="333756" y="470915"/>
                </a:lnTo>
                <a:lnTo>
                  <a:pt x="667512" y="235458"/>
                </a:lnTo>
                <a:close/>
              </a:path>
              <a:path w="668020" h="471169">
                <a:moveTo>
                  <a:pt x="500634" y="0"/>
                </a:moveTo>
                <a:lnTo>
                  <a:pt x="166878" y="0"/>
                </a:lnTo>
                <a:lnTo>
                  <a:pt x="166878" y="235458"/>
                </a:lnTo>
                <a:lnTo>
                  <a:pt x="500634" y="235458"/>
                </a:lnTo>
                <a:lnTo>
                  <a:pt x="50063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8232" y="934211"/>
            <a:ext cx="668020" cy="471170"/>
          </a:xfrm>
          <a:custGeom>
            <a:avLst/>
            <a:gdLst/>
            <a:ahLst/>
            <a:cxnLst/>
            <a:rect l="l" t="t" r="r" b="b"/>
            <a:pathLst>
              <a:path w="668020" h="471169">
                <a:moveTo>
                  <a:pt x="0" y="235458"/>
                </a:moveTo>
                <a:lnTo>
                  <a:pt x="166878" y="235458"/>
                </a:lnTo>
                <a:lnTo>
                  <a:pt x="166878" y="0"/>
                </a:lnTo>
                <a:lnTo>
                  <a:pt x="500634" y="0"/>
                </a:lnTo>
                <a:lnTo>
                  <a:pt x="500634" y="235458"/>
                </a:lnTo>
                <a:lnTo>
                  <a:pt x="667512" y="235458"/>
                </a:lnTo>
                <a:lnTo>
                  <a:pt x="333756" y="470915"/>
                </a:lnTo>
                <a:lnTo>
                  <a:pt x="0" y="23545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04504" y="934211"/>
            <a:ext cx="668020" cy="471170"/>
          </a:xfrm>
          <a:custGeom>
            <a:avLst/>
            <a:gdLst/>
            <a:ahLst/>
            <a:cxnLst/>
            <a:rect l="l" t="t" r="r" b="b"/>
            <a:pathLst>
              <a:path w="668020" h="471169">
                <a:moveTo>
                  <a:pt x="667512" y="235458"/>
                </a:moveTo>
                <a:lnTo>
                  <a:pt x="0" y="235458"/>
                </a:lnTo>
                <a:lnTo>
                  <a:pt x="333755" y="470915"/>
                </a:lnTo>
                <a:lnTo>
                  <a:pt x="667512" y="235458"/>
                </a:lnTo>
                <a:close/>
              </a:path>
              <a:path w="668020" h="471169">
                <a:moveTo>
                  <a:pt x="500634" y="0"/>
                </a:moveTo>
                <a:lnTo>
                  <a:pt x="166877" y="0"/>
                </a:lnTo>
                <a:lnTo>
                  <a:pt x="166877" y="235458"/>
                </a:lnTo>
                <a:lnTo>
                  <a:pt x="500634" y="235458"/>
                </a:lnTo>
                <a:lnTo>
                  <a:pt x="50063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04504" y="934211"/>
            <a:ext cx="668020" cy="471170"/>
          </a:xfrm>
          <a:custGeom>
            <a:avLst/>
            <a:gdLst/>
            <a:ahLst/>
            <a:cxnLst/>
            <a:rect l="l" t="t" r="r" b="b"/>
            <a:pathLst>
              <a:path w="668020" h="471169">
                <a:moveTo>
                  <a:pt x="0" y="235458"/>
                </a:moveTo>
                <a:lnTo>
                  <a:pt x="166877" y="235458"/>
                </a:lnTo>
                <a:lnTo>
                  <a:pt x="166877" y="0"/>
                </a:lnTo>
                <a:lnTo>
                  <a:pt x="500634" y="0"/>
                </a:lnTo>
                <a:lnTo>
                  <a:pt x="500634" y="235458"/>
                </a:lnTo>
                <a:lnTo>
                  <a:pt x="667512" y="235458"/>
                </a:lnTo>
                <a:lnTo>
                  <a:pt x="333755" y="470915"/>
                </a:lnTo>
                <a:lnTo>
                  <a:pt x="0" y="23545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01968" y="1443227"/>
            <a:ext cx="4674235" cy="132536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202055" marR="565150" indent="-628015">
              <a:lnSpc>
                <a:spcPct val="100000"/>
              </a:lnSpc>
              <a:spcBef>
                <a:spcPts val="254"/>
              </a:spcBef>
            </a:pPr>
            <a:r>
              <a:rPr sz="2800" spc="-10" dirty="0" err="1" smtClean="0">
                <a:latin typeface="Times New Roman"/>
                <a:cs typeface="Times New Roman"/>
              </a:rPr>
              <a:t>Функція</a:t>
            </a:r>
            <a:r>
              <a:rPr lang="uk-UA" sz="2800" spc="-10" dirty="0" smtClean="0">
                <a:latin typeface="Times New Roman"/>
                <a:cs typeface="Times New Roman"/>
              </a:rPr>
              <a:t>, яка визначає стан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системи  U=f(p, </a:t>
            </a:r>
            <a:r>
              <a:rPr sz="2800" spc="-185" dirty="0">
                <a:latin typeface="Times New Roman"/>
                <a:cs typeface="Times New Roman"/>
              </a:rPr>
              <a:t>V, </a:t>
            </a:r>
            <a:r>
              <a:rPr lang="uk-UA" sz="2800" spc="-185" dirty="0" smtClean="0">
                <a:latin typeface="Times New Roman"/>
                <a:cs typeface="Times New Roman"/>
              </a:rPr>
              <a:t> </a:t>
            </a:r>
            <a:r>
              <a:rPr sz="2800" spc="-110" dirty="0" smtClean="0">
                <a:latin typeface="Times New Roman"/>
                <a:cs typeface="Times New Roman"/>
              </a:rPr>
              <a:t>T</a:t>
            </a:r>
            <a:r>
              <a:rPr sz="2800" spc="-110" dirty="0">
                <a:latin typeface="Times New Roman"/>
                <a:cs typeface="Times New Roman"/>
              </a:rPr>
              <a:t>,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…)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9427" y="3334511"/>
            <a:ext cx="9144000" cy="526426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65"/>
              </a:spcBef>
            </a:pPr>
            <a:r>
              <a:rPr lang="uk-UA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Способи зміни</a:t>
            </a:r>
            <a:r>
              <a:rPr sz="32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uk-UA" sz="32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внутрішньої енергії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33827" y="3962400"/>
            <a:ext cx="668020" cy="472440"/>
          </a:xfrm>
          <a:custGeom>
            <a:avLst/>
            <a:gdLst/>
            <a:ahLst/>
            <a:cxnLst/>
            <a:rect l="l" t="t" r="r" b="b"/>
            <a:pathLst>
              <a:path w="668019" h="472439">
                <a:moveTo>
                  <a:pt x="667512" y="236219"/>
                </a:moveTo>
                <a:lnTo>
                  <a:pt x="0" y="236219"/>
                </a:lnTo>
                <a:lnTo>
                  <a:pt x="333756" y="472439"/>
                </a:lnTo>
                <a:lnTo>
                  <a:pt x="667512" y="236219"/>
                </a:lnTo>
                <a:close/>
              </a:path>
              <a:path w="668019" h="472439">
                <a:moveTo>
                  <a:pt x="500634" y="0"/>
                </a:moveTo>
                <a:lnTo>
                  <a:pt x="166878" y="0"/>
                </a:lnTo>
                <a:lnTo>
                  <a:pt x="166878" y="236219"/>
                </a:lnTo>
                <a:lnTo>
                  <a:pt x="500634" y="236219"/>
                </a:lnTo>
                <a:lnTo>
                  <a:pt x="50063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3827" y="3962400"/>
            <a:ext cx="668020" cy="472440"/>
          </a:xfrm>
          <a:custGeom>
            <a:avLst/>
            <a:gdLst/>
            <a:ahLst/>
            <a:cxnLst/>
            <a:rect l="l" t="t" r="r" b="b"/>
            <a:pathLst>
              <a:path w="668019" h="472439">
                <a:moveTo>
                  <a:pt x="0" y="236219"/>
                </a:moveTo>
                <a:lnTo>
                  <a:pt x="166878" y="236219"/>
                </a:lnTo>
                <a:lnTo>
                  <a:pt x="166878" y="0"/>
                </a:lnTo>
                <a:lnTo>
                  <a:pt x="500634" y="0"/>
                </a:lnTo>
                <a:lnTo>
                  <a:pt x="500634" y="236219"/>
                </a:lnTo>
                <a:lnTo>
                  <a:pt x="667512" y="236219"/>
                </a:lnTo>
                <a:lnTo>
                  <a:pt x="333756" y="472439"/>
                </a:lnTo>
                <a:lnTo>
                  <a:pt x="0" y="23621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20100" y="3962400"/>
            <a:ext cx="668020" cy="472440"/>
          </a:xfrm>
          <a:custGeom>
            <a:avLst/>
            <a:gdLst/>
            <a:ahLst/>
            <a:cxnLst/>
            <a:rect l="l" t="t" r="r" b="b"/>
            <a:pathLst>
              <a:path w="668020" h="472439">
                <a:moveTo>
                  <a:pt x="667511" y="236219"/>
                </a:moveTo>
                <a:lnTo>
                  <a:pt x="0" y="236219"/>
                </a:lnTo>
                <a:lnTo>
                  <a:pt x="333755" y="472439"/>
                </a:lnTo>
                <a:lnTo>
                  <a:pt x="667511" y="236219"/>
                </a:lnTo>
                <a:close/>
              </a:path>
              <a:path w="668020" h="472439">
                <a:moveTo>
                  <a:pt x="500633" y="0"/>
                </a:moveTo>
                <a:lnTo>
                  <a:pt x="166877" y="0"/>
                </a:lnTo>
                <a:lnTo>
                  <a:pt x="166877" y="236219"/>
                </a:lnTo>
                <a:lnTo>
                  <a:pt x="500633" y="236219"/>
                </a:lnTo>
                <a:lnTo>
                  <a:pt x="50063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0100" y="3962400"/>
            <a:ext cx="668020" cy="472440"/>
          </a:xfrm>
          <a:custGeom>
            <a:avLst/>
            <a:gdLst/>
            <a:ahLst/>
            <a:cxnLst/>
            <a:rect l="l" t="t" r="r" b="b"/>
            <a:pathLst>
              <a:path w="668020" h="472439">
                <a:moveTo>
                  <a:pt x="0" y="236219"/>
                </a:moveTo>
                <a:lnTo>
                  <a:pt x="166877" y="236219"/>
                </a:lnTo>
                <a:lnTo>
                  <a:pt x="166877" y="0"/>
                </a:lnTo>
                <a:lnTo>
                  <a:pt x="500633" y="0"/>
                </a:lnTo>
                <a:lnTo>
                  <a:pt x="500633" y="236219"/>
                </a:lnTo>
                <a:lnTo>
                  <a:pt x="667511" y="236219"/>
                </a:lnTo>
                <a:lnTo>
                  <a:pt x="333755" y="472439"/>
                </a:lnTo>
                <a:lnTo>
                  <a:pt x="0" y="236219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76527" y="4466844"/>
            <a:ext cx="3180715" cy="95440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789305" marR="217804" indent="-562610">
              <a:lnSpc>
                <a:spcPct val="100000"/>
              </a:lnSpc>
              <a:spcBef>
                <a:spcPts val="265"/>
              </a:spcBef>
            </a:pPr>
            <a:r>
              <a:rPr sz="2800" spc="-15" dirty="0">
                <a:latin typeface="Times New Roman"/>
                <a:cs typeface="Times New Roman"/>
              </a:rPr>
              <a:t>Механічна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робота  </a:t>
            </a:r>
            <a:r>
              <a:rPr sz="2800" spc="-5" dirty="0">
                <a:latin typeface="Times New Roman"/>
                <a:cs typeface="Times New Roman"/>
              </a:rPr>
              <a:t>A=FS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cosα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1968" y="4434840"/>
            <a:ext cx="4674235" cy="464871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216025">
              <a:lnSpc>
                <a:spcPct val="100000"/>
              </a:lnSpc>
              <a:spcBef>
                <a:spcPts val="265"/>
              </a:spcBef>
            </a:pPr>
            <a:r>
              <a:rPr sz="2800" spc="-25" dirty="0" err="1" smtClean="0">
                <a:latin typeface="Times New Roman"/>
                <a:cs typeface="Times New Roman"/>
              </a:rPr>
              <a:t>Тепло</a:t>
            </a:r>
            <a:r>
              <a:rPr lang="uk-UA" sz="2800" spc="-25" dirty="0" smtClean="0">
                <a:latin typeface="Times New Roman"/>
                <a:cs typeface="Times New Roman"/>
              </a:rPr>
              <a:t>обмін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02708" y="4977510"/>
            <a:ext cx="2610485" cy="880744"/>
          </a:xfrm>
          <a:custGeom>
            <a:avLst/>
            <a:gdLst/>
            <a:ahLst/>
            <a:cxnLst/>
            <a:rect l="l" t="t" r="r" b="b"/>
            <a:pathLst>
              <a:path w="2610484" h="880745">
                <a:moveTo>
                  <a:pt x="60451" y="808113"/>
                </a:moveTo>
                <a:lnTo>
                  <a:pt x="0" y="868210"/>
                </a:lnTo>
                <a:lnTo>
                  <a:pt x="84327" y="880465"/>
                </a:lnTo>
                <a:lnTo>
                  <a:pt x="75698" y="854316"/>
                </a:lnTo>
                <a:lnTo>
                  <a:pt x="62229" y="854316"/>
                </a:lnTo>
                <a:lnTo>
                  <a:pt x="58292" y="842251"/>
                </a:lnTo>
                <a:lnTo>
                  <a:pt x="70397" y="838250"/>
                </a:lnTo>
                <a:lnTo>
                  <a:pt x="60451" y="808113"/>
                </a:lnTo>
                <a:close/>
              </a:path>
              <a:path w="2610484" h="880745">
                <a:moveTo>
                  <a:pt x="70397" y="838250"/>
                </a:moveTo>
                <a:lnTo>
                  <a:pt x="58292" y="842251"/>
                </a:lnTo>
                <a:lnTo>
                  <a:pt x="62229" y="854316"/>
                </a:lnTo>
                <a:lnTo>
                  <a:pt x="74374" y="850301"/>
                </a:lnTo>
                <a:lnTo>
                  <a:pt x="70397" y="838250"/>
                </a:lnTo>
                <a:close/>
              </a:path>
              <a:path w="2610484" h="880745">
                <a:moveTo>
                  <a:pt x="74374" y="850301"/>
                </a:moveTo>
                <a:lnTo>
                  <a:pt x="62229" y="854316"/>
                </a:lnTo>
                <a:lnTo>
                  <a:pt x="75698" y="854316"/>
                </a:lnTo>
                <a:lnTo>
                  <a:pt x="74374" y="850301"/>
                </a:lnTo>
                <a:close/>
              </a:path>
              <a:path w="2610484" h="880745">
                <a:moveTo>
                  <a:pt x="2606547" y="0"/>
                </a:moveTo>
                <a:lnTo>
                  <a:pt x="70397" y="838250"/>
                </a:lnTo>
                <a:lnTo>
                  <a:pt x="74374" y="850301"/>
                </a:lnTo>
                <a:lnTo>
                  <a:pt x="2610485" y="11937"/>
                </a:lnTo>
                <a:lnTo>
                  <a:pt x="260654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27504" y="5849111"/>
            <a:ext cx="2958465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275"/>
              </a:spcBef>
            </a:pPr>
            <a:r>
              <a:rPr sz="2800" spc="-10" dirty="0">
                <a:latin typeface="Times New Roman"/>
                <a:cs typeface="Times New Roman"/>
              </a:rPr>
              <a:t>Теплопровідність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52515" y="6121908"/>
            <a:ext cx="295656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711200">
              <a:lnSpc>
                <a:spcPct val="100000"/>
              </a:lnSpc>
              <a:spcBef>
                <a:spcPts val="270"/>
              </a:spcBef>
            </a:pPr>
            <a:r>
              <a:rPr sz="2800" spc="-20" dirty="0">
                <a:latin typeface="Times New Roman"/>
                <a:cs typeface="Times New Roman"/>
              </a:rPr>
              <a:t>Конвекція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18447" y="6111240"/>
            <a:ext cx="2958465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270"/>
              </a:spcBef>
            </a:pPr>
            <a:r>
              <a:rPr sz="2800" spc="-10" dirty="0">
                <a:latin typeface="Times New Roman"/>
                <a:cs typeface="Times New Roman"/>
              </a:rPr>
              <a:t>Випромінювання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34532" y="5061467"/>
            <a:ext cx="490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5" dirty="0" smtClean="0">
                <a:latin typeface="Trebuchet MS"/>
                <a:cs typeface="Trebuchet MS"/>
              </a:rPr>
              <a:t>Q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03947" y="5588266"/>
            <a:ext cx="617220" cy="533400"/>
          </a:xfrm>
          <a:custGeom>
            <a:avLst/>
            <a:gdLst/>
            <a:ahLst/>
            <a:cxnLst/>
            <a:rect l="l" t="t" r="r" b="b"/>
            <a:pathLst>
              <a:path w="617220" h="533400">
                <a:moveTo>
                  <a:pt x="32893" y="454520"/>
                </a:moveTo>
                <a:lnTo>
                  <a:pt x="0" y="533120"/>
                </a:lnTo>
                <a:lnTo>
                  <a:pt x="82550" y="512241"/>
                </a:lnTo>
                <a:lnTo>
                  <a:pt x="68991" y="496481"/>
                </a:lnTo>
                <a:lnTo>
                  <a:pt x="52197" y="496481"/>
                </a:lnTo>
                <a:lnTo>
                  <a:pt x="43942" y="486867"/>
                </a:lnTo>
                <a:lnTo>
                  <a:pt x="53576" y="478563"/>
                </a:lnTo>
                <a:lnTo>
                  <a:pt x="32893" y="454520"/>
                </a:lnTo>
                <a:close/>
              </a:path>
              <a:path w="617220" h="533400">
                <a:moveTo>
                  <a:pt x="53576" y="478563"/>
                </a:moveTo>
                <a:lnTo>
                  <a:pt x="43942" y="486867"/>
                </a:lnTo>
                <a:lnTo>
                  <a:pt x="52197" y="496481"/>
                </a:lnTo>
                <a:lnTo>
                  <a:pt x="61841" y="488170"/>
                </a:lnTo>
                <a:lnTo>
                  <a:pt x="53576" y="478563"/>
                </a:lnTo>
                <a:close/>
              </a:path>
              <a:path w="617220" h="533400">
                <a:moveTo>
                  <a:pt x="61841" y="488170"/>
                </a:moveTo>
                <a:lnTo>
                  <a:pt x="52197" y="496481"/>
                </a:lnTo>
                <a:lnTo>
                  <a:pt x="68991" y="496481"/>
                </a:lnTo>
                <a:lnTo>
                  <a:pt x="61841" y="488170"/>
                </a:lnTo>
                <a:close/>
              </a:path>
              <a:path w="617220" h="533400">
                <a:moveTo>
                  <a:pt x="608837" y="0"/>
                </a:moveTo>
                <a:lnTo>
                  <a:pt x="53576" y="478563"/>
                </a:lnTo>
                <a:lnTo>
                  <a:pt x="61841" y="488170"/>
                </a:lnTo>
                <a:lnTo>
                  <a:pt x="617220" y="9626"/>
                </a:lnTo>
                <a:lnTo>
                  <a:pt x="60883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80396" y="4953889"/>
            <a:ext cx="841375" cy="1167765"/>
          </a:xfrm>
          <a:custGeom>
            <a:avLst/>
            <a:gdLst/>
            <a:ahLst/>
            <a:cxnLst/>
            <a:rect l="l" t="t" r="r" b="b"/>
            <a:pathLst>
              <a:path w="841375" h="1167764">
                <a:moveTo>
                  <a:pt x="791532" y="1109258"/>
                </a:moveTo>
                <a:lnTo>
                  <a:pt x="765682" y="1127798"/>
                </a:lnTo>
                <a:lnTo>
                  <a:pt x="841121" y="1167460"/>
                </a:lnTo>
                <a:lnTo>
                  <a:pt x="833460" y="1119593"/>
                </a:lnTo>
                <a:lnTo>
                  <a:pt x="798956" y="1119593"/>
                </a:lnTo>
                <a:lnTo>
                  <a:pt x="791532" y="1109258"/>
                </a:lnTo>
                <a:close/>
              </a:path>
              <a:path w="841375" h="1167764">
                <a:moveTo>
                  <a:pt x="801838" y="1101866"/>
                </a:moveTo>
                <a:lnTo>
                  <a:pt x="791532" y="1109258"/>
                </a:lnTo>
                <a:lnTo>
                  <a:pt x="798956" y="1119593"/>
                </a:lnTo>
                <a:lnTo>
                  <a:pt x="809244" y="1112177"/>
                </a:lnTo>
                <a:lnTo>
                  <a:pt x="801838" y="1101866"/>
                </a:lnTo>
                <a:close/>
              </a:path>
              <a:path w="841375" h="1167764">
                <a:moveTo>
                  <a:pt x="827658" y="1083348"/>
                </a:moveTo>
                <a:lnTo>
                  <a:pt x="801838" y="1101866"/>
                </a:lnTo>
                <a:lnTo>
                  <a:pt x="809244" y="1112177"/>
                </a:lnTo>
                <a:lnTo>
                  <a:pt x="798956" y="1119593"/>
                </a:lnTo>
                <a:lnTo>
                  <a:pt x="833460" y="1119593"/>
                </a:lnTo>
                <a:lnTo>
                  <a:pt x="827658" y="1083348"/>
                </a:lnTo>
                <a:close/>
              </a:path>
              <a:path w="841375" h="1167764">
                <a:moveTo>
                  <a:pt x="10413" y="0"/>
                </a:moveTo>
                <a:lnTo>
                  <a:pt x="0" y="7366"/>
                </a:lnTo>
                <a:lnTo>
                  <a:pt x="791532" y="1109258"/>
                </a:lnTo>
                <a:lnTo>
                  <a:pt x="801838" y="1101866"/>
                </a:lnTo>
                <a:lnTo>
                  <a:pt x="1041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593" y="533400"/>
            <a:ext cx="9804400" cy="3693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rgbClr val="C00000"/>
                </a:solidFill>
              </a:rPr>
              <a:t>ЗМІНА ВНУТРІШНЬОЇ ЕНЕРГІЇ ПРИ ТЕПЛООБМІНІ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219200"/>
            <a:ext cx="9582179" cy="571504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Способи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теплообміну</a:t>
            </a:r>
            <a:r>
              <a:rPr lang="uk-UA" sz="2800" dirty="0" smtClean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878" y="1937797"/>
            <a:ext cx="5238787" cy="2111381"/>
          </a:xfrm>
        </p:spPr>
        <p:txBody>
          <a:bodyPr>
            <a:normAutofit/>
          </a:bodyPr>
          <a:lstStyle/>
          <a:p>
            <a:pPr lvl="0" algn="ctr"/>
            <a:r>
              <a:rPr lang="uk-UA" b="1" dirty="0"/>
              <a:t>Теплопровідність </a:t>
            </a:r>
            <a:r>
              <a:rPr lang="uk-UA" dirty="0"/>
              <a:t>— обмін енергією між частинами тіла або </a:t>
            </a:r>
            <a:r>
              <a:rPr lang="uk-UA" dirty="0" smtClean="0"/>
              <a:t>тілами</a:t>
            </a:r>
            <a:r>
              <a:rPr lang="uk-UA" dirty="0"/>
              <a:t>, що перебувають у безпосередньому контакті.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0" y="2133600"/>
            <a:ext cx="3771903" cy="1250946"/>
          </a:xfrm>
        </p:spPr>
        <p:txBody>
          <a:bodyPr>
            <a:normAutofit/>
          </a:bodyPr>
          <a:lstStyle/>
          <a:p>
            <a:pPr lvl="0" algn="ctr"/>
            <a:r>
              <a:rPr lang="uk-UA" dirty="0"/>
              <a:t>Конвекція — </a:t>
            </a:r>
            <a:r>
              <a:rPr lang="uk-UA" b="0" dirty="0"/>
              <a:t>перенесення </a:t>
            </a:r>
            <a:r>
              <a:rPr lang="uk-UA" b="0" dirty="0" smtClean="0"/>
              <a:t>енергії </a:t>
            </a:r>
            <a:r>
              <a:rPr lang="uk-UA" b="0" dirty="0"/>
              <a:t>потоками рідин або газів.</a:t>
            </a:r>
            <a:endParaRPr lang="ru-RU" b="0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382000" y="1905000"/>
            <a:ext cx="3962400" cy="1477328"/>
          </a:xfrm>
        </p:spPr>
        <p:txBody>
          <a:bodyPr/>
          <a:lstStyle/>
          <a:p>
            <a:pPr algn="ctr"/>
            <a:r>
              <a:rPr lang="uk-UA" b="1" dirty="0"/>
              <a:t>Випромінювання </a:t>
            </a:r>
            <a:r>
              <a:rPr lang="uk-UA" dirty="0"/>
              <a:t>— </a:t>
            </a:r>
            <a:r>
              <a:rPr lang="uk-UA" dirty="0" smtClean="0"/>
              <a:t>перенесення </a:t>
            </a:r>
            <a:r>
              <a:rPr lang="uk-UA" dirty="0"/>
              <a:t>енергії електромагнітними </a:t>
            </a:r>
            <a:r>
              <a:rPr lang="uk-UA" dirty="0" smtClean="0"/>
              <a:t>хви</a:t>
            </a:r>
            <a:r>
              <a:rPr lang="uk-UA" b="1" dirty="0" smtClean="0"/>
              <a:t>лями</a:t>
            </a:r>
            <a:endParaRPr lang="ru-RU" dirty="0"/>
          </a:p>
        </p:txBody>
      </p:sp>
      <p:pic>
        <p:nvPicPr>
          <p:cNvPr id="7" name="Picture 2" descr="Картинки по запросу випромінювання конвекція випромінюванн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419600" cy="316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2286000" y="1447800"/>
            <a:ext cx="2057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24600" y="1447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696200" y="1447800"/>
            <a:ext cx="2362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8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39611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1143000"/>
            <a:ext cx="1127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енерг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ї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стосовно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теплових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суть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закону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термодинам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енерг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ї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будь-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термодинам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записується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i: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 −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(1)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5425" y="3581400"/>
            <a:ext cx="1120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Вираз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переписати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виглядi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δQ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δA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(2)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Кiлькiсть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теплоти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надана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системi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змiну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внутрiшньої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енергiї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</a:t>
            </a: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системою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зовнiшнiх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сил.</a:t>
            </a:r>
          </a:p>
        </p:txBody>
      </p:sp>
    </p:spTree>
    <p:extLst>
      <p:ext uri="{BB962C8B-B14F-4D97-AF65-F5344CB8AC3E}">
        <p14:creationId xmlns:p14="http://schemas.microsoft.com/office/powerpoint/2010/main" val="18780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39611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295400"/>
            <a:ext cx="11430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переход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із стану 1 в стан 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зміна внутрішньої енергії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∫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енерг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однозначно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пов’язана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станом,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 шляху переходу,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початковим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нцевим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станом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диференц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деякої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функц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ї стану.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Шляхом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йснення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енерг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ї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перетворити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будь-як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Теплообм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служить 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льки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шньої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енерг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 </a:t>
            </a:r>
            <a:r>
              <a:rPr lang="ru-RU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єї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шню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енерг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 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ншої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5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39611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9" t="41779" r="31886" b="46234"/>
          <a:stretch/>
        </p:blipFill>
        <p:spPr bwMode="auto">
          <a:xfrm>
            <a:off x="1524000" y="1371600"/>
            <a:ext cx="3889514" cy="111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1" t="61033" r="32337" b="26392"/>
          <a:stretch/>
        </p:blipFill>
        <p:spPr bwMode="auto">
          <a:xfrm>
            <a:off x="6811617" y="1348059"/>
            <a:ext cx="3645838" cy="111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5983" y="2743200"/>
            <a:ext cx="1099267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одично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ючий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пристр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й,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йснював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роботу т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льки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енерг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запозичення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енерг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ззовн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endParaRPr lang="uk-UA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ншими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словами,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термодинам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циклу система,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роботу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обов’язково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повинна 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валентну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льк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теплоти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0 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A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2564" y="374726"/>
            <a:ext cx="54127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</a:rPr>
              <a:t>Рівняння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</a:rPr>
              <a:t>стану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</a:rPr>
              <a:t>ідеального</a:t>
            </a:r>
            <a:r>
              <a:rPr sz="3200" u="heavy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</a:rPr>
              <a:t>газу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045207" y="1181100"/>
            <a:ext cx="1844039" cy="1000125"/>
          </a:xfrm>
          <a:custGeom>
            <a:avLst/>
            <a:gdLst/>
            <a:ahLst/>
            <a:cxnLst/>
            <a:rect l="l" t="t" r="r" b="b"/>
            <a:pathLst>
              <a:path w="1844039" h="1000125">
                <a:moveTo>
                  <a:pt x="0" y="999744"/>
                </a:moveTo>
                <a:lnTo>
                  <a:pt x="1844040" y="999744"/>
                </a:lnTo>
                <a:lnTo>
                  <a:pt x="1844040" y="0"/>
                </a:lnTo>
                <a:lnTo>
                  <a:pt x="0" y="0"/>
                </a:lnTo>
                <a:lnTo>
                  <a:pt x="0" y="999744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9564" y="1704594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4">
                <a:moveTo>
                  <a:pt x="0" y="0"/>
                </a:moveTo>
                <a:lnTo>
                  <a:pt x="519684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8076" y="1704594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8996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9491" y="1181100"/>
            <a:ext cx="4472940" cy="922019"/>
          </a:xfrm>
          <a:custGeom>
            <a:avLst/>
            <a:gdLst/>
            <a:ahLst/>
            <a:cxnLst/>
            <a:rect l="l" t="t" r="r" b="b"/>
            <a:pathLst>
              <a:path w="4472940" h="922019">
                <a:moveTo>
                  <a:pt x="0" y="922020"/>
                </a:moveTo>
                <a:lnTo>
                  <a:pt x="4472940" y="922020"/>
                </a:lnTo>
                <a:lnTo>
                  <a:pt x="4472940" y="0"/>
                </a:lnTo>
                <a:lnTo>
                  <a:pt x="0" y="0"/>
                </a:lnTo>
                <a:lnTo>
                  <a:pt x="0" y="9220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80582" y="1592706"/>
            <a:ext cx="222250" cy="382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229" dirty="0">
                <a:latin typeface="DejaVu Sans"/>
                <a:cs typeface="DejaVu Sans"/>
              </a:rPr>
              <a:t>𝐴</a:t>
            </a:r>
            <a:endParaRPr sz="235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5117" y="1399997"/>
            <a:ext cx="2811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20" dirty="0">
                <a:latin typeface="DejaVu Sans"/>
                <a:cs typeface="DejaVu Sans"/>
              </a:rPr>
              <a:t>𝑅 </a:t>
            </a:r>
            <a:r>
              <a:rPr sz="3200" spc="-290" dirty="0">
                <a:latin typeface="DejaVu Sans"/>
                <a:cs typeface="DejaVu Sans"/>
              </a:rPr>
              <a:t>= </a:t>
            </a:r>
            <a:r>
              <a:rPr sz="3200" spc="425" dirty="0">
                <a:latin typeface="DejaVu Sans"/>
                <a:cs typeface="DejaVu Sans"/>
              </a:rPr>
              <a:t>𝑁 </a:t>
            </a:r>
            <a:r>
              <a:rPr sz="3200" spc="-155" dirty="0">
                <a:latin typeface="DejaVu Sans"/>
                <a:cs typeface="DejaVu Sans"/>
              </a:rPr>
              <a:t>𝑘 </a:t>
            </a:r>
            <a:r>
              <a:rPr sz="3200" spc="-290" dirty="0">
                <a:latin typeface="DejaVu Sans"/>
                <a:cs typeface="DejaVu Sans"/>
              </a:rPr>
              <a:t>=</a:t>
            </a:r>
            <a:r>
              <a:rPr sz="3200" spc="-265" dirty="0">
                <a:latin typeface="DejaVu Sans"/>
                <a:cs typeface="DejaVu Sans"/>
              </a:rPr>
              <a:t> </a:t>
            </a:r>
            <a:r>
              <a:rPr sz="3200" spc="-290" dirty="0">
                <a:latin typeface="DejaVu Sans"/>
                <a:cs typeface="DejaVu Sans"/>
              </a:rPr>
              <a:t>8,31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01507" y="1704594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>
                <a:moveTo>
                  <a:pt x="0" y="0"/>
                </a:moveTo>
                <a:lnTo>
                  <a:pt x="1484376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87117" y="1092149"/>
            <a:ext cx="6949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78575" algn="l"/>
              </a:tabLst>
            </a:pPr>
            <a:r>
              <a:rPr sz="3200" spc="110" dirty="0">
                <a:latin typeface="DejaVu Sans"/>
                <a:cs typeface="DejaVu Sans"/>
              </a:rPr>
              <a:t>𝑃</a:t>
            </a:r>
            <a:r>
              <a:rPr sz="3200" spc="140" dirty="0">
                <a:latin typeface="DejaVu Sans"/>
                <a:cs typeface="DejaVu Sans"/>
              </a:rPr>
              <a:t>𝑉</a:t>
            </a:r>
            <a:r>
              <a:rPr sz="3200" spc="-40" dirty="0">
                <a:latin typeface="DejaVu Sans"/>
                <a:cs typeface="DejaVu Sans"/>
              </a:rPr>
              <a:t> </a:t>
            </a:r>
            <a:r>
              <a:rPr sz="4800" spc="-434" baseline="-41666" dirty="0">
                <a:latin typeface="DejaVu Sans"/>
                <a:cs typeface="DejaVu Sans"/>
              </a:rPr>
              <a:t>=</a:t>
            </a:r>
            <a:r>
              <a:rPr sz="4800" spc="-202" baseline="-41666" dirty="0">
                <a:latin typeface="DejaVu Sans"/>
                <a:cs typeface="DejaVu Sans"/>
              </a:rPr>
              <a:t> </a:t>
            </a:r>
            <a:r>
              <a:rPr sz="3200" spc="1275" dirty="0">
                <a:latin typeface="DejaVu Sans"/>
                <a:cs typeface="DejaVu Sans"/>
              </a:rPr>
              <a:t>𝑚</a:t>
            </a:r>
            <a:r>
              <a:rPr sz="3200" spc="-430" dirty="0">
                <a:latin typeface="DejaVu Sans"/>
                <a:cs typeface="DejaVu Sans"/>
              </a:rPr>
              <a:t> </a:t>
            </a:r>
            <a:r>
              <a:rPr sz="4800" spc="300" baseline="-41666" dirty="0">
                <a:latin typeface="DejaVu Sans"/>
                <a:cs typeface="DejaVu Sans"/>
              </a:rPr>
              <a:t>𝑅</a:t>
            </a:r>
            <a:r>
              <a:rPr sz="4800" baseline="-41666" dirty="0">
                <a:latin typeface="DejaVu Sans"/>
                <a:cs typeface="DejaVu Sans"/>
              </a:rPr>
              <a:t>	</a:t>
            </a:r>
            <a:r>
              <a:rPr sz="3200" spc="-500" dirty="0">
                <a:latin typeface="DejaVu Sans"/>
                <a:cs typeface="DejaVu Sans"/>
              </a:rPr>
              <a:t>Дж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519555">
              <a:lnSpc>
                <a:spcPct val="100000"/>
              </a:lnSpc>
              <a:spcBef>
                <a:spcPts val="1280"/>
              </a:spcBef>
              <a:tabLst>
                <a:tab pos="2492375" algn="l"/>
                <a:tab pos="7287895" algn="l"/>
              </a:tabLst>
            </a:pPr>
            <a:r>
              <a:rPr spc="-15" dirty="0"/>
              <a:t>𝑇	</a:t>
            </a:r>
            <a:r>
              <a:rPr spc="-165" dirty="0"/>
              <a:t>𝜇	</a:t>
            </a:r>
            <a:r>
              <a:rPr spc="-190" dirty="0"/>
              <a:t>К </a:t>
            </a:r>
            <a:r>
              <a:rPr spc="-114" dirty="0"/>
              <a:t>·</a:t>
            </a:r>
            <a:r>
              <a:rPr spc="-525" dirty="0"/>
              <a:t> </a:t>
            </a:r>
            <a:r>
              <a:rPr spc="-254" dirty="0"/>
              <a:t>моль</a:t>
            </a: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pc="5" dirty="0">
                <a:latin typeface="Times New Roman"/>
                <a:cs typeface="Times New Roman"/>
              </a:rPr>
              <a:t>Ізопроцеси</a:t>
            </a:r>
            <a:r>
              <a:rPr sz="3600" spc="5" dirty="0"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800" y="3049523"/>
            <a:ext cx="1828800" cy="3144520"/>
          </a:xfrm>
          <a:prstGeom prst="rect">
            <a:avLst/>
          </a:prstGeom>
          <a:solidFill>
            <a:srgbClr val="FFFFFF"/>
          </a:solidFill>
          <a:ln w="12191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173990">
              <a:lnSpc>
                <a:spcPct val="100000"/>
              </a:lnSpc>
              <a:spcBef>
                <a:spcPts val="2250"/>
              </a:spcBef>
            </a:pPr>
            <a:r>
              <a:rPr sz="3200" dirty="0">
                <a:latin typeface="Times New Roman"/>
                <a:cs typeface="Times New Roman"/>
              </a:rPr>
              <a:t>m=const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9192" y="3265932"/>
            <a:ext cx="1533525" cy="58547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3200" dirty="0">
                <a:latin typeface="Times New Roman"/>
                <a:cs typeface="Times New Roman"/>
              </a:rPr>
              <a:t>T=const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79192" y="4453128"/>
            <a:ext cx="1533525" cy="585470"/>
          </a:xfrm>
          <a:prstGeom prst="rect">
            <a:avLst/>
          </a:prstGeom>
          <a:ln w="9144">
            <a:solidFill>
              <a:srgbClr val="006FC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0"/>
              </a:spcBef>
            </a:pPr>
            <a:r>
              <a:rPr sz="3200" dirty="0">
                <a:latin typeface="Times New Roman"/>
                <a:cs typeface="Times New Roman"/>
              </a:rPr>
              <a:t>P=const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9192" y="5538215"/>
            <a:ext cx="1580515" cy="585470"/>
          </a:xfrm>
          <a:prstGeom prst="rect">
            <a:avLst/>
          </a:prstGeom>
          <a:ln w="9144">
            <a:solidFill>
              <a:srgbClr val="538235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3200" dirty="0">
                <a:latin typeface="Times New Roman"/>
                <a:cs typeface="Times New Roman"/>
              </a:rPr>
              <a:t>V=const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88535" y="3531108"/>
            <a:ext cx="1134110" cy="186055"/>
          </a:xfrm>
          <a:custGeom>
            <a:avLst/>
            <a:gdLst/>
            <a:ahLst/>
            <a:cxnLst/>
            <a:rect l="l" t="t" r="r" b="b"/>
            <a:pathLst>
              <a:path w="1134110" h="186054">
                <a:moveTo>
                  <a:pt x="1040891" y="0"/>
                </a:moveTo>
                <a:lnTo>
                  <a:pt x="1040891" y="46481"/>
                </a:lnTo>
                <a:lnTo>
                  <a:pt x="0" y="46481"/>
                </a:lnTo>
                <a:lnTo>
                  <a:pt x="0" y="139445"/>
                </a:lnTo>
                <a:lnTo>
                  <a:pt x="1040891" y="139445"/>
                </a:lnTo>
                <a:lnTo>
                  <a:pt x="1040891" y="185927"/>
                </a:lnTo>
                <a:lnTo>
                  <a:pt x="1133855" y="92963"/>
                </a:lnTo>
                <a:lnTo>
                  <a:pt x="104089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88535" y="3531108"/>
            <a:ext cx="1134110" cy="186055"/>
          </a:xfrm>
          <a:custGeom>
            <a:avLst/>
            <a:gdLst/>
            <a:ahLst/>
            <a:cxnLst/>
            <a:rect l="l" t="t" r="r" b="b"/>
            <a:pathLst>
              <a:path w="1134110" h="186054">
                <a:moveTo>
                  <a:pt x="0" y="46481"/>
                </a:moveTo>
                <a:lnTo>
                  <a:pt x="1040891" y="46481"/>
                </a:lnTo>
                <a:lnTo>
                  <a:pt x="1040891" y="0"/>
                </a:lnTo>
                <a:lnTo>
                  <a:pt x="1133855" y="92963"/>
                </a:lnTo>
                <a:lnTo>
                  <a:pt x="1040891" y="185927"/>
                </a:lnTo>
                <a:lnTo>
                  <a:pt x="1040891" y="139445"/>
                </a:lnTo>
                <a:lnTo>
                  <a:pt x="0" y="139445"/>
                </a:lnTo>
                <a:lnTo>
                  <a:pt x="0" y="46481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88535" y="4690871"/>
            <a:ext cx="1134110" cy="184785"/>
          </a:xfrm>
          <a:custGeom>
            <a:avLst/>
            <a:gdLst/>
            <a:ahLst/>
            <a:cxnLst/>
            <a:rect l="l" t="t" r="r" b="b"/>
            <a:pathLst>
              <a:path w="1134110" h="184785">
                <a:moveTo>
                  <a:pt x="1041653" y="0"/>
                </a:moveTo>
                <a:lnTo>
                  <a:pt x="1041653" y="46100"/>
                </a:lnTo>
                <a:lnTo>
                  <a:pt x="0" y="46100"/>
                </a:lnTo>
                <a:lnTo>
                  <a:pt x="0" y="138302"/>
                </a:lnTo>
                <a:lnTo>
                  <a:pt x="1041653" y="138302"/>
                </a:lnTo>
                <a:lnTo>
                  <a:pt x="1041653" y="184403"/>
                </a:lnTo>
                <a:lnTo>
                  <a:pt x="1133855" y="92201"/>
                </a:lnTo>
                <a:lnTo>
                  <a:pt x="104165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88535" y="4690871"/>
            <a:ext cx="1134110" cy="184785"/>
          </a:xfrm>
          <a:custGeom>
            <a:avLst/>
            <a:gdLst/>
            <a:ahLst/>
            <a:cxnLst/>
            <a:rect l="l" t="t" r="r" b="b"/>
            <a:pathLst>
              <a:path w="1134110" h="184785">
                <a:moveTo>
                  <a:pt x="0" y="46100"/>
                </a:moveTo>
                <a:lnTo>
                  <a:pt x="1041653" y="46100"/>
                </a:lnTo>
                <a:lnTo>
                  <a:pt x="1041653" y="0"/>
                </a:lnTo>
                <a:lnTo>
                  <a:pt x="1133855" y="92201"/>
                </a:lnTo>
                <a:lnTo>
                  <a:pt x="1041653" y="184403"/>
                </a:lnTo>
                <a:lnTo>
                  <a:pt x="1041653" y="138302"/>
                </a:lnTo>
                <a:lnTo>
                  <a:pt x="0" y="138302"/>
                </a:lnTo>
                <a:lnTo>
                  <a:pt x="0" y="461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8535" y="5743955"/>
            <a:ext cx="1134110" cy="184785"/>
          </a:xfrm>
          <a:custGeom>
            <a:avLst/>
            <a:gdLst/>
            <a:ahLst/>
            <a:cxnLst/>
            <a:rect l="l" t="t" r="r" b="b"/>
            <a:pathLst>
              <a:path w="1134110" h="184785">
                <a:moveTo>
                  <a:pt x="1041653" y="0"/>
                </a:moveTo>
                <a:lnTo>
                  <a:pt x="1041653" y="46101"/>
                </a:lnTo>
                <a:lnTo>
                  <a:pt x="0" y="46101"/>
                </a:lnTo>
                <a:lnTo>
                  <a:pt x="0" y="138303"/>
                </a:lnTo>
                <a:lnTo>
                  <a:pt x="1041653" y="138303"/>
                </a:lnTo>
                <a:lnTo>
                  <a:pt x="1041653" y="184404"/>
                </a:lnTo>
                <a:lnTo>
                  <a:pt x="1133855" y="92202"/>
                </a:lnTo>
                <a:lnTo>
                  <a:pt x="104165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88535" y="5743955"/>
            <a:ext cx="1134110" cy="184785"/>
          </a:xfrm>
          <a:custGeom>
            <a:avLst/>
            <a:gdLst/>
            <a:ahLst/>
            <a:cxnLst/>
            <a:rect l="l" t="t" r="r" b="b"/>
            <a:pathLst>
              <a:path w="1134110" h="184785">
                <a:moveTo>
                  <a:pt x="0" y="46101"/>
                </a:moveTo>
                <a:lnTo>
                  <a:pt x="1041653" y="46101"/>
                </a:lnTo>
                <a:lnTo>
                  <a:pt x="1041653" y="0"/>
                </a:lnTo>
                <a:lnTo>
                  <a:pt x="1133855" y="92202"/>
                </a:lnTo>
                <a:lnTo>
                  <a:pt x="1041653" y="184404"/>
                </a:lnTo>
                <a:lnTo>
                  <a:pt x="1041653" y="138303"/>
                </a:lnTo>
                <a:lnTo>
                  <a:pt x="0" y="138303"/>
                </a:lnTo>
                <a:lnTo>
                  <a:pt x="0" y="4610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98591" y="3144011"/>
            <a:ext cx="1880870" cy="83058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2400" spc="-10" dirty="0">
                <a:latin typeface="Times New Roman"/>
                <a:cs typeface="Times New Roman"/>
              </a:rPr>
              <a:t>ізотермічний</a:t>
            </a:r>
            <a:endParaRPr sz="24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PV=const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62600" y="4361688"/>
            <a:ext cx="1816735" cy="830580"/>
          </a:xfrm>
          <a:prstGeom prst="rect">
            <a:avLst/>
          </a:prstGeom>
          <a:ln w="9144">
            <a:solidFill>
              <a:srgbClr val="006FC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2075" marR="410209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Times New Roman"/>
                <a:cs typeface="Times New Roman"/>
              </a:rPr>
              <a:t>ізобарний  </a:t>
            </a:r>
            <a:r>
              <a:rPr sz="2400" dirty="0">
                <a:latin typeface="Times New Roman"/>
                <a:cs typeface="Times New Roman"/>
              </a:rPr>
              <a:t>V/T=const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62600" y="5483352"/>
            <a:ext cx="1816735" cy="830580"/>
          </a:xfrm>
          <a:prstGeom prst="rect">
            <a:avLst/>
          </a:prstGeom>
          <a:ln w="9144">
            <a:solidFill>
              <a:srgbClr val="538235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2075" marR="43307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10" dirty="0">
                <a:latin typeface="Times New Roman"/>
                <a:cs typeface="Times New Roman"/>
              </a:rPr>
              <a:t>з</a:t>
            </a:r>
            <a:r>
              <a:rPr sz="2400" spc="-60" dirty="0">
                <a:latin typeface="Times New Roman"/>
                <a:cs typeface="Times New Roman"/>
              </a:rPr>
              <a:t>о</a:t>
            </a:r>
            <a:r>
              <a:rPr sz="2400" spc="-100" dirty="0">
                <a:latin typeface="Times New Roman"/>
                <a:cs typeface="Times New Roman"/>
              </a:rPr>
              <a:t>х</a:t>
            </a:r>
            <a:r>
              <a:rPr sz="2400" dirty="0">
                <a:latin typeface="Times New Roman"/>
                <a:cs typeface="Times New Roman"/>
              </a:rPr>
              <a:t>орний  </a:t>
            </a:r>
            <a:r>
              <a:rPr sz="2400" spc="-5" dirty="0">
                <a:latin typeface="Times New Roman"/>
                <a:cs typeface="Times New Roman"/>
              </a:rPr>
              <a:t>P/T=const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12594" y="3417823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latin typeface="Trebuchet MS"/>
                <a:cs typeface="Trebuchet MS"/>
              </a:rPr>
              <a:t>+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12594" y="451535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latin typeface="Trebuchet MS"/>
                <a:cs typeface="Trebuchet MS"/>
              </a:rPr>
              <a:t>+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12594" y="5612384"/>
            <a:ext cx="177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latin typeface="Trebuchet MS"/>
                <a:cs typeface="Trebuchet MS"/>
              </a:rPr>
              <a:t>+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88580" y="2926079"/>
            <a:ext cx="4503420" cy="3931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1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69">
                <a:moveTo>
                  <a:pt x="0" y="585215"/>
                </a:moveTo>
                <a:lnTo>
                  <a:pt x="12192000" y="585215"/>
                </a:lnTo>
                <a:lnTo>
                  <a:pt x="121920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561" y="374726"/>
            <a:ext cx="39611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I </a:t>
            </a:r>
            <a:r>
              <a:rPr sz="3200" spc="-30" dirty="0">
                <a:latin typeface="Times New Roman"/>
                <a:cs typeface="Times New Roman"/>
              </a:rPr>
              <a:t>Закон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термодинаміки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5800" y="1295400"/>
            <a:ext cx="2795270" cy="474489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ts val="3700"/>
              </a:lnSpc>
            </a:pPr>
            <a:r>
              <a:rPr sz="3600" spc="245" dirty="0">
                <a:latin typeface="Times New Roman" pitchFamily="18" charset="0"/>
                <a:cs typeface="Times New Roman" pitchFamily="18" charset="0"/>
              </a:rPr>
              <a:t>𝑄 </a:t>
            </a:r>
            <a:r>
              <a:rPr sz="3600" spc="-29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sz="3600" spc="30" dirty="0">
                <a:latin typeface="Times New Roman" pitchFamily="18" charset="0"/>
                <a:cs typeface="Times New Roman" pitchFamily="18" charset="0"/>
              </a:rPr>
              <a:t>∆𝑈 </a:t>
            </a:r>
            <a:r>
              <a:rPr sz="3600" spc="-29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sz="3600" spc="-7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160" dirty="0">
                <a:latin typeface="Times New Roman" pitchFamily="18" charset="0"/>
                <a:cs typeface="Times New Roman" pitchFamily="18" charset="0"/>
              </a:rPr>
              <a:t>𝐴</a:t>
            </a:r>
            <a:r>
              <a:rPr sz="3600" spc="-240" baseline="-15366" dirty="0">
                <a:latin typeface="Times New Roman" pitchFamily="18" charset="0"/>
                <a:cs typeface="Times New Roman" pitchFamily="18" charset="0"/>
              </a:rPr>
              <a:t>газу</a:t>
            </a:r>
            <a:endParaRPr sz="3600" baseline="-1536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2172164"/>
            <a:ext cx="9569958" cy="28790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𝑄 = ∆𝑈, якщо 𝑉 = 𝑐𝑜𝑛𝑠𝑡 і 𝑚 = 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𝑐𝑜𝑛𝑠𝑡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(ізохорний)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13970">
              <a:lnSpc>
                <a:spcPct val="150000"/>
              </a:lnSpc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𝑄 = 𝐴</a:t>
            </a:r>
            <a:r>
              <a:rPr sz="3525" baseline="-15366" dirty="0">
                <a:latin typeface="Times New Roman" pitchFamily="18" charset="0"/>
                <a:cs typeface="Times New Roman" pitchFamily="18" charset="0"/>
              </a:rPr>
              <a:t>газу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, якщо 𝑇 = 𝑐𝑜𝑛𝑠𝑡 і 𝑚 = 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𝑐𝑜𝑛𝑠𝑡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(ізотермічний)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21590">
              <a:lnSpc>
                <a:spcPct val="150000"/>
              </a:lnSpc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𝑄 = ∆𝑈 + 𝐴</a:t>
            </a:r>
            <a:r>
              <a:rPr sz="3525" baseline="-15366" dirty="0">
                <a:latin typeface="Times New Roman" pitchFamily="18" charset="0"/>
                <a:cs typeface="Times New Roman" pitchFamily="18" charset="0"/>
              </a:rPr>
              <a:t>газу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, якщо 𝑃 = 𝑐𝑜𝑛𝑠𝑡 і 𝑚 = 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𝑐𝑜𝑛𝑠𝑡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(ізобарний)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15240">
              <a:lnSpc>
                <a:spcPct val="150000"/>
              </a:lnSpc>
            </a:pP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𝐴</a:t>
            </a:r>
            <a:r>
              <a:rPr sz="3525" baseline="-15366" dirty="0">
                <a:latin typeface="Times New Roman" pitchFamily="18" charset="0"/>
                <a:cs typeface="Times New Roman" pitchFamily="18" charset="0"/>
              </a:rPr>
              <a:t>газу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= −∆𝑈, якщо 𝑄 = 0 (адіабатний)</a:t>
            </a:r>
          </a:p>
        </p:txBody>
      </p:sp>
      <p:sp>
        <p:nvSpPr>
          <p:cNvPr id="7" name="object 2"/>
          <p:cNvSpPr/>
          <p:nvPr/>
        </p:nvSpPr>
        <p:spPr>
          <a:xfrm>
            <a:off x="9753600" y="1769889"/>
            <a:ext cx="2286000" cy="2064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03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1250</Words>
  <Application>Microsoft Office PowerPoint</Application>
  <PresentationFormat>Произвольный</PresentationFormat>
  <Paragraphs>152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Office Theme</vt:lpstr>
      <vt:lpstr>Формула</vt:lpstr>
      <vt:lpstr>Лекція №6 Закони термодинаміки</vt:lpstr>
      <vt:lpstr>Молекулярна фізика вивчає фізичні властивості тіл у  різних агрегатних станах на основі розгляду їх  молекулярної будови</vt:lpstr>
      <vt:lpstr>Внутрішня енергія тіла (ВЕ)</vt:lpstr>
      <vt:lpstr>ЗМІНА ВНУТРІШНЬОЇ ЕНЕРГІЇ ПРИ ТЕПЛООБМІНІ </vt:lpstr>
      <vt:lpstr>Презентация PowerPoint</vt:lpstr>
      <vt:lpstr>Презентация PowerPoint</vt:lpstr>
      <vt:lpstr>Презентация PowerPoint</vt:lpstr>
      <vt:lpstr>Рівняння стану ідеального газу</vt:lpstr>
      <vt:lpstr>Презентация PowerPoint</vt:lpstr>
      <vt:lpstr>Презентация PowerPoint</vt:lpstr>
      <vt:lpstr>Презентация PowerPoint</vt:lpstr>
      <vt:lpstr>Q = cm(t2 − t1) - нагрівання та охолодження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Сівко Андрій</dc:creator>
  <cp:lastModifiedBy>Пользователь</cp:lastModifiedBy>
  <cp:revision>52</cp:revision>
  <dcterms:created xsi:type="dcterms:W3CDTF">2018-02-09T19:31:17Z</dcterms:created>
  <dcterms:modified xsi:type="dcterms:W3CDTF">2021-12-14T13:44:29Z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2018-02-09T00:00:00Z</vt:filetime>
  </property>
</Properties>
</file>