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34"/>
  </p:notesMasterIdLst>
  <p:sldIdLst>
    <p:sldId id="437" r:id="rId2"/>
    <p:sldId id="294" r:id="rId3"/>
    <p:sldId id="402" r:id="rId4"/>
    <p:sldId id="403" r:id="rId5"/>
    <p:sldId id="404" r:id="rId6"/>
    <p:sldId id="405" r:id="rId7"/>
    <p:sldId id="406" r:id="rId8"/>
    <p:sldId id="411" r:id="rId9"/>
    <p:sldId id="412" r:id="rId10"/>
    <p:sldId id="413" r:id="rId11"/>
    <p:sldId id="414" r:id="rId12"/>
    <p:sldId id="415" r:id="rId13"/>
    <p:sldId id="416" r:id="rId14"/>
    <p:sldId id="417" r:id="rId15"/>
    <p:sldId id="418" r:id="rId16"/>
    <p:sldId id="419" r:id="rId17"/>
    <p:sldId id="420" r:id="rId18"/>
    <p:sldId id="421" r:id="rId19"/>
    <p:sldId id="296" r:id="rId20"/>
    <p:sldId id="389" r:id="rId21"/>
    <p:sldId id="407" r:id="rId22"/>
    <p:sldId id="424" r:id="rId23"/>
    <p:sldId id="427" r:id="rId24"/>
    <p:sldId id="428" r:id="rId25"/>
    <p:sldId id="429" r:id="rId26"/>
    <p:sldId id="430" r:id="rId27"/>
    <p:sldId id="431" r:id="rId28"/>
    <p:sldId id="432" r:id="rId29"/>
    <p:sldId id="433" r:id="rId30"/>
    <p:sldId id="434" r:id="rId31"/>
    <p:sldId id="435" r:id="rId32"/>
    <p:sldId id="436" r:id="rId33"/>
  </p:sldIdLst>
  <p:sldSz cx="9144000" cy="6858000" type="screen4x3"/>
  <p:notesSz cx="7105650" cy="102362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0C5"/>
    <a:srgbClr val="FFFBCD"/>
    <a:srgbClr val="FFFFCD"/>
    <a:srgbClr val="FFFFBD"/>
    <a:srgbClr val="FFFF00"/>
    <a:srgbClr val="99FF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32" autoAdjust="0"/>
    <p:restoredTop sz="94407" autoAdjust="0"/>
  </p:normalViewPr>
  <p:slideViewPr>
    <p:cSldViewPr>
      <p:cViewPr varScale="1">
        <p:scale>
          <a:sx n="65" d="100"/>
          <a:sy n="65" d="100"/>
        </p:scale>
        <p:origin x="-1184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636" y="-96"/>
      </p:cViewPr>
      <p:guideLst>
        <p:guide orient="horz" pos="3224"/>
        <p:guide pos="2238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4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750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94" tIns="49547" rIns="99094" bIns="49547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9750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94" tIns="49547" rIns="99094" bIns="49547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2513"/>
            <a:ext cx="5683250" cy="46053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94" tIns="49547" rIns="99094" bIns="495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79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9750" cy="512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94" tIns="49547" rIns="99094" bIns="49547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9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1850"/>
            <a:ext cx="3079750" cy="512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94" tIns="49547" rIns="99094" bIns="49547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cs typeface="+mn-cs"/>
              </a:defRPr>
            </a:lvl1pPr>
          </a:lstStyle>
          <a:p>
            <a:pPr>
              <a:defRPr/>
            </a:pPr>
            <a:fld id="{BF613854-5F32-4996-992E-FA1C69F23B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7956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2A0BD-D729-4DCF-92FB-534C13AD94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9B66D-5FF8-4C16-B200-3A9DE31FA1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F9130-9F21-4D55-8E15-4B27778A67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C854E-AF93-4A00-A854-36E3D72723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5CA11-78CB-46FB-9AEF-977FF754F5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43BB6-0206-4EBD-8425-8F2A19C78B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7BC67-A668-4A06-BE65-6E59A3F37F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EF427-0C66-4271-BC9B-83C2784AAB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5DD7B-9D21-43FE-A004-6D69F60CEC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1C16F-675A-4C59-B404-8F520C9BB8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54449-8267-4A31-8076-81E042BD4A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142E8-CE86-4B5E-A216-79DA964C05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20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20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20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fld id="{5144A557-0355-4E15-AEDF-2744A97DB1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oleObject" Target="../embeddings/oleObject19.bin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31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21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wmf"/><Relationship Id="rId11" Type="http://schemas.openxmlformats.org/officeDocument/2006/relationships/image" Target="../media/image24.png"/><Relationship Id="rId5" Type="http://schemas.openxmlformats.org/officeDocument/2006/relationships/oleObject" Target="../embeddings/oleObject15.bin"/><Relationship Id="rId15" Type="http://schemas.openxmlformats.org/officeDocument/2006/relationships/image" Target="../media/image30.wmf"/><Relationship Id="rId10" Type="http://schemas.openxmlformats.org/officeDocument/2006/relationships/image" Target="../media/image29.wmf"/><Relationship Id="rId4" Type="http://schemas.openxmlformats.org/officeDocument/2006/relationships/image" Target="../media/image26.wmf"/><Relationship Id="rId9" Type="http://schemas.openxmlformats.org/officeDocument/2006/relationships/oleObject" Target="../embeddings/oleObject17.bin"/><Relationship Id="rId14" Type="http://schemas.openxmlformats.org/officeDocument/2006/relationships/oleObject" Target="../embeddings/oleObject20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oleObject" Target="../embeddings/oleObject27.bin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3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37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9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40.wmf"/><Relationship Id="rId4" Type="http://schemas.openxmlformats.org/officeDocument/2006/relationships/image" Target="../media/image38.wmf"/><Relationship Id="rId9" Type="http://schemas.openxmlformats.org/officeDocument/2006/relationships/oleObject" Target="../embeddings/oleObject31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42.wmf"/><Relationship Id="rId9" Type="http://schemas.openxmlformats.org/officeDocument/2006/relationships/image" Target="../media/image4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52.wmf"/><Relationship Id="rId4" Type="http://schemas.openxmlformats.org/officeDocument/2006/relationships/image" Target="../media/image49.wmf"/><Relationship Id="rId9" Type="http://schemas.openxmlformats.org/officeDocument/2006/relationships/oleObject" Target="../embeddings/oleObject3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image" Target="../media/image58.jpeg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4.wmf"/><Relationship Id="rId11" Type="http://schemas.openxmlformats.org/officeDocument/2006/relationships/image" Target="../media/image56.jpeg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52.wmf"/><Relationship Id="rId4" Type="http://schemas.openxmlformats.org/officeDocument/2006/relationships/image" Target="../media/image53.wmf"/><Relationship Id="rId9" Type="http://schemas.openxmlformats.org/officeDocument/2006/relationships/oleObject" Target="../embeddings/oleObject43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Relationship Id="rId9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2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одзаголовок 2"/>
          <p:cNvSpPr txBox="1">
            <a:spLocks/>
          </p:cNvSpPr>
          <p:nvPr/>
        </p:nvSpPr>
        <p:spPr bwMode="auto">
          <a:xfrm>
            <a:off x="3779838" y="6022975"/>
            <a:ext cx="1548246" cy="466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Суми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2021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Подзаголовок 2"/>
          <p:cNvSpPr txBox="1">
            <a:spLocks/>
          </p:cNvSpPr>
          <p:nvPr/>
        </p:nvSpPr>
        <p:spPr bwMode="auto">
          <a:xfrm>
            <a:off x="1568450" y="285750"/>
            <a:ext cx="7777163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Факультет електроніки та інформаційних технологій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    Кафедра електроніки, загальної та прикладної фізики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1520825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Box 9"/>
          <p:cNvSpPr txBox="1">
            <a:spLocks noChangeArrowheads="1"/>
          </p:cNvSpPr>
          <p:nvPr/>
        </p:nvSpPr>
        <p:spPr bwMode="auto">
          <a:xfrm>
            <a:off x="579438" y="2492375"/>
            <a:ext cx="7673975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Лекція №2</a:t>
            </a:r>
          </a:p>
          <a:p>
            <a:pPr algn="ctr" eaLnBrk="1" hangingPunct="1"/>
            <a:endParaRPr lang="uk-UA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ЗАКОНИ ЗБЕРЕЖЕННЯ. </a:t>
            </a:r>
            <a:r>
              <a:rPr lang="uk-UA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Частина </a:t>
            </a:r>
            <a:r>
              <a:rPr lang="uk-UA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endParaRPr lang="uk-UA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uk-UA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uk-UA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Викладач – </a:t>
            </a:r>
            <a:r>
              <a:rPr lang="uk-UA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д.ф.-м.н</a:t>
            </a:r>
            <a:r>
              <a:rPr lang="uk-UA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професор </a:t>
            </a:r>
            <a:r>
              <a:rPr lang="uk-UA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Шкурдода</a:t>
            </a:r>
            <a:r>
              <a:rPr lang="uk-UA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Ю.О.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4" name="Picture 2" descr="F:\Акредитація Електроніка\ККР\ЕМБЛЕМА кафедри ЕЗПФ.jpg"/>
          <p:cNvPicPr>
            <a:picLocks noChangeAspect="1" noChangeArrowheads="1"/>
          </p:cNvPicPr>
          <p:nvPr/>
        </p:nvPicPr>
        <p:blipFill>
          <a:blip r:embed="rId3"/>
          <a:srcRect l="35390" t="35617" r="35205" b="35890"/>
          <a:stretch>
            <a:fillRect/>
          </a:stretch>
        </p:blipFill>
        <p:spPr bwMode="auto">
          <a:xfrm>
            <a:off x="7462838" y="0"/>
            <a:ext cx="1681162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434975"/>
            <a:ext cx="91440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lnSpc>
                <a:spcPct val="90000"/>
              </a:lnSpc>
            </a:pPr>
            <a:r>
              <a:rPr lang="uk-UA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Удар називають </a:t>
            </a:r>
            <a:r>
              <a:rPr lang="uk-UA" sz="3200" b="1" i="1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центральним</a:t>
            </a:r>
            <a:r>
              <a:rPr lang="uk-UA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, якщо </a:t>
            </a:r>
            <a:r>
              <a:rPr lang="uk-UA" sz="3200">
                <a:latin typeface="Times New Roman" pitchFamily="18" charset="0"/>
                <a:cs typeface="Times New Roman" pitchFamily="18" charset="0"/>
              </a:rPr>
              <a:t>тіла до удару рухаються вздовж прямої, яка проходить через їхні центри мас. </a:t>
            </a:r>
          </a:p>
        </p:txBody>
      </p:sp>
      <p:pic>
        <p:nvPicPr>
          <p:cNvPr id="8" name="Picture 16" descr="BD14866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0" y="2552700"/>
            <a:ext cx="547688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BD14866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1825" y="2187575"/>
            <a:ext cx="13144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 descr="BD14866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7725" y="3830638"/>
            <a:ext cx="547688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BD14866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4138" y="3903663"/>
            <a:ext cx="13144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782888" y="3355975"/>
            <a:ext cx="31130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b="1" i="1">
                <a:latin typeface="Times New Roman" pitchFamily="18" charset="0"/>
                <a:cs typeface="Times New Roman" pitchFamily="18" charset="0"/>
              </a:rPr>
              <a:t>центральний удар</a:t>
            </a:r>
            <a:endParaRPr lang="ru-RU" sz="280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2782888" y="5765800"/>
            <a:ext cx="3470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b="1" i="1">
                <a:latin typeface="Times New Roman" pitchFamily="18" charset="0"/>
                <a:cs typeface="Times New Roman" pitchFamily="18" charset="0"/>
              </a:rPr>
              <a:t>нецентральний удар</a:t>
            </a:r>
            <a:endParaRPr lang="ru-RU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32275 0.002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" y="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 L -0.33524 0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275 0.00231 L -0.00017 0.0023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524 0 L -0.00451 0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0.31441 0.1386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" y="6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24809 0.0682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" y="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41 0.13866 L -0.02066 0.3351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" y="9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809 0.06828 L 0.00017 0.1342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0" y="2187575"/>
            <a:ext cx="91440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uk-UA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Для спрощення розв’язання реальних задач існують дві моделі – два граничні види удару: </a:t>
            </a:r>
          </a:p>
          <a:p>
            <a:pPr indent="450850" algn="just">
              <a:buFont typeface="Arial" charset="0"/>
              <a:buAutoNum type="arabicParenR"/>
            </a:pPr>
            <a:r>
              <a:rPr lang="uk-UA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абсолютно пружний,</a:t>
            </a:r>
          </a:p>
          <a:p>
            <a:pPr indent="450850" algn="just">
              <a:buFont typeface="Arial" charset="0"/>
              <a:buAutoNum type="arabicParenR"/>
            </a:pPr>
            <a:r>
              <a:rPr lang="uk-UA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абсолютно непружний. </a:t>
            </a:r>
            <a:endParaRPr lang="ru-RU" sz="3200">
              <a:solidFill>
                <a:srgbClr val="21049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0" y="1311275"/>
            <a:ext cx="91440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lnSpc>
                <a:spcPct val="80000"/>
              </a:lnSpc>
            </a:pPr>
            <a:r>
              <a:rPr lang="uk-UA" sz="3200" b="1" i="1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Абсолютно пружний удар</a:t>
            </a:r>
            <a:r>
              <a:rPr lang="uk-UA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3200">
                <a:latin typeface="Times New Roman" pitchFamily="18" charset="0"/>
                <a:cs typeface="Times New Roman" pitchFamily="18" charset="0"/>
              </a:rPr>
              <a:t>удар після якого тіла розлітаються зі швидкостями, величина і напрямок яких визначаються законами збереження повної енергії та збереження повного імпульсу системи. </a:t>
            </a:r>
          </a:p>
        </p:txBody>
      </p:sp>
      <p:pic>
        <p:nvPicPr>
          <p:cNvPr id="3" name="Picture 16" descr="BD14866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675" y="4378325"/>
            <a:ext cx="547688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6" descr="BD14866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4850" y="4013200"/>
            <a:ext cx="13144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32275 0.00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" y="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 L -0.33524 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275 0.00231 L -0.00017 0.0023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524 0 L -0.00451 0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0" y="288925"/>
            <a:ext cx="9144000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lnSpc>
                <a:spcPct val="80000"/>
              </a:lnSpc>
            </a:pPr>
            <a:r>
              <a:rPr lang="uk-UA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При такому ударі кінетична енергія тіл в момент удару повністю або частково переходить в потенційну енергію пружної деформації, в результаті чого тіла повертаються до початкової форми, відштовхуючи одне одного, потенційна енергія пружної деформації знову переходить у кінетичну енергію тіл, тобто механічна енергія тіл не розсіюється на немеханічні види енергії. </a:t>
            </a:r>
            <a:endParaRPr lang="en-US" sz="3200">
              <a:solidFill>
                <a:srgbClr val="21049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3429000"/>
            <a:ext cx="391477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lnSpc>
                <a:spcPct val="80000"/>
              </a:lnSpc>
            </a:pPr>
            <a:r>
              <a:rPr lang="uk-UA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Прикладом такого удару може бути зіткнення більярдних куль із слонової кістки. </a:t>
            </a:r>
          </a:p>
        </p:txBody>
      </p:sp>
      <p:pic>
        <p:nvPicPr>
          <p:cNvPr id="20484" name="Picture 3" descr="Удар1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4352925" y="3538538"/>
            <a:ext cx="4089400" cy="30622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2"/>
          <p:cNvGrpSpPr>
            <a:grpSpLocks/>
          </p:cNvGrpSpPr>
          <p:nvPr/>
        </p:nvGrpSpPr>
        <p:grpSpPr bwMode="auto">
          <a:xfrm>
            <a:off x="0" y="0"/>
            <a:ext cx="9144000" cy="1657350"/>
            <a:chOff x="0" y="0"/>
            <a:chExt cx="9144000" cy="1657350"/>
          </a:xfrm>
        </p:grpSpPr>
        <p:sp>
          <p:nvSpPr>
            <p:cNvPr id="514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1421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indent="457200" algn="just">
                <a:lnSpc>
                  <a:spcPct val="90000"/>
                </a:lnSpc>
              </a:pPr>
              <a:r>
                <a:rPr lang="uk-UA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Розглянемо абсолютно пружний центральний удар двох однорідних куль масами </a:t>
              </a:r>
              <a:r>
                <a:rPr lang="uk-UA" sz="3200" i="1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uk-UA" sz="3200" baseline="-300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uk-UA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 і</a:t>
              </a:r>
              <a:r>
                <a:rPr lang="uk-UA" sz="3200" i="1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 m</a:t>
              </a:r>
              <a:r>
                <a:rPr lang="uk-UA" sz="3200" baseline="-300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uk-UA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, швидкостями </a:t>
              </a:r>
              <a:r>
                <a:rPr lang="en-US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uk-UA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 і</a:t>
              </a:r>
              <a:r>
                <a:rPr lang="en-US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uk-UA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до удару та</a:t>
              </a:r>
              <a:r>
                <a:rPr lang="en-US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uk-UA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 і</a:t>
              </a:r>
              <a:r>
                <a:rPr lang="en-US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uk-UA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 після удару. </a:t>
              </a:r>
              <a:endParaRPr lang="ru-RU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144" name="Группа 21"/>
            <p:cNvGrpSpPr>
              <a:grpSpLocks/>
            </p:cNvGrpSpPr>
            <p:nvPr/>
          </p:nvGrpSpPr>
          <p:grpSpPr bwMode="auto">
            <a:xfrm>
              <a:off x="0" y="0"/>
              <a:ext cx="9144000" cy="1657350"/>
              <a:chOff x="0" y="0"/>
              <a:chExt cx="9144000" cy="1657350"/>
            </a:xfrm>
          </p:grpSpPr>
          <p:sp>
            <p:nvSpPr>
              <p:cNvPr id="5145" name="Rectangle 8"/>
              <p:cNvSpPr>
                <a:spLocks noChangeArrowheads="1"/>
              </p:cNvSpPr>
              <p:nvPr/>
            </p:nvSpPr>
            <p:spPr bwMode="auto">
              <a:xfrm>
                <a:off x="0" y="714375"/>
                <a:ext cx="914400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indent="450850"/>
                <a:endParaRPr lang="uk-UA"/>
              </a:p>
            </p:txBody>
          </p:sp>
          <p:sp>
            <p:nvSpPr>
              <p:cNvPr id="5146" name="Rectangle 10"/>
              <p:cNvSpPr>
                <a:spLocks noChangeArrowheads="1"/>
              </p:cNvSpPr>
              <p:nvPr/>
            </p:nvSpPr>
            <p:spPr bwMode="auto">
              <a:xfrm>
                <a:off x="0" y="1657350"/>
                <a:ext cx="914400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indent="450850"/>
                <a:r>
                  <a:rPr lang="uk-UA" sz="1400">
                    <a:cs typeface="Times New Roman" pitchFamily="18" charset="0"/>
                  </a:rPr>
                  <a:t> </a:t>
                </a:r>
                <a:endParaRPr lang="ru-RU" sz="600"/>
              </a:p>
              <a:p>
                <a:pPr indent="450850"/>
                <a:endParaRPr lang="ru-RU"/>
              </a:p>
            </p:txBody>
          </p:sp>
          <p:sp>
            <p:nvSpPr>
              <p:cNvPr id="5147" name="Rectangle 1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914400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uk-UA"/>
              </a:p>
            </p:txBody>
          </p:sp>
          <p:graphicFrame>
            <p:nvGraphicFramePr>
              <p:cNvPr id="5126" name="Object 12"/>
              <p:cNvGraphicFramePr>
                <a:graphicFrameLocks noChangeAspect="1"/>
              </p:cNvGraphicFramePr>
              <p:nvPr/>
            </p:nvGraphicFramePr>
            <p:xfrm>
              <a:off x="2636811" y="836577"/>
              <a:ext cx="401643" cy="54769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38" name="Формула" r:id="rId3" imgW="190417" imgH="291973" progId="Equation.3">
                      <p:embed/>
                    </p:oleObj>
                  </mc:Choice>
                  <mc:Fallback>
                    <p:oleObj name="Формула" r:id="rId3" imgW="190417" imgH="291973" progId="Equation.3">
                      <p:embed/>
                      <p:pic>
                        <p:nvPicPr>
                          <p:cNvPr id="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6811" y="836577"/>
                            <a:ext cx="401643" cy="54769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148" name="Rectangle 1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914400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uk-UA"/>
              </a:p>
            </p:txBody>
          </p:sp>
          <p:graphicFrame>
            <p:nvGraphicFramePr>
              <p:cNvPr id="5127" name="Object 14"/>
              <p:cNvGraphicFramePr>
                <a:graphicFrameLocks noChangeAspect="1"/>
              </p:cNvGraphicFramePr>
              <p:nvPr/>
            </p:nvGraphicFramePr>
            <p:xfrm>
              <a:off x="3221019" y="836577"/>
              <a:ext cx="371019" cy="5476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39" name="Формула" r:id="rId5" imgW="203112" imgH="291973" progId="Equation.3">
                      <p:embed/>
                    </p:oleObj>
                  </mc:Choice>
                  <mc:Fallback>
                    <p:oleObj name="Формула" r:id="rId5" imgW="203112" imgH="291973" progId="Equation.3">
                      <p:embed/>
                      <p:pic>
                        <p:nvPicPr>
                          <p:cNvPr id="0" name="Object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21019" y="836577"/>
                            <a:ext cx="371019" cy="54769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149" name="Rectangle 1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914400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uk-UA"/>
              </a:p>
            </p:txBody>
          </p:sp>
          <p:graphicFrame>
            <p:nvGraphicFramePr>
              <p:cNvPr id="5128" name="Object 16"/>
              <p:cNvGraphicFramePr>
                <a:graphicFrameLocks noChangeAspect="1"/>
              </p:cNvGraphicFramePr>
              <p:nvPr/>
            </p:nvGraphicFramePr>
            <p:xfrm>
              <a:off x="5886468" y="800064"/>
              <a:ext cx="401643" cy="6225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40" name="Формула" r:id="rId7" imgW="190417" imgH="291973" progId="Equation.3">
                      <p:embed/>
                    </p:oleObj>
                  </mc:Choice>
                  <mc:Fallback>
                    <p:oleObj name="Формула" r:id="rId7" imgW="190417" imgH="291973" progId="Equation.3">
                      <p:embed/>
                      <p:pic>
                        <p:nvPicPr>
                          <p:cNvPr id="0" name="Object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886468" y="800064"/>
                            <a:ext cx="401643" cy="62254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150" name="Rectangle 2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914400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uk-UA"/>
              </a:p>
            </p:txBody>
          </p:sp>
          <p:graphicFrame>
            <p:nvGraphicFramePr>
              <p:cNvPr id="5129" name="Object 19"/>
              <p:cNvGraphicFramePr>
                <a:graphicFrameLocks noChangeAspect="1"/>
              </p:cNvGraphicFramePr>
              <p:nvPr/>
            </p:nvGraphicFramePr>
            <p:xfrm>
              <a:off x="6434163" y="800064"/>
              <a:ext cx="401643" cy="6179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41" name="Формула" r:id="rId9" imgW="190417" imgH="253890" progId="Equation.3">
                      <p:embed/>
                    </p:oleObj>
                  </mc:Choice>
                  <mc:Fallback>
                    <p:oleObj name="Формула" r:id="rId9" imgW="190417" imgH="253890" progId="Equation.3">
                      <p:embed/>
                      <p:pic>
                        <p:nvPicPr>
                          <p:cNvPr id="0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434163" y="800064"/>
                            <a:ext cx="401643" cy="617911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27" name="Picture 16" descr="BD14866_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39825" y="2881313"/>
            <a:ext cx="547688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6" descr="BD14866_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93000" y="2516188"/>
            <a:ext cx="13144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/>
          <p:cNvSpPr>
            <a:spLocks noChangeArrowheads="1"/>
          </p:cNvSpPr>
          <p:nvPr/>
        </p:nvSpPr>
        <p:spPr bwMode="auto">
          <a:xfrm>
            <a:off x="701675" y="2333625"/>
            <a:ext cx="6175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uk-UA" sz="320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/>
          </a:p>
        </p:txBody>
      </p:sp>
      <p:sp>
        <p:nvSpPr>
          <p:cNvPr id="30" name="Прямоугольник 29"/>
          <p:cNvSpPr>
            <a:spLocks noChangeArrowheads="1"/>
          </p:cNvSpPr>
          <p:nvPr/>
        </p:nvSpPr>
        <p:spPr bwMode="auto">
          <a:xfrm>
            <a:off x="8296275" y="2041525"/>
            <a:ext cx="6175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uk-UA" sz="320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/>
          </a:p>
        </p:txBody>
      </p:sp>
      <p:cxnSp>
        <p:nvCxnSpPr>
          <p:cNvPr id="32" name="Прямая со стрелкой 31"/>
          <p:cNvCxnSpPr/>
          <p:nvPr/>
        </p:nvCxnSpPr>
        <p:spPr bwMode="auto">
          <a:xfrm>
            <a:off x="1906588" y="2844800"/>
            <a:ext cx="839787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 bwMode="auto">
          <a:xfrm rot="10800000">
            <a:off x="6397625" y="2808288"/>
            <a:ext cx="912813" cy="158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36" name="Object 22"/>
          <p:cNvGraphicFramePr>
            <a:graphicFrameLocks noChangeAspect="1"/>
          </p:cNvGraphicFramePr>
          <p:nvPr/>
        </p:nvGraphicFramePr>
        <p:xfrm>
          <a:off x="2125663" y="2260600"/>
          <a:ext cx="401637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Формула" r:id="rId12" imgW="190417" imgH="291973" progId="Equation.3">
                  <p:embed/>
                </p:oleObj>
              </mc:Choice>
              <mc:Fallback>
                <p:oleObj name="Формула" r:id="rId12" imgW="190417" imgH="291973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5663" y="2260600"/>
                        <a:ext cx="401637" cy="547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23"/>
          <p:cNvGraphicFramePr>
            <a:graphicFrameLocks noChangeAspect="1"/>
          </p:cNvGraphicFramePr>
          <p:nvPr/>
        </p:nvGraphicFramePr>
        <p:xfrm>
          <a:off x="6835775" y="2260600"/>
          <a:ext cx="371475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Формула" r:id="rId13" imgW="203112" imgH="291973" progId="Equation.3">
                  <p:embed/>
                </p:oleObj>
              </mc:Choice>
              <mc:Fallback>
                <p:oleObj name="Формула" r:id="rId13" imgW="203112" imgH="291973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775" y="2260600"/>
                        <a:ext cx="371475" cy="547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16" descr="BD14866_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60825" y="4779963"/>
            <a:ext cx="547688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6" descr="BD14866_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62463" y="4378325"/>
            <a:ext cx="13144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Прямоугольник 30"/>
          <p:cNvSpPr>
            <a:spLocks noChangeArrowheads="1"/>
          </p:cNvSpPr>
          <p:nvPr/>
        </p:nvSpPr>
        <p:spPr bwMode="auto">
          <a:xfrm>
            <a:off x="4206875" y="3757613"/>
            <a:ext cx="6175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uk-UA" sz="320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/>
          </a:p>
        </p:txBody>
      </p:sp>
      <p:sp>
        <p:nvSpPr>
          <p:cNvPr id="34" name="Прямоугольник 33"/>
          <p:cNvSpPr>
            <a:spLocks noChangeArrowheads="1"/>
          </p:cNvSpPr>
          <p:nvPr/>
        </p:nvSpPr>
        <p:spPr bwMode="auto">
          <a:xfrm>
            <a:off x="4937125" y="3794125"/>
            <a:ext cx="6175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uk-UA" sz="320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/>
          </a:p>
        </p:txBody>
      </p:sp>
      <p:cxnSp>
        <p:nvCxnSpPr>
          <p:cNvPr id="35" name="Прямая со стрелкой 34"/>
          <p:cNvCxnSpPr/>
          <p:nvPr/>
        </p:nvCxnSpPr>
        <p:spPr bwMode="auto">
          <a:xfrm rot="10800000" flipV="1">
            <a:off x="2746375" y="4743450"/>
            <a:ext cx="912813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 bwMode="auto">
          <a:xfrm>
            <a:off x="5776913" y="4670425"/>
            <a:ext cx="766762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39" name="Object 10"/>
          <p:cNvGraphicFramePr>
            <a:graphicFrameLocks noChangeAspect="1"/>
          </p:cNvGraphicFramePr>
          <p:nvPr/>
        </p:nvGraphicFramePr>
        <p:xfrm>
          <a:off x="3184525" y="3897313"/>
          <a:ext cx="484188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Формула" r:id="rId14" imgW="164957" imgH="253780" progId="Equation.3">
                  <p:embed/>
                </p:oleObj>
              </mc:Choice>
              <mc:Fallback>
                <p:oleObj name="Формула" r:id="rId14" imgW="164957" imgH="25378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4525" y="3897313"/>
                        <a:ext cx="484188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11"/>
          <p:cNvGraphicFramePr>
            <a:graphicFrameLocks noChangeAspect="1"/>
          </p:cNvGraphicFramePr>
          <p:nvPr/>
        </p:nvGraphicFramePr>
        <p:xfrm>
          <a:off x="5849938" y="3760788"/>
          <a:ext cx="5302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Формула" r:id="rId16" imgW="190417" imgH="253890" progId="Equation.3">
                  <p:embed/>
                </p:oleObj>
              </mc:Choice>
              <mc:Fallback>
                <p:oleObj name="Формула" r:id="rId16" imgW="190417" imgH="25389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9938" y="3760788"/>
                        <a:ext cx="530225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32275 0.002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" y="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 L -0.33524 0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32292 3.33333E-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07407E-6 L 0.33073 4.07407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2600325" y="2954338"/>
          <a:ext cx="4914900" cy="142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Формула" r:id="rId3" imgW="1676400" imgH="482600" progId="Equation.3">
                  <p:embed/>
                </p:oleObj>
              </mc:Choice>
              <mc:Fallback>
                <p:oleObj name="Формула" r:id="rId3" imgW="1676400" imgH="482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0325" y="2954338"/>
                        <a:ext cx="4914900" cy="1423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2600325" y="4159250"/>
          <a:ext cx="4965700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Формула" r:id="rId5" imgW="1676400" imgH="482600" progId="Equation.3">
                  <p:embed/>
                </p:oleObj>
              </mc:Choice>
              <mc:Fallback>
                <p:oleObj name="Формула" r:id="rId5" imgW="1676400" imgH="482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0325" y="4159250"/>
                        <a:ext cx="4965700" cy="1438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0" y="2516188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отримаємо </a:t>
            </a:r>
            <a:r>
              <a:rPr lang="uk-UA" sz="3200" b="1" i="1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швидкість куль після удару</a:t>
            </a:r>
            <a:r>
              <a:rPr lang="uk-UA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>
              <a:solidFill>
                <a:srgbClr val="21049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340" name="Object 10"/>
          <p:cNvGraphicFramePr>
            <a:graphicFrameLocks noChangeAspect="1"/>
          </p:cNvGraphicFramePr>
          <p:nvPr/>
        </p:nvGraphicFramePr>
        <p:xfrm>
          <a:off x="2417763" y="654050"/>
          <a:ext cx="5338762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Формула" r:id="rId7" imgW="1790700" imgH="254000" progId="Equation.3">
                  <p:embed/>
                </p:oleObj>
              </mc:Choice>
              <mc:Fallback>
                <p:oleObj name="Формула" r:id="rId7" imgW="1790700" imgH="2540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7763" y="654050"/>
                        <a:ext cx="5338762" cy="766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11"/>
          <p:cNvGraphicFramePr>
            <a:graphicFrameLocks noChangeAspect="1"/>
          </p:cNvGraphicFramePr>
          <p:nvPr/>
        </p:nvGraphicFramePr>
        <p:xfrm>
          <a:off x="2125663" y="1347788"/>
          <a:ext cx="5924550" cy="1373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Формула" r:id="rId9" imgW="1968500" imgH="457200" progId="Equation.3">
                  <p:embed/>
                </p:oleObj>
              </mc:Choice>
              <mc:Fallback>
                <p:oleObj name="Формула" r:id="rId9" imgW="1968500" imgH="4572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5663" y="1347788"/>
                        <a:ext cx="5924550" cy="1373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0" y="0"/>
            <a:ext cx="914400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uk-UA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Запишемо закони збереження імпульсу та енергії системи кульок:</a:t>
            </a:r>
            <a:endParaRPr lang="ru-RU" sz="3200">
              <a:solidFill>
                <a:srgbClr val="21049A"/>
              </a:solidFill>
            </a:endParaRPr>
          </a:p>
        </p:txBody>
      </p:sp>
      <p:sp>
        <p:nvSpPr>
          <p:cNvPr id="6154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615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grpSp>
        <p:nvGrpSpPr>
          <p:cNvPr id="2" name="Группа 27"/>
          <p:cNvGrpSpPr>
            <a:grpSpLocks/>
          </p:cNvGrpSpPr>
          <p:nvPr/>
        </p:nvGrpSpPr>
        <p:grpSpPr bwMode="auto">
          <a:xfrm>
            <a:off x="0" y="5435600"/>
            <a:ext cx="9144000" cy="1422400"/>
            <a:chOff x="0" y="5436072"/>
            <a:chExt cx="9144000" cy="1421928"/>
          </a:xfrm>
        </p:grpSpPr>
        <p:sp>
          <p:nvSpPr>
            <p:cNvPr id="6157" name="Rectangle 11"/>
            <p:cNvSpPr>
              <a:spLocks noChangeArrowheads="1"/>
            </p:cNvSpPr>
            <p:nvPr/>
          </p:nvSpPr>
          <p:spPr bwMode="auto">
            <a:xfrm>
              <a:off x="0" y="5436072"/>
              <a:ext cx="9144000" cy="1421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indent="450850" algn="just">
                <a:lnSpc>
                  <a:spcPct val="90000"/>
                </a:lnSpc>
              </a:pPr>
              <a:r>
                <a:rPr lang="uk-UA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Для отримання кінцевого вигляду формул необхідно спроектувати швидкості тіл до удару        </a:t>
              </a:r>
              <a:r>
                <a:rPr lang="uk-UA" sz="8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uk-UA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       та      </a:t>
              </a:r>
              <a:r>
                <a:rPr lang="en-US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на координатні вісі. </a:t>
              </a:r>
            </a:p>
          </p:txBody>
        </p:sp>
        <p:graphicFrame>
          <p:nvGraphicFramePr>
            <p:cNvPr id="6150" name="Object 14"/>
            <p:cNvGraphicFramePr>
              <a:graphicFrameLocks noChangeAspect="1"/>
            </p:cNvGraphicFramePr>
            <p:nvPr/>
          </p:nvGraphicFramePr>
          <p:xfrm>
            <a:off x="1322343" y="6277014"/>
            <a:ext cx="501695" cy="5809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2" name="Формула" r:id="rId11" imgW="190417" imgH="253890" progId="Equation.3">
                    <p:embed/>
                  </p:oleObj>
                </mc:Choice>
                <mc:Fallback>
                  <p:oleObj name="Формула" r:id="rId11" imgW="190417" imgH="253890" progId="Equation.3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2343" y="6277014"/>
                          <a:ext cx="501695" cy="5809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51" name="Object 7"/>
            <p:cNvGraphicFramePr>
              <a:graphicFrameLocks noChangeAspect="1"/>
            </p:cNvGraphicFramePr>
            <p:nvPr/>
          </p:nvGraphicFramePr>
          <p:xfrm>
            <a:off x="226954" y="6277014"/>
            <a:ext cx="438210" cy="5809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3" name="Формула" r:id="rId13" imgW="164957" imgH="253780" progId="Equation.3">
                    <p:embed/>
                  </p:oleObj>
                </mc:Choice>
                <mc:Fallback>
                  <p:oleObj name="Формула" r:id="rId13" imgW="164957" imgH="253780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954" y="6277014"/>
                          <a:ext cx="438210" cy="5809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7" grpId="0" autoUpdateAnimBg="0"/>
      <p:bldP spid="22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0" y="252413"/>
            <a:ext cx="91440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lnSpc>
                <a:spcPct val="80000"/>
              </a:lnSpc>
            </a:pPr>
            <a:r>
              <a:rPr lang="uk-UA" sz="3200" b="1" i="1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Абсолютно непружний</a:t>
            </a:r>
            <a:r>
              <a:rPr lang="uk-UA" sz="3200" b="1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i="1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удар</a:t>
            </a:r>
            <a:r>
              <a:rPr lang="uk-UA" sz="3200" i="1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>
                <a:latin typeface="Times New Roman" pitchFamily="18" charset="0"/>
                <a:cs typeface="Times New Roman" pitchFamily="18" charset="0"/>
              </a:rPr>
              <a:t>– удар після якого тіла з’єднуються та разом рухаються з однаковою швидкістю, або зупиняються, тобто кінетична енергія тіл повністю або частково перетворюється у внутрішню енергію, не </a:t>
            </a:r>
            <a:r>
              <a:rPr lang="uk-UA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перетворюючись у потенційну енергію деформації. Наприклад, попадання кулі з гвинтівки у рухому мішень, як ящик з піском, підвішений на мотузці. Куля, застрявши в піску, залишається в ящику і рухається разом з ним.</a:t>
            </a:r>
            <a:endParaRPr lang="en-US" sz="3200">
              <a:solidFill>
                <a:srgbClr val="21049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6" descr="BD14866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188" y="4816475"/>
            <a:ext cx="547687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 descr="BD14866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1363" y="4451350"/>
            <a:ext cx="13144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1.11022E-16 L 0.32274 0.00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" y="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 L -0.33524 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274 0.00232 L 0.64149 -0.000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" y="-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524 0 L -0.00451 0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6" name="Object 4"/>
          <p:cNvGraphicFramePr>
            <a:graphicFrameLocks noChangeAspect="1"/>
          </p:cNvGraphicFramePr>
          <p:nvPr/>
        </p:nvGraphicFramePr>
        <p:xfrm>
          <a:off x="2381250" y="2166938"/>
          <a:ext cx="48926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Формула" r:id="rId3" imgW="1765300" imgH="254000" progId="Equation.3">
                  <p:embed/>
                </p:oleObj>
              </mc:Choice>
              <mc:Fallback>
                <p:oleObj name="Формула" r:id="rId3" imgW="1765300" imgH="254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50" y="2166938"/>
                        <a:ext cx="4892675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5" name="Object 3"/>
          <p:cNvGraphicFramePr>
            <a:graphicFrameLocks noChangeAspect="1"/>
          </p:cNvGraphicFramePr>
          <p:nvPr/>
        </p:nvGraphicFramePr>
        <p:xfrm>
          <a:off x="2890838" y="3429000"/>
          <a:ext cx="3178175" cy="136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Формула" r:id="rId5" imgW="1129810" imgH="482391" progId="Equation.3">
                  <p:embed/>
                </p:oleObj>
              </mc:Choice>
              <mc:Fallback>
                <p:oleObj name="Формула" r:id="rId5" imgW="1129810" imgH="482391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0838" y="3429000"/>
                        <a:ext cx="3178175" cy="1362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2954338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/>
            <a:r>
              <a:rPr lang="uk-UA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звідки:</a:t>
            </a:r>
            <a:endParaRPr lang="ru-RU" sz="3200">
              <a:solidFill>
                <a:srgbClr val="21049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4795838"/>
            <a:ext cx="91440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/>
            <a:r>
              <a:rPr lang="uk-UA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Кінетичні енергії системи куль до і після удару будуть відрізнятися, оскільки при абсолютно непружному ударі частина кінетичної енергії перетвориться на внутрішню енергію. </a:t>
            </a:r>
          </a:p>
        </p:txBody>
      </p:sp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0" y="0"/>
            <a:ext cx="9144000" cy="2062163"/>
            <a:chOff x="0" y="-1"/>
            <a:chExt cx="9144000" cy="2062103"/>
          </a:xfrm>
        </p:grpSpPr>
        <p:sp>
          <p:nvSpPr>
            <p:cNvPr id="7178" name="Rectangle 5"/>
            <p:cNvSpPr>
              <a:spLocks noChangeArrowheads="1"/>
            </p:cNvSpPr>
            <p:nvPr/>
          </p:nvSpPr>
          <p:spPr bwMode="auto">
            <a:xfrm>
              <a:off x="0" y="-1"/>
              <a:ext cx="9144000" cy="2062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indent="457200" algn="just"/>
              <a:r>
                <a:rPr lang="uk-UA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Для абсолютно непружного центрального удару двох однорідних куль масами </a:t>
              </a:r>
              <a:r>
                <a:rPr lang="uk-UA" sz="3200" i="1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uk-UA" sz="3200" baseline="-300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uk-UA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 і</a:t>
              </a:r>
              <a:r>
                <a:rPr lang="uk-UA" sz="3200" i="1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 m</a:t>
              </a:r>
              <a:r>
                <a:rPr lang="uk-UA" sz="3200" baseline="-300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uk-UA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, швидкостями </a:t>
              </a:r>
              <a:r>
                <a:rPr lang="uk-UA" sz="8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uk-UA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    і     до удару та спільною швидкістю   після удару можна записати закон збереження імпульсу:</a:t>
              </a:r>
              <a:endParaRPr lang="ru-RU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7172" name="Object 14"/>
            <p:cNvGraphicFramePr>
              <a:graphicFrameLocks noChangeAspect="1"/>
            </p:cNvGraphicFramePr>
            <p:nvPr/>
          </p:nvGraphicFramePr>
          <p:xfrm>
            <a:off x="190440" y="946116"/>
            <a:ext cx="438210" cy="5809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2" name="Формула" r:id="rId7" imgW="164957" imgH="253780" progId="Equation.3">
                    <p:embed/>
                  </p:oleObj>
                </mc:Choice>
                <mc:Fallback>
                  <p:oleObj name="Формула" r:id="rId7" imgW="164957" imgH="253780" progId="Equation.3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440" y="946116"/>
                          <a:ext cx="438210" cy="5809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3" name="Object 9"/>
            <p:cNvGraphicFramePr>
              <a:graphicFrameLocks noChangeAspect="1"/>
            </p:cNvGraphicFramePr>
            <p:nvPr/>
          </p:nvGraphicFramePr>
          <p:xfrm>
            <a:off x="1100138" y="909638"/>
            <a:ext cx="590550" cy="677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3" name="Формула" r:id="rId9" imgW="190417" imgH="253890" progId="Equation.3">
                    <p:embed/>
                  </p:oleObj>
                </mc:Choice>
                <mc:Fallback>
                  <p:oleObj name="Формула" r:id="rId9" imgW="190417" imgH="25389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0138" y="909638"/>
                          <a:ext cx="590550" cy="6778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4" name="Object 10"/>
            <p:cNvGraphicFramePr>
              <a:graphicFrameLocks noChangeAspect="1"/>
            </p:cNvGraphicFramePr>
            <p:nvPr/>
          </p:nvGraphicFramePr>
          <p:xfrm>
            <a:off x="7785144" y="909603"/>
            <a:ext cx="393700" cy="5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4" name="Формула" r:id="rId11" imgW="126890" imgH="228402" progId="Equation.3">
                    <p:embed/>
                  </p:oleObj>
                </mc:Choice>
                <mc:Fallback>
                  <p:oleObj name="Формула" r:id="rId11" imgW="126890" imgH="228402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85144" y="909603"/>
                          <a:ext cx="393700" cy="5873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/>
      <p:bldP spid="491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2" name="Object 4"/>
          <p:cNvGraphicFramePr>
            <a:graphicFrameLocks noChangeAspect="1"/>
          </p:cNvGraphicFramePr>
          <p:nvPr/>
        </p:nvGraphicFramePr>
        <p:xfrm>
          <a:off x="1358900" y="2844800"/>
          <a:ext cx="6056313" cy="122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Формула" r:id="rId3" imgW="2413000" imgH="482600" progId="Equation.3">
                  <p:embed/>
                </p:oleObj>
              </mc:Choice>
              <mc:Fallback>
                <p:oleObj name="Формула" r:id="rId3" imgW="2413000" imgH="482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900" y="2844800"/>
                        <a:ext cx="6056313" cy="1220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1" name="Object 3"/>
          <p:cNvGraphicFramePr>
            <a:graphicFrameLocks noChangeAspect="1"/>
          </p:cNvGraphicFramePr>
          <p:nvPr/>
        </p:nvGraphicFramePr>
        <p:xfrm>
          <a:off x="2417763" y="4095750"/>
          <a:ext cx="4454525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Формула" r:id="rId5" imgW="1752600" imgH="444500" progId="Equation.3">
                  <p:embed/>
                </p:oleObj>
              </mc:Choice>
              <mc:Fallback>
                <p:oleObj name="Формула" r:id="rId5" imgW="1752600" imgH="4445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7763" y="4095750"/>
                        <a:ext cx="4454525" cy="1138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544513"/>
            <a:ext cx="533876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uk-UA" sz="3200" b="1" i="1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Зміна кінетичної енергії</a:t>
            </a:r>
            <a:r>
              <a:rPr lang="uk-UA" sz="3200" i="1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 системи при </a:t>
            </a:r>
            <a:r>
              <a:rPr lang="uk-UA" sz="3200" b="1" i="1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абсолютно непружному</a:t>
            </a:r>
            <a:r>
              <a:rPr lang="uk-UA" sz="3200" i="1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 ударі</a:t>
            </a:r>
            <a:r>
              <a:rPr lang="uk-UA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>
              <a:solidFill>
                <a:srgbClr val="21049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0" y="37211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endParaRPr lang="ru-RU" sz="3200">
              <a:solidFill>
                <a:srgbClr val="21049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0" y="5181600"/>
            <a:ext cx="9144000" cy="1223963"/>
            <a:chOff x="0" y="5181624"/>
            <a:chExt cx="9144000" cy="1223269"/>
          </a:xfrm>
        </p:grpSpPr>
        <p:sp>
          <p:nvSpPr>
            <p:cNvPr id="8202" name="Rectangle 7"/>
            <p:cNvSpPr>
              <a:spLocks noChangeArrowheads="1"/>
            </p:cNvSpPr>
            <p:nvPr/>
          </p:nvSpPr>
          <p:spPr bwMode="auto">
            <a:xfrm>
              <a:off x="0" y="5327675"/>
              <a:ext cx="914400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just"/>
              <a:r>
                <a:rPr lang="uk-UA" sz="3200">
                  <a:solidFill>
                    <a:srgbClr val="21049A"/>
                  </a:solidFill>
                  <a:latin typeface="Times New Roman" pitchFamily="18" charset="0"/>
                  <a:cs typeface="Times New Roman" pitchFamily="18" charset="0"/>
                </a:rPr>
                <a:t>де величину               називають </a:t>
              </a:r>
              <a:r>
                <a:rPr lang="uk-UA" sz="3200" b="1" i="1">
                  <a:latin typeface="Times New Roman" pitchFamily="18" charset="0"/>
                  <a:cs typeface="Times New Roman" pitchFamily="18" charset="0"/>
                </a:rPr>
                <a:t>зведеною масою тіл</a:t>
              </a:r>
              <a:r>
                <a:rPr lang="uk-UA" sz="3200"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  <p:graphicFrame>
          <p:nvGraphicFramePr>
            <p:cNvPr id="8196" name="Object 8"/>
            <p:cNvGraphicFramePr>
              <a:graphicFrameLocks noChangeAspect="1"/>
            </p:cNvGraphicFramePr>
            <p:nvPr/>
          </p:nvGraphicFramePr>
          <p:xfrm>
            <a:off x="2308194" y="5181624"/>
            <a:ext cx="1948904" cy="1055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2" name="Формула" r:id="rId7" imgW="914400" imgH="495300" progId="Equation.3">
                    <p:embed/>
                  </p:oleObj>
                </mc:Choice>
                <mc:Fallback>
                  <p:oleObj name="Формула" r:id="rId7" imgW="914400" imgH="49530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08194" y="5181624"/>
                          <a:ext cx="1948904" cy="10556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" name="Picture 4" descr="Flex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02300" y="179388"/>
            <a:ext cx="3309938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/>
      <p:bldP spid="532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2" name="Rectangle 4"/>
          <p:cNvSpPr>
            <a:spLocks noChangeArrowheads="1"/>
          </p:cNvSpPr>
          <p:nvPr/>
        </p:nvSpPr>
        <p:spPr bwMode="auto">
          <a:xfrm>
            <a:off x="0" y="188913"/>
            <a:ext cx="4876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>
              <a:tabLst>
                <a:tab pos="228600" algn="l"/>
              </a:tabLst>
            </a:pPr>
            <a:r>
              <a:rPr lang="en-US" sz="3600" b="1">
                <a:solidFill>
                  <a:schemeClr val="accent2"/>
                </a:solidFill>
                <a:latin typeface="Times New Roman" pitchFamily="18" charset="0"/>
              </a:rPr>
              <a:t>3</a:t>
            </a:r>
            <a:r>
              <a:rPr lang="uk-UA" sz="3600" b="1">
                <a:solidFill>
                  <a:schemeClr val="accent2"/>
                </a:solidFill>
                <a:latin typeface="Times New Roman" pitchFamily="18" charset="0"/>
              </a:rPr>
              <a:t>. Рух тіл змінної маси</a:t>
            </a:r>
          </a:p>
        </p:txBody>
      </p:sp>
      <p:sp>
        <p:nvSpPr>
          <p:cNvPr id="555014" name="Rectangle 6"/>
          <p:cNvSpPr>
            <a:spLocks noChangeArrowheads="1"/>
          </p:cNvSpPr>
          <p:nvPr/>
        </p:nvSpPr>
        <p:spPr bwMode="auto">
          <a:xfrm>
            <a:off x="0" y="1266825"/>
            <a:ext cx="91440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uk-UA" sz="3200" b="1" i="1">
                <a:solidFill>
                  <a:schemeClr val="accent2"/>
                </a:solidFill>
                <a:latin typeface="Times New Roman" pitchFamily="18" charset="0"/>
              </a:rPr>
              <a:t>Реактивний рух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</a:rPr>
              <a:t> – це</a:t>
            </a:r>
            <a:r>
              <a:rPr lang="uk-UA" sz="3200">
                <a:latin typeface="Times New Roman" pitchFamily="18" charset="0"/>
              </a:rPr>
              <a:t> рух, що виникає за рахунок відділення від тіла його частини, що ру-хається з певною швидкістю відносно даного тіла. </a:t>
            </a:r>
          </a:p>
        </p:txBody>
      </p:sp>
      <p:sp>
        <p:nvSpPr>
          <p:cNvPr id="555015" name="Rectangle 7"/>
          <p:cNvSpPr>
            <a:spLocks noChangeArrowheads="1"/>
          </p:cNvSpPr>
          <p:nvPr/>
        </p:nvSpPr>
        <p:spPr bwMode="auto">
          <a:xfrm>
            <a:off x="0" y="2636838"/>
            <a:ext cx="4716463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uk-UA" sz="3200">
                <a:solidFill>
                  <a:schemeClr val="accent2"/>
                </a:solidFill>
                <a:latin typeface="Times New Roman" pitchFamily="18" charset="0"/>
              </a:rPr>
              <a:t>Наприклад, ракети, реактивного літака, баржі навантаженої піском, вагонетки із щебенем тощо здійснюються за рахунок неперервного відокремлення або приєднання речовини. 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679950" y="2744788"/>
            <a:ext cx="4248150" cy="3857625"/>
            <a:chOff x="2948" y="1729"/>
            <a:chExt cx="2676" cy="2430"/>
          </a:xfrm>
        </p:grpSpPr>
        <p:pic>
          <p:nvPicPr>
            <p:cNvPr id="22534" name="Picture 8" descr="Реактивний рух"/>
            <p:cNvPicPr>
              <a:picLocks noChangeAspect="1" noChangeArrowheads="1"/>
            </p:cNvPicPr>
            <p:nvPr/>
          </p:nvPicPr>
          <p:blipFill>
            <a:blip r:embed="rId2"/>
            <a:srcRect l="17708" t="23218" b="31111"/>
            <a:stretch>
              <a:fillRect/>
            </a:stretch>
          </p:blipFill>
          <p:spPr bwMode="auto">
            <a:xfrm>
              <a:off x="2948" y="3045"/>
              <a:ext cx="2676" cy="1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5" name="Picture 9" descr="imagesCAKF2SK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48" y="1729"/>
              <a:ext cx="1157" cy="1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6" name="Picture 10" descr="реактивный самолет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05" y="1752"/>
              <a:ext cx="1506" cy="1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2" grpId="0"/>
      <p:bldP spid="5550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4" name="Rectangle 4"/>
          <p:cNvSpPr>
            <a:spLocks noChangeArrowheads="1"/>
          </p:cNvSpPr>
          <p:nvPr/>
        </p:nvSpPr>
        <p:spPr bwMode="auto">
          <a:xfrm>
            <a:off x="0" y="1831975"/>
            <a:ext cx="914400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720725" algn="just"/>
            <a:r>
              <a:rPr lang="uk-UA" sz="3200">
                <a:latin typeface="Times New Roman" pitchFamily="18" charset="0"/>
              </a:rPr>
              <a:t>Сукупність матеріальних точок (тіл), які розглядаються як єдине ціле, 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</a:rPr>
              <a:t>називають </a:t>
            </a:r>
            <a:r>
              <a:rPr lang="uk-UA" sz="3200" b="1" i="1">
                <a:solidFill>
                  <a:schemeClr val="accent2"/>
                </a:solidFill>
                <a:latin typeface="Times New Roman" pitchFamily="18" charset="0"/>
              </a:rPr>
              <a:t>механічною системою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</a:rPr>
              <a:t>. </a:t>
            </a:r>
            <a:endParaRPr lang="ru-RU" sz="3200">
              <a:solidFill>
                <a:schemeClr val="accent2"/>
              </a:solidFill>
              <a:latin typeface="Times New Roman" pitchFamily="18" charset="0"/>
            </a:endParaRPr>
          </a:p>
          <a:p>
            <a:pPr indent="720725" algn="just"/>
            <a:r>
              <a:rPr lang="uk-UA" sz="3200">
                <a:solidFill>
                  <a:schemeClr val="accent2"/>
                </a:solidFill>
                <a:latin typeface="Times New Roman" pitchFamily="18" charset="0"/>
              </a:rPr>
              <a:t>Сили взаємодії між матеріальними точками механічної системи називають</a:t>
            </a:r>
            <a:r>
              <a:rPr lang="uk-UA" sz="3200">
                <a:latin typeface="Times New Roman" pitchFamily="18" charset="0"/>
              </a:rPr>
              <a:t> </a:t>
            </a:r>
            <a:r>
              <a:rPr lang="uk-UA" sz="3200" i="1">
                <a:latin typeface="Times New Roman" pitchFamily="18" charset="0"/>
              </a:rPr>
              <a:t>внутрішнім</a:t>
            </a:r>
            <a:r>
              <a:rPr lang="uk-UA" sz="3200">
                <a:latin typeface="Times New Roman" pitchFamily="18" charset="0"/>
              </a:rPr>
              <a:t>и. 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</a:rPr>
              <a:t>Сили, з якими на матеріальні точки системи діють зовнішні тіла називають</a:t>
            </a:r>
            <a:r>
              <a:rPr lang="uk-UA" sz="3200">
                <a:latin typeface="Times New Roman" pitchFamily="18" charset="0"/>
              </a:rPr>
              <a:t> </a:t>
            </a:r>
            <a:r>
              <a:rPr lang="uk-UA" sz="3200" i="1">
                <a:latin typeface="Times New Roman" pitchFamily="18" charset="0"/>
              </a:rPr>
              <a:t>зовнішніми</a:t>
            </a:r>
            <a:r>
              <a:rPr lang="uk-UA" sz="3200">
                <a:latin typeface="Times New Roman" pitchFamily="18" charset="0"/>
              </a:rPr>
              <a:t>. </a:t>
            </a:r>
            <a:endParaRPr lang="ru-RU" sz="3200">
              <a:latin typeface="Times New Roman" pitchFamily="18" charset="0"/>
            </a:endParaRPr>
          </a:p>
          <a:p>
            <a:pPr indent="720725" algn="just"/>
            <a:r>
              <a:rPr lang="uk-UA" sz="3200">
                <a:solidFill>
                  <a:schemeClr val="accent2"/>
                </a:solidFill>
                <a:latin typeface="Times New Roman" pitchFamily="18" charset="0"/>
              </a:rPr>
              <a:t>Механічна система, в якій</a:t>
            </a:r>
            <a:r>
              <a:rPr lang="uk-UA" sz="3200">
                <a:latin typeface="Times New Roman" pitchFamily="18" charset="0"/>
              </a:rPr>
              <a:t> тіла взаємодіють між собою і на яку не діють зовнішні сили, 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</a:rPr>
              <a:t>називають </a:t>
            </a:r>
            <a:r>
              <a:rPr lang="uk-UA" sz="3200" b="1" i="1">
                <a:solidFill>
                  <a:schemeClr val="accent2"/>
                </a:solidFill>
                <a:latin typeface="Times New Roman" pitchFamily="18" charset="0"/>
              </a:rPr>
              <a:t>замкненою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552966" name="Rectangle 6"/>
          <p:cNvSpPr>
            <a:spLocks noChangeArrowheads="1"/>
          </p:cNvSpPr>
          <p:nvPr/>
        </p:nvSpPr>
        <p:spPr bwMode="auto">
          <a:xfrm>
            <a:off x="0" y="23813"/>
            <a:ext cx="9144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tabLst>
                <a:tab pos="228600" algn="l"/>
              </a:tabLst>
            </a:pPr>
            <a:r>
              <a:rPr lang="uk-UA" sz="3500" b="1">
                <a:solidFill>
                  <a:srgbClr val="000099"/>
                </a:solidFill>
                <a:latin typeface="Times New Roman" pitchFamily="18" charset="0"/>
              </a:rPr>
              <a:t>2.1.</a:t>
            </a:r>
            <a:r>
              <a:rPr lang="en-US" sz="3500" b="1">
                <a:solidFill>
                  <a:srgbClr val="000099"/>
                </a:solidFill>
                <a:latin typeface="Times New Roman" pitchFamily="18" charset="0"/>
              </a:rPr>
              <a:t>1</a:t>
            </a:r>
            <a:r>
              <a:rPr lang="uk-UA" sz="3500" b="1">
                <a:solidFill>
                  <a:srgbClr val="000099"/>
                </a:solidFill>
                <a:latin typeface="Times New Roman" pitchFamily="18" charset="0"/>
              </a:rPr>
              <a:t>. Закон динаміки системи матеріальних точок. Імпульс. Закон збереження імпульсу. Центр мас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41" name="Rectangle 37"/>
          <p:cNvSpPr>
            <a:spLocks noChangeArrowheads="1"/>
          </p:cNvSpPr>
          <p:nvPr/>
        </p:nvSpPr>
        <p:spPr bwMode="auto">
          <a:xfrm>
            <a:off x="0" y="225425"/>
            <a:ext cx="91440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 eaLnBrk="1" hangingPunct="1">
              <a:lnSpc>
                <a:spcPct val="80000"/>
              </a:lnSpc>
            </a:pPr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Закони руху тіл змінної маси можна отримати, виходячи із закону збереження імпульсу. </a:t>
            </a:r>
            <a:endParaRPr lang="ru-RU" sz="320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 algn="just">
              <a:lnSpc>
                <a:spcPct val="80000"/>
              </a:lnSpc>
            </a:pPr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Якщо записати закон збереження імпульсу для системи </a:t>
            </a:r>
            <a:r>
              <a:rPr lang="en-US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ракета-паливо</a:t>
            </a:r>
            <a:r>
              <a:rPr lang="en-US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можна отримати рівняння руху ракети – </a:t>
            </a:r>
            <a:r>
              <a:rPr lang="uk-UA" sz="3200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рівняння</a:t>
            </a:r>
            <a:r>
              <a:rPr lang="uk-UA" sz="3200" i="1">
                <a:latin typeface="Times New Roman" pitchFamily="18" charset="0"/>
                <a:cs typeface="Times New Roman" pitchFamily="18" charset="0"/>
              </a:rPr>
              <a:t> Мещерського</a:t>
            </a:r>
            <a:r>
              <a:rPr lang="uk-UA" sz="3200"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61540" name="Object 36"/>
          <p:cNvGraphicFramePr>
            <a:graphicFrameLocks noChangeAspect="1"/>
          </p:cNvGraphicFramePr>
          <p:nvPr/>
        </p:nvGraphicFramePr>
        <p:xfrm>
          <a:off x="2843213" y="2384425"/>
          <a:ext cx="3240087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Формула" r:id="rId3" imgW="1739900" imgH="609600" progId="Equation.3">
                  <p:embed/>
                </p:oleObj>
              </mc:Choice>
              <mc:Fallback>
                <p:oleObj name="Формула" r:id="rId3" imgW="1739900" imgH="609600" progId="Equation.3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2384425"/>
                        <a:ext cx="3240087" cy="1133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40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4" name="Rectangle 42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5" name="Rectangle 44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0" y="3644900"/>
            <a:ext cx="9144000" cy="3032125"/>
            <a:chOff x="0" y="2296"/>
            <a:chExt cx="5760" cy="1910"/>
          </a:xfrm>
        </p:grpSpPr>
        <p:sp>
          <p:nvSpPr>
            <p:cNvPr id="9227" name="Rectangle 38"/>
            <p:cNvSpPr>
              <a:spLocks noChangeArrowheads="1"/>
            </p:cNvSpPr>
            <p:nvPr/>
          </p:nvSpPr>
          <p:spPr bwMode="auto">
            <a:xfrm>
              <a:off x="0" y="2364"/>
              <a:ext cx="5760" cy="1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1441450" indent="-1441450" algn="just" eaLnBrk="1" hangingPunct="1">
                <a:lnSpc>
                  <a:spcPct val="80000"/>
                </a:lnSpc>
              </a:pPr>
              <a:r>
                <a:rPr lang="uk-UA" sz="320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де     –</a:t>
              </a:r>
              <a:r>
                <a:rPr lang="uk-UA" sz="3200">
                  <a:latin typeface="Times New Roman" pitchFamily="18" charset="0"/>
                  <a:cs typeface="Times New Roman" pitchFamily="18" charset="0"/>
                </a:rPr>
                <a:t> векторна сума зовнішніх сил (гравітаційні сили притягання Землі, Сонця і планет, сила опору середовища),</a:t>
              </a:r>
            </a:p>
            <a:p>
              <a:pPr marL="1441450" indent="-1441450" algn="just" eaLnBrk="1" hangingPunct="1">
                <a:lnSpc>
                  <a:spcPct val="80000"/>
                </a:lnSpc>
              </a:pPr>
              <a:endParaRPr lang="ru-RU" sz="800">
                <a:latin typeface="Times New Roman" pitchFamily="18" charset="0"/>
                <a:cs typeface="Times New Roman" pitchFamily="18" charset="0"/>
              </a:endParaRPr>
            </a:p>
            <a:p>
              <a:pPr marL="1441450" indent="-1441450" algn="just">
                <a:lnSpc>
                  <a:spcPct val="80000"/>
                </a:lnSpc>
              </a:pPr>
              <a:r>
                <a:rPr lang="uk-UA" sz="3200">
                  <a:latin typeface="Times New Roman" pitchFamily="18" charset="0"/>
                  <a:cs typeface="Times New Roman" pitchFamily="18" charset="0"/>
                </a:rPr>
                <a:t>          – </a:t>
              </a:r>
              <a:r>
                <a:rPr lang="uk-UA" sz="3200" i="1">
                  <a:latin typeface="Times New Roman" pitchFamily="18" charset="0"/>
                  <a:cs typeface="Times New Roman" pitchFamily="18" charset="0"/>
                </a:rPr>
                <a:t>реактивна сила (сила тяги)</a:t>
              </a:r>
              <a:r>
                <a:rPr lang="uk-UA" sz="3200">
                  <a:latin typeface="Times New Roman" pitchFamily="18" charset="0"/>
                  <a:cs typeface="Times New Roman" pitchFamily="18" charset="0"/>
                </a:rPr>
                <a:t> – сила зумовлена зміною маси ракети, </a:t>
              </a:r>
              <a:endParaRPr lang="ru-RU" sz="3200">
                <a:latin typeface="Times New Roman" pitchFamily="18" charset="0"/>
                <a:cs typeface="Times New Roman" pitchFamily="18" charset="0"/>
              </a:endParaRPr>
            </a:p>
            <a:p>
              <a:pPr marL="1441450" indent="-1441450" algn="just">
                <a:lnSpc>
                  <a:spcPct val="80000"/>
                </a:lnSpc>
              </a:pPr>
              <a:r>
                <a:rPr lang="uk-UA" sz="3200">
                  <a:latin typeface="Times New Roman" pitchFamily="18" charset="0"/>
                  <a:cs typeface="Times New Roman" pitchFamily="18" charset="0"/>
                </a:rPr>
                <a:t>          – швидкість витікання газів із сопла ракети відносно ракети. </a:t>
              </a:r>
            </a:p>
          </p:txBody>
        </p:sp>
        <p:graphicFrame>
          <p:nvGraphicFramePr>
            <p:cNvPr id="9219" name="Object 39"/>
            <p:cNvGraphicFramePr>
              <a:graphicFrameLocks noChangeAspect="1"/>
            </p:cNvGraphicFramePr>
            <p:nvPr/>
          </p:nvGraphicFramePr>
          <p:xfrm>
            <a:off x="408" y="2296"/>
            <a:ext cx="245" cy="3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7" name="Формула" r:id="rId5" imgW="177646" imgH="241091" progId="Equation.3">
                    <p:embed/>
                  </p:oleObj>
                </mc:Choice>
                <mc:Fallback>
                  <p:oleObj name="Формула" r:id="rId5" imgW="177646" imgH="241091" progId="Equation.3">
                    <p:embed/>
                    <p:pic>
                      <p:nvPicPr>
                        <p:cNvPr id="0" name="Object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" y="2296"/>
                          <a:ext cx="245" cy="32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0" name="Object 41"/>
            <p:cNvGraphicFramePr>
              <a:graphicFrameLocks noChangeAspect="1"/>
            </p:cNvGraphicFramePr>
            <p:nvPr/>
          </p:nvGraphicFramePr>
          <p:xfrm>
            <a:off x="136" y="3022"/>
            <a:ext cx="542" cy="6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8" name="Формула" r:id="rId7" imgW="393529" imgH="457002" progId="Equation.3">
                    <p:embed/>
                  </p:oleObj>
                </mc:Choice>
                <mc:Fallback>
                  <p:oleObj name="Формула" r:id="rId7" imgW="393529" imgH="457002" progId="Equation.3">
                    <p:embed/>
                    <p:pic>
                      <p:nvPicPr>
                        <p:cNvPr id="0" name="Object 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" y="3022"/>
                          <a:ext cx="542" cy="63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1" name="Object 43"/>
            <p:cNvGraphicFramePr>
              <a:graphicFrameLocks noChangeAspect="1"/>
            </p:cNvGraphicFramePr>
            <p:nvPr/>
          </p:nvGraphicFramePr>
          <p:xfrm>
            <a:off x="521" y="3543"/>
            <a:ext cx="204" cy="3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9" name="Формула" r:id="rId9" imgW="139639" imgH="253890" progId="Equation.3">
                    <p:embed/>
                  </p:oleObj>
                </mc:Choice>
                <mc:Fallback>
                  <p:oleObj name="Формула" r:id="rId9" imgW="139639" imgH="253890" progId="Equation.3">
                    <p:embed/>
                    <p:pic>
                      <p:nvPicPr>
                        <p:cNvPr id="0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" y="3543"/>
                          <a:ext cx="204" cy="3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0970" name="Object 10"/>
          <p:cNvGraphicFramePr>
            <a:graphicFrameLocks noChangeAspect="1"/>
          </p:cNvGraphicFramePr>
          <p:nvPr/>
        </p:nvGraphicFramePr>
        <p:xfrm>
          <a:off x="2232025" y="2781300"/>
          <a:ext cx="2447925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Формула" r:id="rId3" imgW="1040948" imgH="495085" progId="Equation.3">
                  <p:embed/>
                </p:oleObj>
              </mc:Choice>
              <mc:Fallback>
                <p:oleObj name="Формула" r:id="rId3" imgW="1040948" imgH="495085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2025" y="2781300"/>
                        <a:ext cx="2447925" cy="1165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0969" name="Object 9"/>
          <p:cNvGraphicFramePr>
            <a:graphicFrameLocks noChangeAspect="1"/>
          </p:cNvGraphicFramePr>
          <p:nvPr/>
        </p:nvGraphicFramePr>
        <p:xfrm>
          <a:off x="6011863" y="2708275"/>
          <a:ext cx="1476375" cy="115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Формула" r:id="rId5" imgW="825500" imgH="647700" progId="Equation.3">
                  <p:embed/>
                </p:oleObj>
              </mc:Choice>
              <mc:Fallback>
                <p:oleObj name="Формула" r:id="rId5" imgW="825500" imgH="6477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2708275"/>
                        <a:ext cx="1476375" cy="1154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0972" name="Rectangle 12"/>
          <p:cNvSpPr>
            <a:spLocks noChangeArrowheads="1"/>
          </p:cNvSpPr>
          <p:nvPr/>
        </p:nvSpPr>
        <p:spPr bwMode="auto">
          <a:xfrm>
            <a:off x="4176713" y="3105150"/>
            <a:ext cx="1584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uk-UA" sz="3200">
                <a:latin typeface="Times New Roman" pitchFamily="18" charset="0"/>
                <a:cs typeface="Times New Roman" pitchFamily="18" charset="0"/>
              </a:rPr>
              <a:t> або</a:t>
            </a:r>
            <a:r>
              <a:rPr lang="uk-UA" sz="1400">
                <a:cs typeface="Times New Roman" pitchFamily="18" charset="0"/>
              </a:rPr>
              <a:t> </a:t>
            </a:r>
            <a:endParaRPr lang="uk-UA"/>
          </a:p>
        </p:txBody>
      </p:sp>
      <p:sp>
        <p:nvSpPr>
          <p:cNvPr id="10247" name="Rectangle 16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1554163"/>
            <a:chOff x="0" y="0"/>
            <a:chExt cx="5760" cy="979"/>
          </a:xfrm>
        </p:grpSpPr>
        <p:sp>
          <p:nvSpPr>
            <p:cNvPr id="10254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5760" cy="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indent="450850" algn="just" eaLnBrk="1" hangingPunct="1"/>
              <a:r>
                <a:rPr lang="uk-UA" sz="320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Реактивна сила тим більша, чим більша швид</a:t>
              </a:r>
              <a:r>
                <a:rPr lang="uk-UA" sz="3200">
                  <a:solidFill>
                    <a:schemeClr val="accent2"/>
                  </a:solidFill>
                  <a:latin typeface="Times New Roman" pitchFamily="18" charset="0"/>
                </a:rPr>
                <a:t>-</a:t>
              </a:r>
              <a:r>
                <a:rPr lang="uk-UA" sz="320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кість згорання палива </a:t>
              </a:r>
              <a:r>
                <a:rPr lang="uk-UA" sz="3200">
                  <a:solidFill>
                    <a:schemeClr val="accent2"/>
                  </a:solidFill>
                  <a:latin typeface="Times New Roman" pitchFamily="18" charset="0"/>
                </a:rPr>
                <a:t>  </a:t>
              </a:r>
              <a:r>
                <a:rPr lang="uk-UA" sz="320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і чим більша відносна швидкість</a:t>
              </a:r>
              <a:r>
                <a:rPr lang="uk-UA" sz="3200">
                  <a:solidFill>
                    <a:schemeClr val="accent2"/>
                  </a:solidFill>
                  <a:latin typeface="Times New Roman" pitchFamily="18" charset="0"/>
                </a:rPr>
                <a:t>    </a:t>
              </a:r>
              <a:r>
                <a:rPr lang="uk-UA" sz="320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ru-RU" sz="32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10255" name="Rectangle 14"/>
            <p:cNvSpPr>
              <a:spLocks noChangeArrowheads="1"/>
            </p:cNvSpPr>
            <p:nvPr/>
          </p:nvSpPr>
          <p:spPr bwMode="auto">
            <a:xfrm>
              <a:off x="0" y="0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uk-UA"/>
            </a:p>
          </p:txBody>
        </p:sp>
        <p:graphicFrame>
          <p:nvGraphicFramePr>
            <p:cNvPr id="10244" name="Object 13"/>
            <p:cNvGraphicFramePr>
              <a:graphicFrameLocks noChangeAspect="1"/>
            </p:cNvGraphicFramePr>
            <p:nvPr/>
          </p:nvGraphicFramePr>
          <p:xfrm>
            <a:off x="2676" y="255"/>
            <a:ext cx="366" cy="5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2" name="Формула" r:id="rId7" imgW="292100" imgH="457200" progId="Equation.3">
                    <p:embed/>
                  </p:oleObj>
                </mc:Choice>
                <mc:Fallback>
                  <p:oleObj name="Формула" r:id="rId7" imgW="292100" imgH="457200" progId="Equation.3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76" y="255"/>
                          <a:ext cx="366" cy="56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45" name="Object 15"/>
            <p:cNvGraphicFramePr>
              <a:graphicFrameLocks noChangeAspect="1"/>
            </p:cNvGraphicFramePr>
            <p:nvPr/>
          </p:nvGraphicFramePr>
          <p:xfrm>
            <a:off x="1247" y="550"/>
            <a:ext cx="216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3" name="Формула" r:id="rId9" imgW="139639" imgH="253890" progId="Equation.3">
                    <p:embed/>
                  </p:oleObj>
                </mc:Choice>
                <mc:Fallback>
                  <p:oleObj name="Формула" r:id="rId9" imgW="139639" imgH="253890" progId="Equation.3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7" y="550"/>
                          <a:ext cx="216" cy="38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80977" name="Rectangle 17"/>
          <p:cNvSpPr>
            <a:spLocks noChangeArrowheads="1"/>
          </p:cNvSpPr>
          <p:nvPr/>
        </p:nvSpPr>
        <p:spPr bwMode="auto">
          <a:xfrm>
            <a:off x="0" y="1449388"/>
            <a:ext cx="9144000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Рівняння, яке дозволяє обчислити</a:t>
            </a:r>
            <a:r>
              <a:rPr lang="uk-UA" sz="3200">
                <a:latin typeface="Times New Roman" pitchFamily="18" charset="0"/>
                <a:cs typeface="Times New Roman" pitchFamily="18" charset="0"/>
              </a:rPr>
              <a:t> стартову масу палива, необхідну для досягання ракетою в кінці свого польоту швидкості </a:t>
            </a:r>
            <a:r>
              <a:rPr lang="uk-UA" sz="3200" i="1">
                <a:latin typeface="Times New Roman" pitchFamily="18" charset="0"/>
                <a:cs typeface="Times New Roman" pitchFamily="18" charset="0"/>
              </a:rPr>
              <a:t>υ</a:t>
            </a:r>
            <a:r>
              <a:rPr lang="uk-UA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називають </a:t>
            </a:r>
            <a:r>
              <a:rPr lang="uk-UA" sz="3200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формулою Ціолковського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3200">
              <a:solidFill>
                <a:schemeClr val="accent2"/>
              </a:solidFill>
              <a:latin typeface="Times New Roman" pitchFamily="18" charset="0"/>
            </a:endParaRPr>
          </a:p>
        </p:txBody>
      </p:sp>
      <p:grpSp>
        <p:nvGrpSpPr>
          <p:cNvPr id="10250" name="Группа 1"/>
          <p:cNvGrpSpPr>
            <a:grpSpLocks/>
          </p:cNvGrpSpPr>
          <p:nvPr/>
        </p:nvGrpSpPr>
        <p:grpSpPr bwMode="auto">
          <a:xfrm>
            <a:off x="179388" y="3968750"/>
            <a:ext cx="8785225" cy="2746375"/>
            <a:chOff x="179512" y="3968750"/>
            <a:chExt cx="8785101" cy="2746918"/>
          </a:xfrm>
        </p:grpSpPr>
        <p:pic>
          <p:nvPicPr>
            <p:cNvPr id="10251" name="Picture 19" descr="Реактивний двигун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79512" y="4042318"/>
              <a:ext cx="3563937" cy="2673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20" descr="Реактивний рух1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851275" y="3968750"/>
              <a:ext cx="2028825" cy="270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3" name="Picture 21" descr="Реактивний рух2"/>
            <p:cNvPicPr>
              <a:picLocks noChangeAspect="1" noChangeArrowheads="1"/>
            </p:cNvPicPr>
            <p:nvPr/>
          </p:nvPicPr>
          <p:blipFill>
            <a:blip r:embed="rId13"/>
            <a:srcRect r="16170"/>
            <a:stretch>
              <a:fillRect/>
            </a:stretch>
          </p:blipFill>
          <p:spPr bwMode="auto">
            <a:xfrm>
              <a:off x="5976938" y="3986213"/>
              <a:ext cx="2987675" cy="266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0972" grpId="0"/>
      <p:bldP spid="68097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71600" y="2276872"/>
            <a:ext cx="7380312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5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Реактивний рух у природі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кутник 1"/>
          <p:cNvSpPr/>
          <p:nvPr/>
        </p:nvSpPr>
        <p:spPr>
          <a:xfrm>
            <a:off x="2915816" y="46459"/>
            <a:ext cx="25735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Кальмари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266700" y="1341438"/>
            <a:ext cx="4572000" cy="48926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Кальмар є найкрупнішим безхребетним мешканцем океанських глибин. Він пересувається за принципом реактивного руху, вбираючи в себе воду, а потім з величезною силою проштовхуючи її через особливий отвір - "воронку", і з великою швидкістю  рухається поштовхами назад. При цьому всі десять щупалець кальмара збираються у вузол над головою і він набуває обтічної форми.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4127500"/>
            <a:ext cx="3563938" cy="230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1196975"/>
            <a:ext cx="3563938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кутник 1"/>
          <p:cNvSpPr/>
          <p:nvPr/>
        </p:nvSpPr>
        <p:spPr>
          <a:xfrm>
            <a:off x="654050" y="557213"/>
            <a:ext cx="8489950" cy="1385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Переміщуючись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реактивним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способом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кальмари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можуть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розвивати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швидкість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 70 км/год  і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вискакувати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води на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висоту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5-8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метрів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462213"/>
            <a:ext cx="3313113" cy="364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2462213"/>
            <a:ext cx="4391025" cy="364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кутник 1"/>
          <p:cNvSpPr/>
          <p:nvPr/>
        </p:nvSpPr>
        <p:spPr>
          <a:xfrm>
            <a:off x="2771775" y="0"/>
            <a:ext cx="3146425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Восьминоги</a:t>
            </a:r>
            <a:endParaRPr lang="uk-UA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850900" y="1120775"/>
            <a:ext cx="7442200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Пульсуючи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своїми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перетинчатими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лапами,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штовхаючи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воду через воронку для реактивного руху,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восьминіг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переміщується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воді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допомагаючи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собі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великими плавниками.</a:t>
            </a:r>
            <a:endParaRPr lang="uk-U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0900" y="3235325"/>
            <a:ext cx="7343775" cy="338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Прямокутник 1"/>
          <p:cNvSpPr>
            <a:spLocks noChangeArrowheads="1"/>
          </p:cNvSpPr>
          <p:nvPr/>
        </p:nvSpPr>
        <p:spPr bwMode="auto">
          <a:xfrm>
            <a:off x="263525" y="1268413"/>
            <a:ext cx="43307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>
                <a:solidFill>
                  <a:schemeClr val="bg1"/>
                </a:solidFill>
              </a:rPr>
              <a:t>Коли необхідно швидко настигнути жертву, швидкість восьминога стає дуже  швидкою, і дивовижною швидкістю восьминіг може зникати від переслідуючого хижака.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5375" y="3354388"/>
            <a:ext cx="3987800" cy="3205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4225" y="549275"/>
            <a:ext cx="3960813" cy="3148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кутник 1"/>
          <p:cNvSpPr/>
          <p:nvPr/>
        </p:nvSpPr>
        <p:spPr>
          <a:xfrm>
            <a:off x="3203575" y="0"/>
            <a:ext cx="2097088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Медузи</a:t>
            </a:r>
          </a:p>
        </p:txBody>
      </p:sp>
      <p:sp>
        <p:nvSpPr>
          <p:cNvPr id="28676" name="Прямокутник 2"/>
          <p:cNvSpPr>
            <a:spLocks noChangeArrowheads="1"/>
          </p:cNvSpPr>
          <p:nvPr/>
        </p:nvSpPr>
        <p:spPr bwMode="auto">
          <a:xfrm>
            <a:off x="268288" y="790575"/>
            <a:ext cx="459105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>
                <a:solidFill>
                  <a:schemeClr val="bg1"/>
                </a:solidFill>
              </a:rPr>
              <a:t>Медузи, здвигаючи краї свого прозорого дзвіночка, викидують з-під нього воду вниз і дещо вбік, а самі відштовхуються в протилежну сторону. Вимірюючи діаметр відштовхуючої струї, вони можуть вимірювати свою швидкість.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450" y="3933825"/>
            <a:ext cx="3625850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769938"/>
            <a:ext cx="2665413" cy="2655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3933825"/>
            <a:ext cx="3632200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кутник 1"/>
          <p:cNvSpPr/>
          <p:nvPr/>
        </p:nvSpPr>
        <p:spPr>
          <a:xfrm>
            <a:off x="3059113" y="211138"/>
            <a:ext cx="2570162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4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Гребішок</a:t>
            </a:r>
            <a:endParaRPr lang="uk-UA" sz="4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00" name="Прямокутник 2"/>
          <p:cNvSpPr>
            <a:spLocks noChangeArrowheads="1"/>
          </p:cNvSpPr>
          <p:nvPr/>
        </p:nvSpPr>
        <p:spPr bwMode="auto">
          <a:xfrm>
            <a:off x="539750" y="981075"/>
            <a:ext cx="82089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Мантія морського гребішка має особливу оторочку, яка направляє струю води до спини, де по обидві сторони від хрящової звязки вода  викидається.</a:t>
            </a:r>
            <a:endParaRPr lang="uk-UA" sz="2800">
              <a:solidFill>
                <a:schemeClr val="bg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363" y="2781300"/>
            <a:ext cx="4140200" cy="3262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2781300"/>
            <a:ext cx="3767138" cy="3262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кутник 1"/>
          <p:cNvSpPr/>
          <p:nvPr/>
        </p:nvSpPr>
        <p:spPr>
          <a:xfrm>
            <a:off x="3151188" y="1588"/>
            <a:ext cx="1949450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Сальпа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1403350" y="908050"/>
            <a:ext cx="6624638" cy="22479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Сальпа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морська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тварина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прозорим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тілом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при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русі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приймає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воду через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передній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отвір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причому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вода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попадає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широку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порожнину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всередині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якої по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діагоналі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натягнуті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зябра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900" y="3429000"/>
            <a:ext cx="4067175" cy="306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1900" y="3429000"/>
            <a:ext cx="3778250" cy="306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6" name="Rectangle 6"/>
          <p:cNvSpPr>
            <a:spLocks noChangeArrowheads="1"/>
          </p:cNvSpPr>
          <p:nvPr/>
        </p:nvSpPr>
        <p:spPr bwMode="auto">
          <a:xfrm>
            <a:off x="0" y="3860800"/>
            <a:ext cx="9144000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 eaLnBrk="1" hangingPunct="1"/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де</a:t>
            </a:r>
            <a:r>
              <a:rPr lang="en-US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– імпульс системи, </a:t>
            </a:r>
            <a:endParaRPr lang="en-US" sz="320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 eaLnBrk="1" hangingPunct="1"/>
            <a:r>
              <a:rPr lang="en-US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– векторна сума зовнішніх сил.</a:t>
            </a:r>
            <a:r>
              <a:rPr lang="uk-UA" sz="320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>
              <a:latin typeface="Times New Roman" pitchFamily="18" charset="0"/>
            </a:endParaRPr>
          </a:p>
          <a:p>
            <a:pPr indent="457200" algn="just"/>
            <a:endParaRPr lang="en-US" i="1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uk-UA" sz="32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Зміна імпульсу механічної системи з часом дорівнює векторній сумі зовнішніх сил, що діють на систему</a:t>
            </a:r>
            <a:endParaRPr lang="uk-UA" sz="3200" b="1">
              <a:solidFill>
                <a:schemeClr val="accent2"/>
              </a:solidFill>
              <a:latin typeface="Times New Roman" pitchFamily="18" charset="0"/>
            </a:endParaRPr>
          </a:p>
        </p:txBody>
      </p:sp>
      <p:graphicFrame>
        <p:nvGraphicFramePr>
          <p:cNvPr id="675843" name="Object 3"/>
          <p:cNvGraphicFramePr>
            <a:graphicFrameLocks noChangeAspect="1"/>
          </p:cNvGraphicFramePr>
          <p:nvPr/>
        </p:nvGraphicFramePr>
        <p:xfrm>
          <a:off x="971550" y="2384425"/>
          <a:ext cx="32766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Формула" r:id="rId3" imgW="1371600" imgH="457200" progId="Equation.3">
                  <p:embed/>
                </p:oleObj>
              </mc:Choice>
              <mc:Fallback>
                <p:oleObj name="Формула" r:id="rId3" imgW="137160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2384425"/>
                        <a:ext cx="3276600" cy="109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42" name="Object 2"/>
          <p:cNvGraphicFramePr>
            <a:graphicFrameLocks noChangeAspect="1"/>
          </p:cNvGraphicFramePr>
          <p:nvPr/>
        </p:nvGraphicFramePr>
        <p:xfrm>
          <a:off x="5256213" y="2349500"/>
          <a:ext cx="2736850" cy="116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Формула" r:id="rId5" imgW="1524000" imgH="647700" progId="Equation.3">
                  <p:embed/>
                </p:oleObj>
              </mc:Choice>
              <mc:Fallback>
                <p:oleObj name="Формула" r:id="rId5" imgW="1524000" imgH="647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3" y="2349500"/>
                        <a:ext cx="2736850" cy="1163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44" name="Rectangle 4"/>
          <p:cNvSpPr>
            <a:spLocks noChangeArrowheads="1"/>
          </p:cNvSpPr>
          <p:nvPr/>
        </p:nvSpPr>
        <p:spPr bwMode="auto">
          <a:xfrm>
            <a:off x="0" y="549275"/>
            <a:ext cx="91440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 eaLnBrk="1" hangingPunct="1"/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Якщо розглянути механічну систему, яка складається із </a:t>
            </a:r>
            <a:r>
              <a:rPr lang="uk-UA" sz="3200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тіл, маси і швидкості яких дорів</a:t>
            </a:r>
            <a:r>
              <a:rPr lang="en-US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нюють відповідно </a:t>
            </a:r>
            <a:r>
              <a:rPr lang="en-US" sz="3200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aseline="-300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aseline="-300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…, </a:t>
            </a:r>
            <a:r>
              <a:rPr lang="en-US" sz="3200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aseline="-300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US" sz="3200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υ</a:t>
            </a:r>
            <a:r>
              <a:rPr lang="en-US" sz="3200" baseline="-300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υ</a:t>
            </a:r>
            <a:r>
              <a:rPr lang="en-US" sz="3200" baseline="-300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…, </a:t>
            </a:r>
            <a:r>
              <a:rPr lang="en-US" sz="3200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υ</a:t>
            </a:r>
            <a:r>
              <a:rPr lang="en-US" sz="3200" baseline="-300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</a:rPr>
              <a:t>,</a:t>
            </a:r>
            <a:r>
              <a:rPr lang="en-US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то  </a:t>
            </a:r>
            <a:endParaRPr lang="ru-RU" sz="32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675845" name="Rectangle 5"/>
          <p:cNvSpPr>
            <a:spLocks noChangeArrowheads="1"/>
          </p:cNvSpPr>
          <p:nvPr/>
        </p:nvSpPr>
        <p:spPr bwMode="auto">
          <a:xfrm>
            <a:off x="3708400" y="2673350"/>
            <a:ext cx="1533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uk-UA" sz="1400">
                <a:cs typeface="Times New Roman" pitchFamily="18" charset="0"/>
              </a:rPr>
              <a:t>  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або </a:t>
            </a:r>
            <a:r>
              <a:rPr lang="uk-UA" sz="3200">
                <a:latin typeface="Times New Roman" pitchFamily="18" charset="0"/>
                <a:cs typeface="Times New Roman" pitchFamily="18" charset="0"/>
              </a:rPr>
              <a:t> </a:t>
            </a:r>
            <a:endParaRPr lang="uk-UA" sz="3200">
              <a:latin typeface="Times New Roman" pitchFamily="18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graphicFrame>
        <p:nvGraphicFramePr>
          <p:cNvPr id="675847" name="Object 7"/>
          <p:cNvGraphicFramePr>
            <a:graphicFrameLocks noChangeAspect="1"/>
          </p:cNvGraphicFramePr>
          <p:nvPr/>
        </p:nvGraphicFramePr>
        <p:xfrm>
          <a:off x="1116013" y="3860800"/>
          <a:ext cx="2952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Формула" r:id="rId7" imgW="164957" imgH="291847" progId="Equation.3">
                  <p:embed/>
                </p:oleObj>
              </mc:Choice>
              <mc:Fallback>
                <p:oleObj name="Формула" r:id="rId7" imgW="164957" imgH="291847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3860800"/>
                        <a:ext cx="295275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5849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16013" y="4437063"/>
            <a:ext cx="327025" cy="404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4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Прямокутник 1"/>
          <p:cNvSpPr>
            <a:spLocks noChangeArrowheads="1"/>
          </p:cNvSpPr>
          <p:nvPr/>
        </p:nvSpPr>
        <p:spPr bwMode="auto">
          <a:xfrm>
            <a:off x="738188" y="430213"/>
            <a:ext cx="808196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>
                <a:solidFill>
                  <a:schemeClr val="bg1"/>
                </a:solidFill>
              </a:rPr>
              <a:t>Як тільки тварина зробить великий ковток води, отвір зачиняється. Тоді подовжні і поперечні м'язи сальпи скорочуються, все тіло стискається і вода через задній отвір відштовхується наззовні. Реакція виштовхуючої струї штовхає сальпу вперед.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1700" y="3141663"/>
            <a:ext cx="4816475" cy="32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кутник 1"/>
          <p:cNvSpPr/>
          <p:nvPr/>
        </p:nvSpPr>
        <p:spPr>
          <a:xfrm>
            <a:off x="2195513" y="0"/>
            <a:ext cx="4491037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Личинки </a:t>
            </a:r>
            <a:r>
              <a:rPr lang="uk-UA" sz="4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стрекоз</a:t>
            </a:r>
            <a:endParaRPr lang="uk-UA" sz="4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417513" y="779463"/>
            <a:ext cx="8712200" cy="22479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прісних водоймах, рятуючись від небезпеки, рухаються, використовуючи принцип реактивного руху, личинки багатьох бабок. Вода виштовхується із заднього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кишечника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під час стискання, проштовхуючи комаху на 5-10 см вперед.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513" y="3429000"/>
            <a:ext cx="4024312" cy="3030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3427413"/>
            <a:ext cx="4024312" cy="303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447764" y="2564904"/>
            <a:ext cx="4248472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Дякую за увагу!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750" y="3644900"/>
            <a:ext cx="439261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uk-UA" sz="2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6867" name="Object 3"/>
          <p:cNvGraphicFramePr>
            <a:graphicFrameLocks noChangeAspect="1"/>
          </p:cNvGraphicFramePr>
          <p:nvPr/>
        </p:nvGraphicFramePr>
        <p:xfrm>
          <a:off x="1116013" y="1341438"/>
          <a:ext cx="3276600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Формула" r:id="rId3" imgW="1955800" imgH="622300" progId="Equation.3">
                  <p:embed/>
                </p:oleObj>
              </mc:Choice>
              <mc:Fallback>
                <p:oleObj name="Формула" r:id="rId3" imgW="1955800" imgH="622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341438"/>
                        <a:ext cx="3276600" cy="1038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6866" name="Object 2"/>
          <p:cNvGraphicFramePr>
            <a:graphicFrameLocks noChangeAspect="1"/>
          </p:cNvGraphicFramePr>
          <p:nvPr/>
        </p:nvGraphicFramePr>
        <p:xfrm>
          <a:off x="5292725" y="1412875"/>
          <a:ext cx="3205163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Формула" r:id="rId5" imgW="1790700" imgH="571500" progId="Equation.3">
                  <p:embed/>
                </p:oleObj>
              </mc:Choice>
              <mc:Fallback>
                <p:oleObj name="Формула" r:id="rId5" imgW="1790700" imgH="5715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1412875"/>
                        <a:ext cx="3205163" cy="973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6868" name="Rectangle 4"/>
          <p:cNvSpPr>
            <a:spLocks noChangeArrowheads="1"/>
          </p:cNvSpPr>
          <p:nvPr/>
        </p:nvSpPr>
        <p:spPr bwMode="auto">
          <a:xfrm>
            <a:off x="0" y="47625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eaLnBrk="1" hangingPunct="1"/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Якщо система замкнена</a:t>
            </a:r>
            <a:endParaRPr lang="ru-RU" sz="32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676869" name="Rectangle 5"/>
          <p:cNvSpPr>
            <a:spLocks noChangeArrowheads="1"/>
          </p:cNvSpPr>
          <p:nvPr/>
        </p:nvSpPr>
        <p:spPr bwMode="auto">
          <a:xfrm>
            <a:off x="4140200" y="1557338"/>
            <a:ext cx="1123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57200" eaLnBrk="1" hangingPunct="1"/>
            <a:r>
              <a:rPr lang="uk-UA" sz="3200">
                <a:latin typeface="Times New Roman" pitchFamily="18" charset="0"/>
                <a:cs typeface="Times New Roman" pitchFamily="18" charset="0"/>
              </a:rPr>
              <a:t>то </a:t>
            </a:r>
            <a:endParaRPr lang="ru-RU" sz="3200">
              <a:latin typeface="Times New Roman" pitchFamily="18" charset="0"/>
            </a:endParaRPr>
          </a:p>
        </p:txBody>
      </p:sp>
      <p:sp>
        <p:nvSpPr>
          <p:cNvPr id="676870" name="Rectangle 6"/>
          <p:cNvSpPr>
            <a:spLocks noChangeArrowheads="1"/>
          </p:cNvSpPr>
          <p:nvPr/>
        </p:nvSpPr>
        <p:spPr bwMode="auto">
          <a:xfrm>
            <a:off x="0" y="2659063"/>
            <a:ext cx="9144000" cy="394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 eaLnBrk="1" hangingPunct="1"/>
            <a:r>
              <a:rPr lang="uk-UA" sz="31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Цей вираз називають </a:t>
            </a:r>
            <a:r>
              <a:rPr lang="uk-UA" sz="31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законом збереження імпульсу</a:t>
            </a:r>
            <a:r>
              <a:rPr lang="uk-UA" sz="31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31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100" b="1" i="1">
                <a:latin typeface="Times New Roman" pitchFamily="18" charset="0"/>
                <a:cs typeface="Times New Roman" pitchFamily="18" charset="0"/>
              </a:rPr>
              <a:t>імпульс замкненої системи є величиною сталою, тобто не змінюється з часом.</a:t>
            </a:r>
            <a:endParaRPr lang="ru-RU" sz="3100" b="1">
              <a:latin typeface="Times New Roman" pitchFamily="18" charset="0"/>
            </a:endParaRPr>
          </a:p>
          <a:p>
            <a:pPr indent="457200" algn="just"/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Закон збереження імпульсу є наслідком </a:t>
            </a:r>
            <a:r>
              <a:rPr lang="uk-UA" sz="3200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однорідності простору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яка полягає в тому, що фізичні властивості і закони руху замкненої системи не залежать від вибору положення початку координат інерціальної системи відліку.</a:t>
            </a:r>
            <a:endParaRPr lang="uk-UA" sz="320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/>
      <p:bldP spid="6768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7891" name="Object 3"/>
          <p:cNvGraphicFramePr>
            <a:graphicFrameLocks noChangeAspect="1"/>
          </p:cNvGraphicFramePr>
          <p:nvPr/>
        </p:nvGraphicFramePr>
        <p:xfrm>
          <a:off x="3924300" y="1484313"/>
          <a:ext cx="2303463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Формула" r:id="rId3" imgW="1320227" imgH="571252" progId="Equation.3">
                  <p:embed/>
                </p:oleObj>
              </mc:Choice>
              <mc:Fallback>
                <p:oleObj name="Формула" r:id="rId3" imgW="1320227" imgH="571252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1484313"/>
                        <a:ext cx="2303463" cy="993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7893" name="Rectangle 5"/>
          <p:cNvSpPr>
            <a:spLocks noChangeArrowheads="1"/>
          </p:cNvSpPr>
          <p:nvPr/>
        </p:nvSpPr>
        <p:spPr bwMode="auto">
          <a:xfrm>
            <a:off x="0" y="2565400"/>
            <a:ext cx="91440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/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де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</a:rPr>
              <a:t>   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</a:rPr>
              <a:t>        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– загальна маса всієї системи, 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</a:rPr>
              <a:t>  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– радіус-вектор i-ї матеріальної точки. Якщо радіус-вектори  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</a:rPr>
              <a:t>   </a:t>
            </a:r>
            <a:r>
              <a:rPr lang="uk-UA" sz="1000">
                <a:solidFill>
                  <a:schemeClr val="accent2"/>
                </a:solidFill>
                <a:latin typeface="Times New Roman" pitchFamily="18" charset="0"/>
              </a:rPr>
              <a:t>.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</a:rPr>
              <a:t>   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проведені із центра мас C, то</a:t>
            </a:r>
            <a:endParaRPr lang="ru-RU" sz="3200">
              <a:solidFill>
                <a:schemeClr val="accent2"/>
              </a:solidFill>
              <a:latin typeface="Times New Roman" pitchFamily="18" charset="0"/>
            </a:endParaRPr>
          </a:p>
        </p:txBody>
      </p:sp>
      <p:graphicFrame>
        <p:nvGraphicFramePr>
          <p:cNvPr id="677896" name="Object 8"/>
          <p:cNvGraphicFramePr>
            <a:graphicFrameLocks noChangeAspect="1"/>
          </p:cNvGraphicFramePr>
          <p:nvPr/>
        </p:nvGraphicFramePr>
        <p:xfrm>
          <a:off x="576263" y="2457450"/>
          <a:ext cx="1368425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Формула" r:id="rId5" imgW="774364" imgH="444307" progId="Equation.3">
                  <p:embed/>
                </p:oleObj>
              </mc:Choice>
              <mc:Fallback>
                <p:oleObj name="Формула" r:id="rId5" imgW="774364" imgH="444307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263" y="2457450"/>
                        <a:ext cx="1368425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7898" name="Rectangle 10"/>
          <p:cNvSpPr>
            <a:spLocks noChangeArrowheads="1"/>
          </p:cNvSpPr>
          <p:nvPr/>
        </p:nvSpPr>
        <p:spPr bwMode="auto">
          <a:xfrm>
            <a:off x="0" y="4816475"/>
            <a:ext cx="91440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/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Отже, </a:t>
            </a:r>
            <a:r>
              <a:rPr lang="uk-UA" sz="32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центр мас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– це</a:t>
            </a:r>
            <a:r>
              <a:rPr lang="uk-UA" sz="3200">
                <a:latin typeface="Times New Roman" pitchFamily="18" charset="0"/>
                <a:cs typeface="Times New Roman" pitchFamily="18" charset="0"/>
              </a:rPr>
              <a:t> геометрична точка, для якої сума добутків мас всіх матеріальних точок, що утворюють механічну систему, на їх радіус-вектори, які проведені з цієї точки, дорівнює нулю.</a:t>
            </a:r>
            <a:endParaRPr lang="uk-UA" sz="3200">
              <a:latin typeface="Times New Roman" pitchFamily="18" charset="0"/>
            </a:endParaRPr>
          </a:p>
        </p:txBody>
      </p:sp>
      <p:graphicFrame>
        <p:nvGraphicFramePr>
          <p:cNvPr id="677899" name="Object 11"/>
          <p:cNvGraphicFramePr>
            <a:graphicFrameLocks noChangeAspect="1"/>
          </p:cNvGraphicFramePr>
          <p:nvPr/>
        </p:nvGraphicFramePr>
        <p:xfrm>
          <a:off x="7127875" y="2636838"/>
          <a:ext cx="3032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Формула" r:id="rId7" imgW="139639" imgH="241195" progId="Equation.3">
                  <p:embed/>
                </p:oleObj>
              </mc:Choice>
              <mc:Fallback>
                <p:oleObj name="Формула" r:id="rId7" imgW="139639" imgH="241195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75" y="2636838"/>
                        <a:ext cx="303213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0" y="0"/>
            <a:ext cx="9144000" cy="1592263"/>
            <a:chOff x="0" y="0"/>
            <a:chExt cx="5760" cy="1003"/>
          </a:xfrm>
        </p:grpSpPr>
        <p:sp>
          <p:nvSpPr>
            <p:cNvPr id="308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indent="457200" algn="just" eaLnBrk="1" hangingPunct="1"/>
              <a:r>
                <a:rPr lang="uk-UA" sz="3200" b="1" i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Центром мас</a:t>
              </a:r>
              <a:r>
                <a:rPr lang="uk-UA" sz="320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uk-UA" sz="3200" b="1" i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центром інерції)</a:t>
              </a:r>
              <a:r>
                <a:rPr lang="uk-UA" sz="320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sz="3200" b="1" i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системи матеріальних точок</a:t>
              </a:r>
              <a:r>
                <a:rPr lang="uk-UA" sz="320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називають точку C, радіус-вектор  </a:t>
              </a:r>
              <a:r>
                <a:rPr lang="uk-UA" sz="3200">
                  <a:solidFill>
                    <a:schemeClr val="accent2"/>
                  </a:solidFill>
                  <a:latin typeface="Times New Roman" pitchFamily="18" charset="0"/>
                </a:rPr>
                <a:t>  </a:t>
              </a:r>
              <a:r>
                <a:rPr lang="uk-UA" sz="320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якої дорівнює</a:t>
              </a:r>
              <a:endParaRPr lang="ru-RU" sz="32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3085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uk-UA"/>
            </a:p>
          </p:txBody>
        </p:sp>
        <p:graphicFrame>
          <p:nvGraphicFramePr>
            <p:cNvPr id="3079" name="Object 6"/>
            <p:cNvGraphicFramePr>
              <a:graphicFrameLocks noChangeAspect="1"/>
            </p:cNvGraphicFramePr>
            <p:nvPr/>
          </p:nvGraphicFramePr>
          <p:xfrm>
            <a:off x="839" y="663"/>
            <a:ext cx="218" cy="3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9" name="Формула" r:id="rId9" imgW="152334" imgH="241195" progId="Equation.3">
                    <p:embed/>
                  </p:oleObj>
                </mc:Choice>
                <mc:Fallback>
                  <p:oleObj name="Формула" r:id="rId9" imgW="152334" imgH="241195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9" y="663"/>
                          <a:ext cx="218" cy="3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6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uk-UA"/>
            </a:p>
          </p:txBody>
        </p:sp>
        <p:sp>
          <p:nvSpPr>
            <p:cNvPr id="3087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uk-UA"/>
            </a:p>
          </p:txBody>
        </p:sp>
        <p:sp>
          <p:nvSpPr>
            <p:cNvPr id="3088" name="Rectangle 14"/>
            <p:cNvSpPr>
              <a:spLocks noChangeArrowheads="1"/>
            </p:cNvSpPr>
            <p:nvPr/>
          </p:nvSpPr>
          <p:spPr bwMode="auto">
            <a:xfrm>
              <a:off x="0" y="0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uk-UA"/>
            </a:p>
          </p:txBody>
        </p:sp>
      </p:grpSp>
      <p:graphicFrame>
        <p:nvGraphicFramePr>
          <p:cNvPr id="677901" name="Object 13"/>
          <p:cNvGraphicFramePr>
            <a:graphicFrameLocks noChangeAspect="1"/>
          </p:cNvGraphicFramePr>
          <p:nvPr/>
        </p:nvGraphicFramePr>
        <p:xfrm>
          <a:off x="0" y="3536950"/>
          <a:ext cx="420688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Формула" r:id="rId11" imgW="177569" imgH="266353" progId="Equation.3">
                  <p:embed/>
                </p:oleObj>
              </mc:Choice>
              <mc:Fallback>
                <p:oleObj name="Формула" r:id="rId11" imgW="177569" imgH="266353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36950"/>
                        <a:ext cx="420688" cy="620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7904" name="Rectangle 16"/>
          <p:cNvSpPr>
            <a:spLocks noChangeArrowheads="1"/>
          </p:cNvSpPr>
          <p:nvPr/>
        </p:nvSpPr>
        <p:spPr bwMode="auto">
          <a:xfrm>
            <a:off x="0" y="3143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graphicFrame>
        <p:nvGraphicFramePr>
          <p:cNvPr id="677903" name="Object 15"/>
          <p:cNvGraphicFramePr>
            <a:graphicFrameLocks noChangeAspect="1"/>
          </p:cNvGraphicFramePr>
          <p:nvPr/>
        </p:nvGraphicFramePr>
        <p:xfrm>
          <a:off x="4248150" y="4094163"/>
          <a:ext cx="1585913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Формула" r:id="rId13" imgW="1054100" imgH="571500" progId="Equation.3">
                  <p:embed/>
                </p:oleObj>
              </mc:Choice>
              <mc:Fallback>
                <p:oleObj name="Формула" r:id="rId13" imgW="1054100" imgH="5715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8150" y="4094163"/>
                        <a:ext cx="1585913" cy="855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7893" grpId="0"/>
      <p:bldP spid="677898" grpId="0"/>
      <p:bldP spid="67790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8915" name="Object 3"/>
          <p:cNvGraphicFramePr>
            <a:graphicFrameLocks noChangeAspect="1"/>
          </p:cNvGraphicFramePr>
          <p:nvPr/>
        </p:nvGraphicFramePr>
        <p:xfrm>
          <a:off x="3851275" y="1952625"/>
          <a:ext cx="15494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Формула" r:id="rId3" imgW="888614" imgH="342751" progId="Equation.3">
                  <p:embed/>
                </p:oleObj>
              </mc:Choice>
              <mc:Fallback>
                <p:oleObj name="Формула" r:id="rId3" imgW="888614" imgH="342751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1952625"/>
                        <a:ext cx="15494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8914" name="Object 2"/>
          <p:cNvGraphicFramePr>
            <a:graphicFrameLocks noChangeAspect="1"/>
          </p:cNvGraphicFramePr>
          <p:nvPr/>
        </p:nvGraphicFramePr>
        <p:xfrm>
          <a:off x="3024188" y="3357563"/>
          <a:ext cx="3997325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Формула" r:id="rId5" imgW="2298700" imgH="609600" progId="Equation.3">
                  <p:embed/>
                </p:oleObj>
              </mc:Choice>
              <mc:Fallback>
                <p:oleObj name="Формула" r:id="rId5" imgW="2298700" imgH="609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4188" y="3357563"/>
                        <a:ext cx="3997325" cy="1062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8916" name="Rectangle 4"/>
          <p:cNvSpPr>
            <a:spLocks noChangeArrowheads="1"/>
          </p:cNvSpPr>
          <p:nvPr/>
        </p:nvSpPr>
        <p:spPr bwMode="auto">
          <a:xfrm>
            <a:off x="0" y="728663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 eaLnBrk="1" hangingPunct="1"/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Імпульс системи дорівнює добутку маси систе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</a:rPr>
              <a:t>-</a:t>
            </a:r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 на величину швидкості руху її центра мас: </a:t>
            </a:r>
            <a:endParaRPr lang="ru-RU" sz="32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678917" name="Rectangle 5"/>
          <p:cNvSpPr>
            <a:spLocks noChangeArrowheads="1"/>
          </p:cNvSpPr>
          <p:nvPr/>
        </p:nvSpPr>
        <p:spPr bwMode="auto">
          <a:xfrm>
            <a:off x="0" y="2600325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 eaLnBrk="1" hangingPunct="1"/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Продиференціювавши це рівняння за часом, отримуємо:</a:t>
            </a:r>
            <a:endParaRPr lang="ru-RU" sz="32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678918" name="Rectangle 6"/>
          <p:cNvSpPr>
            <a:spLocks noChangeArrowheads="1"/>
          </p:cNvSpPr>
          <p:nvPr/>
        </p:nvSpPr>
        <p:spPr bwMode="auto">
          <a:xfrm>
            <a:off x="0" y="4545013"/>
            <a:ext cx="91440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 eaLnBrk="1" hangingPunct="1"/>
            <a:r>
              <a:rPr lang="uk-UA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Центр мас механічної системи рухається як</a:t>
            </a:r>
            <a:r>
              <a:rPr lang="uk-UA" sz="3200">
                <a:latin typeface="Times New Roman" pitchFamily="18" charset="0"/>
                <a:cs typeface="Times New Roman" pitchFamily="18" charset="0"/>
              </a:rPr>
              <a:t> матеріальна точка, в якій зосереджено всю масу системи під дією сили, що дорівнює векторній сумі  прикладених до системи зовнішніх сил.</a:t>
            </a:r>
            <a:endParaRPr lang="uk-UA" sz="32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16" grpId="0"/>
      <p:bldP spid="678917" grpId="0"/>
      <p:bldP spid="6789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ChangeArrowheads="1"/>
          </p:cNvSpPr>
          <p:nvPr/>
        </p:nvSpPr>
        <p:spPr bwMode="auto">
          <a:xfrm>
            <a:off x="0" y="0"/>
            <a:ext cx="9144000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uk-UA" sz="3200">
                <a:solidFill>
                  <a:schemeClr val="accent2"/>
                </a:solidFill>
                <a:latin typeface="Times New Roman" pitchFamily="18" charset="0"/>
              </a:rPr>
              <a:t>Якщо векторна сума  прикладених до системи зовнішніх сил дорівнює нулю, то система матеріальних точок (тіло) буде перебувати у стані спокою, або рухатися рівномірно і прямолінійно. </a:t>
            </a:r>
          </a:p>
        </p:txBody>
      </p:sp>
      <p:sp>
        <p:nvSpPr>
          <p:cNvPr id="679939" name="Rectangle 3"/>
          <p:cNvSpPr>
            <a:spLocks noChangeArrowheads="1"/>
          </p:cNvSpPr>
          <p:nvPr/>
        </p:nvSpPr>
        <p:spPr bwMode="auto">
          <a:xfrm>
            <a:off x="0" y="1808163"/>
            <a:ext cx="5688013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uk-UA" sz="3200">
                <a:solidFill>
                  <a:schemeClr val="accent2"/>
                </a:solidFill>
                <a:latin typeface="Times New Roman" pitchFamily="18" charset="0"/>
              </a:rPr>
              <a:t>Положення центру мас визначає стійкість будівельних конструкцій, машин, кранів тощо до перекидання, що необхідно враховувати при їх конструюванні.</a:t>
            </a:r>
          </a:p>
        </p:txBody>
      </p:sp>
      <p:pic>
        <p:nvPicPr>
          <p:cNvPr id="679941" name="Picture 5" descr="imagesCAEK8QM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59450" y="1773238"/>
            <a:ext cx="3211513" cy="22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9388" y="4221163"/>
            <a:ext cx="8769350" cy="2435225"/>
            <a:chOff x="113" y="2659"/>
            <a:chExt cx="5524" cy="1534"/>
          </a:xfrm>
        </p:grpSpPr>
        <p:pic>
          <p:nvPicPr>
            <p:cNvPr id="14342" name="Picture 4" descr="Низький центр мас для стійкості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78" y="2659"/>
              <a:ext cx="1905" cy="1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3" name="Picture 6" descr="статическое равновесие в строительстве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3" y="2659"/>
              <a:ext cx="1474" cy="1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4" name="Picture 7" descr="статическое равновесие в строительстве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51" y="2659"/>
              <a:ext cx="1986" cy="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38" grpId="0"/>
      <p:bldP spid="6799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0" y="982663"/>
            <a:ext cx="9144000" cy="28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lnSpc>
                <a:spcPct val="80000"/>
              </a:lnSpc>
            </a:pPr>
            <a:r>
              <a:rPr lang="uk-UA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В реальних умовах при взаємному зіткненні тіла деформуються. При цьому кінетична енергія, яку мали тіла перед ударом, частково або повністю переходить в потенційну енергію пружної дефор</a:t>
            </a:r>
            <a:r>
              <a:rPr lang="en-US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мації або в так звану внутрішню енергію тіл. Збільшення внутрішньої енергії тіл супроводжу</a:t>
            </a:r>
            <a:r>
              <a:rPr lang="en-US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ється підвищенням їх температури. </a:t>
            </a:r>
            <a:endParaRPr lang="ru-RU" sz="3200">
              <a:solidFill>
                <a:srgbClr val="21049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3" name="Содержимое 3" descr="загруженное1.jpg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139825" y="3867150"/>
            <a:ext cx="3303588" cy="2644775"/>
          </a:xfrm>
        </p:spPr>
      </p:pic>
      <p:pic>
        <p:nvPicPr>
          <p:cNvPr id="40964" name="Содержимое 5" descr="загруженное.jpg"/>
          <p:cNvPicPr>
            <a:picLocks noGrp="1" noChangeAspect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4498975" y="3894138"/>
            <a:ext cx="3359150" cy="2641600"/>
          </a:xfr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479425" eaLnBrk="1" hangingPunct="1">
              <a:lnSpc>
                <a:spcPct val="80000"/>
              </a:lnSpc>
              <a:defRPr/>
            </a:pPr>
            <a:r>
              <a:rPr lang="en-US" sz="3600" b="1" kern="0" dirty="0">
                <a:solidFill>
                  <a:srgbClr val="21049A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lang="uk-UA" sz="3600" b="1" kern="0" dirty="0">
                <a:solidFill>
                  <a:srgbClr val="21049A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Пружний та </a:t>
            </a:r>
            <a:r>
              <a:rPr lang="uk-UA" sz="3600" b="1" kern="0" dirty="0" err="1">
                <a:solidFill>
                  <a:srgbClr val="21049A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непружний</a:t>
            </a:r>
            <a:r>
              <a:rPr lang="uk-UA" sz="3600" b="1" kern="0" dirty="0">
                <a:solidFill>
                  <a:srgbClr val="21049A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удари тіл </a:t>
            </a:r>
            <a:br>
              <a:rPr lang="uk-UA" sz="3600" b="1" kern="0" dirty="0">
                <a:solidFill>
                  <a:srgbClr val="21049A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uk-UA" sz="3600" b="1" kern="0" dirty="0">
                <a:solidFill>
                  <a:srgbClr val="21049A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та частинок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0" y="471488"/>
            <a:ext cx="9144000" cy="9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lnSpc>
                <a:spcPct val="90000"/>
              </a:lnSpc>
            </a:pPr>
            <a:r>
              <a:rPr lang="uk-UA" sz="3200" b="1" i="1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Ударом</a:t>
            </a:r>
            <a:r>
              <a:rPr lang="uk-UA" sz="3200">
                <a:solidFill>
                  <a:srgbClr val="21049A"/>
                </a:solidFill>
                <a:latin typeface="Times New Roman" pitchFamily="18" charset="0"/>
                <a:cs typeface="Times New Roman" pitchFamily="18" charset="0"/>
              </a:rPr>
              <a:t> називають </a:t>
            </a:r>
            <a:r>
              <a:rPr lang="uk-UA" sz="3200">
                <a:latin typeface="Times New Roman" pitchFamily="18" charset="0"/>
                <a:cs typeface="Times New Roman" pitchFamily="18" charset="0"/>
              </a:rPr>
              <a:t>зіткнення двох або більше тіл, при якому взаємодія триває дуже короткий час. </a:t>
            </a:r>
          </a:p>
        </p:txBody>
      </p:sp>
      <p:pic>
        <p:nvPicPr>
          <p:cNvPr id="16387" name="Picture 3" descr="Удар3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884238" y="1706563"/>
            <a:ext cx="7302500" cy="49212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6269</TotalTime>
  <Words>1296</Words>
  <Application>Microsoft Office PowerPoint</Application>
  <PresentationFormat>Экран (4:3)</PresentationFormat>
  <Paragraphs>87</Paragraphs>
  <Slides>32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Оформление по умолчанию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KGS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НАВЧАЛЬНИЙ КОМПЛЕКТ З ФІЗИКИ У ВИЩИХ БУДІВЕЛЬНИ</dc:title>
  <dc:creator>Vlad</dc:creator>
  <cp:lastModifiedBy>Пользователь</cp:lastModifiedBy>
  <cp:revision>180</cp:revision>
  <dcterms:created xsi:type="dcterms:W3CDTF">2007-10-30T18:55:06Z</dcterms:created>
  <dcterms:modified xsi:type="dcterms:W3CDTF">2021-12-14T13:09:47Z</dcterms:modified>
</cp:coreProperties>
</file>