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259" r:id="rId10"/>
    <p:sldId id="408" r:id="rId11"/>
    <p:sldId id="409" r:id="rId12"/>
    <p:sldId id="364" r:id="rId13"/>
    <p:sldId id="383" r:id="rId14"/>
    <p:sldId id="396" r:id="rId15"/>
    <p:sldId id="397" r:id="rId16"/>
    <p:sldId id="398" r:id="rId17"/>
    <p:sldId id="399" r:id="rId18"/>
    <p:sldId id="355" r:id="rId19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EAB0E6"/>
    <a:srgbClr val="9966FF"/>
    <a:srgbClr val="CC00CC"/>
    <a:srgbClr val="FF00FF"/>
    <a:srgbClr val="B0D3FE"/>
    <a:srgbClr val="33CCFF"/>
    <a:srgbClr val="D77F63"/>
    <a:srgbClr val="EED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9504" autoAdjust="0"/>
  </p:normalViewPr>
  <p:slideViewPr>
    <p:cSldViewPr>
      <p:cViewPr>
        <p:scale>
          <a:sx n="70" d="100"/>
          <a:sy n="70" d="100"/>
        </p:scale>
        <p:origin x="-894" y="654"/>
      </p:cViewPr>
      <p:guideLst>
        <p:guide orient="horz" pos="4319"/>
        <p:guide pos="573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1374" y="-96"/>
      </p:cViewPr>
      <p:guideLst>
        <p:guide orient="horz" pos="2161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956" y="0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 smtClean="0"/>
            </a:lvl1pPr>
          </a:lstStyle>
          <a:p>
            <a:pPr>
              <a:defRPr/>
            </a:pPr>
            <a:fld id="{DE25F89E-5D74-4393-B69D-516D6C0A132C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725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956" y="6513725"/>
            <a:ext cx="4311131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2042A1-DA46-4D61-BC87-F1CD4BEC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3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956" y="0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1E22F6-3AE5-43A7-B8B7-30996D6501B8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5938"/>
            <a:ext cx="3424238" cy="257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6" tIns="46268" rIns="92536" bIns="462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70" y="3256864"/>
            <a:ext cx="7954950" cy="3087150"/>
          </a:xfrm>
          <a:prstGeom prst="rect">
            <a:avLst/>
          </a:prstGeom>
        </p:spPr>
        <p:txBody>
          <a:bodyPr vert="horz" lIns="92536" tIns="46268" rIns="92536" bIns="4626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725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956" y="6513725"/>
            <a:ext cx="4311131" cy="342658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02BDD9-BF45-4176-9182-2BA6CEF8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98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64BC6-AEF2-4356-8100-F2E64486780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63103-4656-46AD-865F-FEFC208BFE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3546C-49F3-47DE-BF91-B917E1024EC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DF9CF-DB0F-4387-86C0-E258AB1519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820A-FAC0-4293-B9E3-B63CCBB1E3F1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C3935-8CB6-49B4-B81D-EE2AA65582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6F2DC-808E-46F6-BEC6-D21A85171839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56038-DEA9-4072-B2BF-94EBFFDFEC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D4E47-B5E5-4C7C-BD17-5E841DDA4300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2DCB7-6A61-46D9-AEF6-662357345F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8D180-0810-4766-BE05-AEA39F5ECF2B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7931C-F2C1-4C39-A97A-6A101E2ED0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2EC1-F779-4028-AF0A-472B455CEDBC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A9E17-0124-4BAA-8E36-F5F17119F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9C6F7-F120-48C8-8A6E-86C57A294472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62D1-8716-47CC-B814-3DE85BA2F5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774F0-4F6A-44D2-A5BD-9D20F39456ED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9E8DC-E300-43EA-B31B-18B78E83C3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FDBFA-20F7-4B92-8DE3-C5CE026B6A76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DC2F4-26BE-4659-9513-5DBC160C9B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84452-302B-434C-99F5-CB749A82BBA8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A4009-ACCD-471D-A09E-777F37F479AA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507E-162C-4CF8-B79D-00FBA1E253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DB8D4-FFEA-4C02-B0D3-01205BD83289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A9C34-9502-4825-BF10-F59A3D677B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B0E6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F4884C8-343D-425E-9E85-227CA0347A54}" type="datetime1">
              <a:rPr lang="ru-RU" smtClean="0"/>
              <a:pPr>
                <a:defRPr/>
              </a:pPr>
              <a:t>09.01.2018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3E2A198-D19B-46F1-8B19-776962FD49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0" Type="http://schemas.microsoft.com/office/2007/relationships/hdphoto" Target="../media/hdphoto1.wdp"/><Relationship Id="rId4" Type="http://schemas.openxmlformats.org/officeDocument/2006/relationships/image" Target="../media/image27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jpeg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1B512-F262-4370-AC31-6DA2B6137E74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9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" y="5385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5788" y="2742879"/>
            <a:ext cx="767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ІНТЕГРАЛЬНІ МІКРОСХЕМИ</a:t>
            </a:r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Лектор – Однодворець Л.В.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74564" y="6011659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65927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МАТЕРІАЛИ ПІДКЛАДОК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4362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i="1" dirty="0">
                <a:solidFill>
                  <a:srgbClr val="0000CC"/>
                </a:solidFill>
                <a:latin typeface="Times New Roman"/>
                <a:ea typeface="Times New Roman"/>
              </a:rPr>
              <a:t>Скло.</a:t>
            </a:r>
            <a:r>
              <a:rPr lang="uk-UA" dirty="0">
                <a:latin typeface="Times New Roman"/>
                <a:ea typeface="Times New Roman"/>
              </a:rPr>
              <a:t> Найкращими для підкладок є </a:t>
            </a:r>
            <a:r>
              <a:rPr lang="uk-UA" dirty="0" err="1">
                <a:latin typeface="Times New Roman"/>
                <a:ea typeface="Times New Roman"/>
              </a:rPr>
              <a:t>боросилікатні</a:t>
            </a:r>
            <a:r>
              <a:rPr lang="uk-UA" dirty="0">
                <a:latin typeface="Times New Roman"/>
                <a:ea typeface="Times New Roman"/>
              </a:rPr>
              <a:t> та алюмосилікатні сорти скла. Шляхом листового прокату цих сортів скла одержують досить гладку поверхню без полірування. Полірування зменшує </a:t>
            </a:r>
            <a:r>
              <a:rPr lang="uk-UA" dirty="0" err="1">
                <a:latin typeface="Times New Roman"/>
                <a:ea typeface="Times New Roman"/>
              </a:rPr>
              <a:t>мікронерівності</a:t>
            </a:r>
            <a:r>
              <a:rPr lang="uk-UA" dirty="0">
                <a:latin typeface="Times New Roman"/>
                <a:ea typeface="Times New Roman"/>
              </a:rPr>
              <a:t> (менше 10 </a:t>
            </a:r>
            <a:r>
              <a:rPr lang="uk-UA" dirty="0" err="1">
                <a:latin typeface="Times New Roman"/>
                <a:ea typeface="Times New Roman"/>
              </a:rPr>
              <a:t>нм</a:t>
            </a:r>
            <a:r>
              <a:rPr lang="uk-UA" dirty="0">
                <a:latin typeface="Times New Roman"/>
                <a:ea typeface="Times New Roman"/>
              </a:rPr>
              <a:t>), але воно значно дорожче, ніж листовий прокат.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Недолік </a:t>
            </a:r>
            <a:r>
              <a:rPr lang="uk-UA" dirty="0">
                <a:latin typeface="Times New Roman"/>
                <a:ea typeface="Times New Roman"/>
              </a:rPr>
              <a:t>підкладок із скла - мала теплопровідність, що не дозволяє застосовувати їх при підвищеному нагріві. При інтенсивному нагріві використовують скло «</a:t>
            </a:r>
            <a:r>
              <a:rPr lang="uk-UA" dirty="0" err="1">
                <a:latin typeface="Times New Roman"/>
                <a:ea typeface="Times New Roman"/>
              </a:rPr>
              <a:t>Пирекс</a:t>
            </a:r>
            <a:r>
              <a:rPr lang="uk-UA" dirty="0">
                <a:latin typeface="Times New Roman"/>
                <a:ea typeface="Times New Roman"/>
              </a:rPr>
              <a:t>», кварц та </a:t>
            </a:r>
            <a:r>
              <a:rPr lang="uk-UA" dirty="0" err="1">
                <a:latin typeface="Times New Roman"/>
                <a:ea typeface="Times New Roman"/>
              </a:rPr>
              <a:t>кварцеве</a:t>
            </a:r>
            <a:r>
              <a:rPr lang="uk-UA" dirty="0">
                <a:latin typeface="Times New Roman"/>
                <a:ea typeface="Times New Roman"/>
              </a:rPr>
              <a:t> скло.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00" y="27809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i="1" dirty="0">
                <a:solidFill>
                  <a:srgbClr val="0000CC"/>
                </a:solidFill>
                <a:latin typeface="Times New Roman"/>
                <a:ea typeface="Times New Roman"/>
              </a:rPr>
              <a:t>Кераміка.</a:t>
            </a:r>
            <a:r>
              <a:rPr lang="uk-UA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Кераміка </a:t>
            </a:r>
            <a:r>
              <a:rPr lang="uk-UA" dirty="0">
                <a:latin typeface="Times New Roman"/>
                <a:ea typeface="Times New Roman"/>
              </a:rPr>
              <a:t>на основі окисі алюмінію, кераміка «</a:t>
            </a:r>
            <a:r>
              <a:rPr lang="uk-UA" dirty="0" err="1">
                <a:latin typeface="Times New Roman"/>
                <a:ea typeface="Times New Roman"/>
              </a:rPr>
              <a:t>Поликор</a:t>
            </a:r>
            <a:r>
              <a:rPr lang="uk-UA" dirty="0">
                <a:latin typeface="Times New Roman"/>
                <a:ea typeface="Times New Roman"/>
              </a:rPr>
              <a:t>» та берилієва кераміка.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Важною </a:t>
            </a:r>
            <a:r>
              <a:rPr lang="uk-UA" dirty="0">
                <a:latin typeface="Times New Roman"/>
                <a:ea typeface="Times New Roman"/>
              </a:rPr>
              <a:t>перевагою керамічних підкладок у порівнянні із скляними є їх висока теплопровідність</a:t>
            </a:r>
            <a:r>
              <a:rPr lang="uk-UA" dirty="0" smtClean="0">
                <a:latin typeface="Times New Roman"/>
                <a:ea typeface="Times New Roman"/>
              </a:rPr>
              <a:t>. </a:t>
            </a:r>
            <a:r>
              <a:rPr lang="uk-UA" dirty="0">
                <a:latin typeface="Times New Roman"/>
                <a:ea typeface="Times New Roman"/>
              </a:rPr>
              <a:t>До недоліків кераміки слід віднести значну шорсткість поверхні. </a:t>
            </a:r>
            <a:r>
              <a:rPr lang="uk-UA" dirty="0" err="1">
                <a:latin typeface="Times New Roman"/>
                <a:ea typeface="Times New Roman"/>
              </a:rPr>
              <a:t>Мікронерівності</a:t>
            </a:r>
            <a:r>
              <a:rPr lang="uk-UA" dirty="0">
                <a:latin typeface="Times New Roman"/>
                <a:ea typeface="Times New Roman"/>
              </a:rPr>
              <a:t> необробленої кераміки можуть складати декілька тисяч ангстрем і сильно зменшується після полірування.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4" b="14239"/>
          <a:stretch/>
        </p:blipFill>
        <p:spPr bwMode="auto">
          <a:xfrm>
            <a:off x="5652120" y="4365104"/>
            <a:ext cx="3250632" cy="23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399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65927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МАТЕРІАЛИ ПІДКЛАДОК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43622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Ситал</a:t>
            </a:r>
            <a:r>
              <a:rPr lang="uk-UA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uk-UA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Ситал - склокерамічний матеріал, який одержують шляхом термообробки (кристалізації) скла. За своїми властивостями ситал перевершує скло. Він добре обробляється: його можна пресувати, витягувати, прокатувати та відливати </a:t>
            </a:r>
            <a:r>
              <a:rPr lang="uk-UA" dirty="0" err="1">
                <a:latin typeface="Times New Roman"/>
                <a:ea typeface="Times New Roman"/>
              </a:rPr>
              <a:t>центробіжним</a:t>
            </a:r>
            <a:r>
              <a:rPr lang="uk-UA" dirty="0">
                <a:latin typeface="Times New Roman"/>
                <a:ea typeface="Times New Roman"/>
              </a:rPr>
              <a:t> способом. Ситал </a:t>
            </a:r>
            <a:r>
              <a:rPr lang="uk-UA" dirty="0" smtClean="0">
                <a:latin typeface="Times New Roman"/>
                <a:ea typeface="Times New Roman"/>
              </a:rPr>
              <a:t>витримує </a:t>
            </a:r>
            <a:r>
              <a:rPr lang="uk-UA" dirty="0">
                <a:latin typeface="Times New Roman"/>
                <a:ea typeface="Times New Roman"/>
              </a:rPr>
              <a:t>в повітряному середовищі різкі перепади температури від -60 до +700</a:t>
            </a:r>
            <a:r>
              <a:rPr lang="uk-UA" baseline="30000" dirty="0">
                <a:latin typeface="Times New Roman"/>
                <a:ea typeface="Times New Roman"/>
              </a:rPr>
              <a:t>о</a:t>
            </a:r>
            <a:r>
              <a:rPr lang="uk-UA" dirty="0">
                <a:latin typeface="Times New Roman"/>
                <a:ea typeface="Times New Roman"/>
              </a:rPr>
              <a:t>С. Він має високий електричний опір, який зменшується з підвищенням температури. По електричній міцності ситал не уступає  кращим сортам вакуумної кераміки, а по механічній міцності він в </a:t>
            </a:r>
            <a:r>
              <a:rPr lang="uk-UA" dirty="0" smtClean="0">
                <a:latin typeface="Times New Roman"/>
                <a:ea typeface="Times New Roman"/>
              </a:rPr>
              <a:t>2-3 </a:t>
            </a:r>
            <a:r>
              <a:rPr lang="uk-UA" dirty="0">
                <a:latin typeface="Times New Roman"/>
                <a:ea typeface="Times New Roman"/>
              </a:rPr>
              <a:t>рази міцніше за скло. Ситал має високу хімічну стійкість до кислот, не пористий, дає незначну усадку, газонепроникний і має малу </a:t>
            </a:r>
            <a:r>
              <a:rPr lang="uk-UA" dirty="0" err="1">
                <a:latin typeface="Times New Roman"/>
                <a:ea typeface="Times New Roman"/>
              </a:rPr>
              <a:t>газовіддачу</a:t>
            </a:r>
            <a:r>
              <a:rPr lang="uk-UA" dirty="0">
                <a:latin typeface="Times New Roman"/>
                <a:ea typeface="Times New Roman"/>
              </a:rPr>
              <a:t> при високих температурах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algn="just" hangingPunct="0">
              <a:spcAft>
                <a:spcPts val="0"/>
              </a:spcAft>
            </a:pPr>
            <a:endParaRPr lang="uk-UA" sz="1200" dirty="0">
              <a:effectLst/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Фотоситал</a:t>
            </a:r>
            <a:r>
              <a:rPr lang="uk-UA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Фотоситал</a:t>
            </a:r>
            <a:r>
              <a:rPr lang="uk-UA" dirty="0">
                <a:latin typeface="Times New Roman"/>
                <a:ea typeface="Times New Roman"/>
              </a:rPr>
              <a:t> - склокристалічний матеріал, який одержують шляхом кристалізації світлочутливого скла. Він складається з окислу кремнію (75%), окислу літію (11,5%), окислу алюмінію (10%) та окислу калію (3,5%) з невеликими добавками азотнокислого срібла та двоокису церію.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 err="1" smtClean="0">
                <a:latin typeface="Times New Roman"/>
                <a:ea typeface="Times New Roman"/>
              </a:rPr>
              <a:t>Фотоситал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є стійким до кислот, він має високу механічну та термічну стійкість,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його </a:t>
            </a:r>
            <a:r>
              <a:rPr lang="uk-UA" dirty="0">
                <a:latin typeface="Times New Roman"/>
                <a:ea typeface="Times New Roman"/>
              </a:rPr>
              <a:t>теплопровідність в декілька разів більша,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ніж </a:t>
            </a:r>
            <a:r>
              <a:rPr lang="uk-UA" dirty="0">
                <a:latin typeface="Times New Roman"/>
                <a:ea typeface="Times New Roman"/>
              </a:rPr>
              <a:t>у ситалу. </a:t>
            </a:r>
            <a:endParaRPr lang="ru-RU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Результат пошуку зображень за запитом &quot;подложка микросхем ситал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7601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35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34021" y="188640"/>
            <a:ext cx="8572500" cy="16927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4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                        ГІБРИДНІ І ПЛІВКОВІ ІМС</a:t>
            </a:r>
            <a:r>
              <a:rPr lang="uk-UA" sz="1600" b="1" i="1" dirty="0" smtClean="0">
                <a:latin typeface="Times New Roman CYR" pitchFamily="18" charset="0"/>
                <a:cs typeface="Times New Roman CYR" pitchFamily="18" charset="0"/>
              </a:rPr>
              <a:t>       </a:t>
            </a:r>
            <a:r>
              <a:rPr lang="uk-UA" sz="1600" dirty="0" smtClean="0">
                <a:latin typeface="Times New Roman CYR" pitchFamily="18" charset="0"/>
                <a:cs typeface="Times New Roman CYR" pitchFamily="18" charset="0"/>
              </a:rPr>
              <a:t>    </a:t>
            </a:r>
            <a:endParaRPr lang="uk-UA" sz="1600" b="1" dirty="0" smtClean="0">
              <a:latin typeface="Times New Roman CYR" pitchFamily="18" charset="0"/>
              <a:cs typeface="Times New Roman CYR" pitchFamily="18" charset="0"/>
            </a:endParaRPr>
          </a:p>
          <a:p>
            <a:endParaRPr lang="uk-UA" sz="1600" b="1" dirty="0">
              <a:latin typeface="Times New Roman CYR" pitchFamily="18" charset="0"/>
              <a:cs typeface="Times New Roman CYR" pitchFamily="18" charset="0"/>
            </a:endParaRPr>
          </a:p>
          <a:p>
            <a:endParaRPr lang="uk-UA" sz="1600" b="1" dirty="0" smtClean="0">
              <a:latin typeface="Times New Roman CYR" pitchFamily="18" charset="0"/>
              <a:cs typeface="Times New Roman CYR" pitchFamily="18" charset="0"/>
            </a:endParaRPr>
          </a:p>
          <a:p>
            <a:r>
              <a:rPr lang="uk-UA" sz="1600" b="1" dirty="0" smtClean="0">
                <a:latin typeface="Times New Roman CYR" pitchFamily="18" charset="0"/>
                <a:cs typeface="Times New Roman CYR" pitchFamily="18" charset="0"/>
              </a:rPr>
              <a:t>        </a:t>
            </a:r>
          </a:p>
          <a:p>
            <a:r>
              <a:rPr lang="uk-UA" sz="1600" b="1" dirty="0"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1600" b="1" dirty="0" smtClean="0">
                <a:latin typeface="Times New Roman CYR" pitchFamily="18" charset="0"/>
                <a:cs typeface="Times New Roman CYR" pitchFamily="18" charset="0"/>
              </a:rPr>
              <a:t>      </a:t>
            </a: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923928" y="6501928"/>
            <a:ext cx="1828800" cy="365125"/>
          </a:xfrm>
        </p:spPr>
        <p:txBody>
          <a:bodyPr/>
          <a:lstStyle/>
          <a:p>
            <a:pPr>
              <a:defRPr/>
            </a:pPr>
            <a:fld id="{0F88A2CB-0E93-4268-AE88-19DC18226C8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6" name="Picture 2" descr="http://teletehnika.info/uploads/masteru/stk7226/stk-p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80492"/>
            <a:ext cx="2746211" cy="27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4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8361"/>
            <a:ext cx="5469342" cy="23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49422"/>
            <a:ext cx="872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Times New Roman"/>
              </a:rPr>
              <a:t>Рис.1. </a:t>
            </a:r>
            <a:r>
              <a:rPr lang="uk-UA" sz="2000" dirty="0">
                <a:latin typeface="Times New Roman"/>
                <a:ea typeface="Times New Roman"/>
              </a:rPr>
              <a:t>Структура гібридної ІМС (а), загальний вигляд </a:t>
            </a:r>
            <a:r>
              <a:rPr lang="uk-UA" sz="2000" dirty="0" err="1">
                <a:latin typeface="Times New Roman"/>
                <a:ea typeface="Times New Roman"/>
              </a:rPr>
              <a:t>товстоплівкової</a:t>
            </a:r>
            <a:r>
              <a:rPr lang="uk-UA" sz="2000" dirty="0">
                <a:latin typeface="Times New Roman"/>
                <a:ea typeface="Times New Roman"/>
              </a:rPr>
              <a:t> ІМС (б)</a:t>
            </a:r>
            <a:endParaRPr lang="ru-RU" sz="2000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92" y="3573016"/>
            <a:ext cx="2857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95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-17810" y="79335"/>
            <a:ext cx="9144000" cy="22821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Плівкові резистори</a:t>
            </a:r>
            <a:endParaRPr lang="uk-UA" sz="2800" b="1" dirty="0" smtClean="0">
              <a:latin typeface="Times New Roman CYR" pitchFamily="18" charset="0"/>
              <a:ea typeface="Times New Roman"/>
              <a:cs typeface="Times New Roman CYR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uk-UA" sz="24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el.net.ua/Russian/GALLERY/P131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3628" r="10872" b="8051"/>
          <a:stretch/>
        </p:blipFill>
        <p:spPr bwMode="auto">
          <a:xfrm>
            <a:off x="5504708" y="3429000"/>
            <a:ext cx="3440640" cy="30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2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2642"/>
            <a:ext cx="5256584" cy="21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08312"/>
              </p:ext>
            </p:extLst>
          </p:nvPr>
        </p:nvGraphicFramePr>
        <p:xfrm>
          <a:off x="5902571" y="662642"/>
          <a:ext cx="2644914" cy="64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752600" imgH="431800" progId="Equation.DSMT4">
                  <p:embed/>
                </p:oleObj>
              </mc:Choice>
              <mc:Fallback>
                <p:oleObj name="Equation" r:id="rId5" imgW="1752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571" y="662642"/>
                        <a:ext cx="2644914" cy="646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68221"/>
              </p:ext>
            </p:extLst>
          </p:nvPr>
        </p:nvGraphicFramePr>
        <p:xfrm>
          <a:off x="5940152" y="1728731"/>
          <a:ext cx="186644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028254" imgH="241195" progId="Equation.DSMT4">
                  <p:embed/>
                </p:oleObj>
              </mc:Choice>
              <mc:Fallback>
                <p:oleObj name="Equation" r:id="rId7" imgW="1028254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728731"/>
                        <a:ext cx="186644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5" t="38200" r="11505" b="30900"/>
          <a:stretch/>
        </p:blipFill>
        <p:spPr bwMode="auto">
          <a:xfrm>
            <a:off x="467544" y="3429000"/>
            <a:ext cx="50241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-17810" y="79335"/>
            <a:ext cx="9144000" cy="22821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Плівкові конденсатори</a:t>
            </a:r>
            <a:endParaRPr lang="uk-UA" sz="2800" b="1" dirty="0" smtClean="0">
              <a:latin typeface="Times New Roman CYR" pitchFamily="18" charset="0"/>
              <a:ea typeface="Times New Roman"/>
              <a:cs typeface="Times New Roman CYR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uk-UA" sz="24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 descr="2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1335"/>
            <a:ext cx="2876786" cy="37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elektors.ru/images/04160685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07" y="3717032"/>
            <a:ext cx="4530898" cy="27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47561"/>
              </p:ext>
            </p:extLst>
          </p:nvPr>
        </p:nvGraphicFramePr>
        <p:xfrm>
          <a:off x="3918322" y="1181335"/>
          <a:ext cx="4824536" cy="53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819160" imgH="317160" progId="Equation.DSMT4">
                  <p:embed/>
                </p:oleObj>
              </mc:Choice>
              <mc:Fallback>
                <p:oleObj name="Equation" r:id="rId5" imgW="281916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322" y="1181335"/>
                        <a:ext cx="4824536" cy="533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9" descr="2_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520280" cy="13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06942"/>
              </p:ext>
            </p:extLst>
          </p:nvPr>
        </p:nvGraphicFramePr>
        <p:xfrm>
          <a:off x="5364088" y="1913697"/>
          <a:ext cx="1368152" cy="44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8" imgW="850680" imgH="279360" progId="Equation.DSMT4">
                  <p:embed/>
                </p:oleObj>
              </mc:Choice>
              <mc:Fallback>
                <p:oleObj name="Equation" r:id="rId8" imgW="85068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3697"/>
                        <a:ext cx="1368152" cy="447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69943" y="2453519"/>
            <a:ext cx="5106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/>
                <a:ea typeface="Times New Roman"/>
              </a:rPr>
              <a:t>Для виготовлення плівкових конденсаторів використовують такі сполуки: </a:t>
            </a:r>
            <a:r>
              <a:rPr lang="uk-UA" i="1" dirty="0" err="1">
                <a:latin typeface="Times New Roman"/>
                <a:ea typeface="Times New Roman"/>
              </a:rPr>
              <a:t>SiO</a:t>
            </a:r>
            <a:r>
              <a:rPr lang="uk-UA" i="1" dirty="0">
                <a:latin typeface="Times New Roman"/>
                <a:ea typeface="Times New Roman"/>
              </a:rPr>
              <a:t>, SiO</a:t>
            </a:r>
            <a:r>
              <a:rPr lang="uk-UA" i="1" baseline="-25000" dirty="0">
                <a:latin typeface="Times New Roman"/>
                <a:ea typeface="Times New Roman"/>
              </a:rPr>
              <a:t>2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GeO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ZnS</a:t>
            </a:r>
            <a:r>
              <a:rPr lang="uk-UA" i="1" dirty="0">
                <a:latin typeface="Times New Roman"/>
                <a:ea typeface="Times New Roman"/>
              </a:rPr>
              <a:t>, MgF</a:t>
            </a:r>
            <a:r>
              <a:rPr lang="uk-UA" i="1" baseline="-25000" dirty="0">
                <a:latin typeface="Times New Roman"/>
                <a:ea typeface="Times New Roman"/>
              </a:rPr>
              <a:t>2</a:t>
            </a:r>
            <a:r>
              <a:rPr lang="uk-UA" i="1" dirty="0">
                <a:latin typeface="Times New Roman"/>
                <a:ea typeface="Times New Roman"/>
              </a:rPr>
              <a:t>,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BaTiO</a:t>
            </a:r>
            <a:r>
              <a:rPr lang="uk-UA" i="1" baseline="-25000" dirty="0">
                <a:latin typeface="Times New Roman"/>
                <a:ea typeface="Times New Roman"/>
              </a:rPr>
              <a:t>3</a:t>
            </a:r>
            <a:r>
              <a:rPr lang="uk-UA" i="1" dirty="0">
                <a:latin typeface="Times New Roman"/>
                <a:ea typeface="Times New Roman"/>
              </a:rPr>
              <a:t>, CrTiO</a:t>
            </a:r>
            <a:r>
              <a:rPr lang="uk-UA" i="1" baseline="-25000" dirty="0">
                <a:latin typeface="Times New Roman"/>
                <a:ea typeface="Times New Roman"/>
              </a:rPr>
              <a:t>3</a:t>
            </a:r>
            <a:r>
              <a:rPr lang="uk-UA" i="1" dirty="0">
                <a:latin typeface="Times New Roman"/>
                <a:ea typeface="Times New Roman"/>
              </a:rPr>
              <a:t>, Al</a:t>
            </a:r>
            <a:r>
              <a:rPr lang="uk-UA" i="1" baseline="-25000" dirty="0">
                <a:latin typeface="Times New Roman"/>
                <a:ea typeface="Times New Roman"/>
              </a:rPr>
              <a:t>2</a:t>
            </a:r>
            <a:r>
              <a:rPr lang="uk-UA" i="1" dirty="0">
                <a:latin typeface="Times New Roman"/>
                <a:ea typeface="Times New Roman"/>
              </a:rPr>
              <a:t>O</a:t>
            </a:r>
            <a:r>
              <a:rPr lang="uk-UA" i="1" baseline="-25000" dirty="0">
                <a:latin typeface="Times New Roman"/>
                <a:ea typeface="Times New Roman"/>
              </a:rPr>
              <a:t>3</a:t>
            </a:r>
            <a:r>
              <a:rPr lang="uk-UA" i="1" dirty="0">
                <a:latin typeface="Times New Roman"/>
                <a:ea typeface="Times New Roman"/>
              </a:rPr>
              <a:t>, </a:t>
            </a:r>
            <a:r>
              <a:rPr lang="uk-UA" i="1" dirty="0" err="1">
                <a:latin typeface="Times New Roman"/>
                <a:ea typeface="Times New Roman"/>
              </a:rPr>
              <a:t>TaO</a:t>
            </a:r>
            <a:r>
              <a:rPr lang="uk-UA" dirty="0">
                <a:latin typeface="Times New Roman"/>
                <a:ea typeface="Times New Roman"/>
              </a:rPr>
              <a:t> та ін.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611560" y="245000"/>
            <a:ext cx="8229600" cy="593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-17810" y="79335"/>
            <a:ext cx="9144000" cy="19636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Індуктивні елементи</a:t>
            </a:r>
            <a:endParaRPr lang="uk-UA" b="1" dirty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uk-UA" sz="24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225"/>
            <a:ext cx="2304255" cy="537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Новый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776236" cy="36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-17810" y="79335"/>
            <a:ext cx="9144000" cy="19636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RC - </a:t>
            </a:r>
            <a:r>
              <a:rPr lang="uk-UA" sz="28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структури</a:t>
            </a:r>
            <a:endParaRPr lang="uk-UA" b="1" dirty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uk-UA" sz="24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2_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52839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1789033"/>
            <a:ext cx="51125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Рис.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Характеристика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RС-нульового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 фільтру 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ІМС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" y="3140968"/>
            <a:ext cx="79249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914343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810B57-F897-426A-8B8D-139116FDB778}" type="slidenum">
              <a:rPr lang="ru-RU" altLang="ru-RU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dirty="0" smtClean="0">
              <a:latin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Характеристики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плівкових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матеріалів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провідників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контактних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площ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адок</a:t>
            </a:r>
            <a:endParaRPr lang="ru-RU" sz="28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66135"/>
              </p:ext>
            </p:extLst>
          </p:nvPr>
        </p:nvGraphicFramePr>
        <p:xfrm>
          <a:off x="1259632" y="1272014"/>
          <a:ext cx="198337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218671" imgH="444307" progId="Equation.DSMT4">
                  <p:embed/>
                </p:oleObj>
              </mc:Choice>
              <mc:Fallback>
                <p:oleObj name="Equation" r:id="rId3" imgW="121867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72014"/>
                        <a:ext cx="1983378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57610"/>
              </p:ext>
            </p:extLst>
          </p:nvPr>
        </p:nvGraphicFramePr>
        <p:xfrm>
          <a:off x="4932040" y="1288038"/>
          <a:ext cx="253313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1562100" imgH="444500" progId="Equation.DSMT4">
                  <p:embed/>
                </p:oleObj>
              </mc:Choice>
              <mc:Fallback>
                <p:oleObj name="Equation" r:id="rId5" imgW="15621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288038"/>
                        <a:ext cx="253313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092825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5518" y="2541345"/>
            <a:ext cx="4824536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Дякую за увагу!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69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69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7723"/>
            <a:ext cx="10187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algn="just">
              <a:spcBef>
                <a:spcPts val="2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НАПІВПРОВІДНИКОВІ ІНТЕГРАЛЬНІ </a:t>
            </a:r>
          </a:p>
          <a:p>
            <a:pPr marR="69215" algn="just">
              <a:spcBef>
                <a:spcPts val="2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МІКРОСХЕМИ</a:t>
            </a:r>
            <a:endParaRPr lang="uk-UA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172" y="909942"/>
            <a:ext cx="8836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11430" indent="207645" algn="just" hangingPunct="0">
              <a:spcAft>
                <a:spcPts val="0"/>
              </a:spcAft>
            </a:pPr>
            <a:r>
              <a:rPr lang="ru-RU" b="1" dirty="0" err="1">
                <a:latin typeface="Times New Roman"/>
                <a:ea typeface="Times New Roman"/>
              </a:rPr>
              <a:t>Кристал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конструктивно виділена частина напівпровідникової пластини, що є </a:t>
            </a:r>
            <a:r>
              <a:rPr lang="uk-UA" dirty="0" err="1">
                <a:latin typeface="Times New Roman"/>
                <a:ea typeface="Times New Roman"/>
              </a:rPr>
              <a:t>функційонально</a:t>
            </a:r>
            <a:r>
              <a:rPr lang="uk-UA" dirty="0">
                <a:latin typeface="Times New Roman"/>
                <a:ea typeface="Times New Roman"/>
              </a:rPr>
              <a:t> закінченою НІМС, по периметру якої розміщені контактні площинки.</a:t>
            </a:r>
            <a:endParaRPr lang="ru-RU" sz="1200" dirty="0">
              <a:latin typeface="Times New Roman"/>
              <a:ea typeface="Times New Roman"/>
            </a:endParaRPr>
          </a:p>
          <a:p>
            <a:pPr marL="27305" marR="11430" indent="207645" algn="just" hangingPunct="0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Корпус </a:t>
            </a:r>
            <a:r>
              <a:rPr lang="uk-UA" dirty="0">
                <a:latin typeface="Times New Roman"/>
                <a:ea typeface="Times New Roman"/>
              </a:rPr>
              <a:t>– частина конструкції ІМС, яка призначена для її захисту від зовнішнього впливу і </a:t>
            </a:r>
            <a:r>
              <a:rPr lang="uk-UA" dirty="0" err="1">
                <a:latin typeface="Times New Roman"/>
                <a:ea typeface="Times New Roman"/>
              </a:rPr>
              <a:t>зєднання</a:t>
            </a:r>
            <a:r>
              <a:rPr lang="uk-UA" dirty="0">
                <a:latin typeface="Times New Roman"/>
                <a:ea typeface="Times New Roman"/>
              </a:rPr>
              <a:t> із зовнішніми колами за допомогою виводів. Кристал </a:t>
            </a:r>
            <a:r>
              <a:rPr lang="ru-RU" dirty="0" err="1">
                <a:latin typeface="Times New Roman"/>
                <a:ea typeface="Times New Roman"/>
              </a:rPr>
              <a:t>кріплять</a:t>
            </a:r>
            <a:r>
              <a:rPr lang="ru-RU" dirty="0">
                <a:latin typeface="Times New Roman"/>
                <a:ea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</a:rPr>
              <a:t>основи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корпусу </a:t>
            </a:r>
            <a:r>
              <a:rPr lang="ru-RU" dirty="0">
                <a:latin typeface="Times New Roman"/>
                <a:ea typeface="Times New Roman"/>
              </a:rPr>
              <a:t>і, </a:t>
            </a:r>
            <a:r>
              <a:rPr lang="ru-RU" dirty="0" err="1">
                <a:latin typeface="Times New Roman"/>
                <a:ea typeface="Times New Roman"/>
              </a:rPr>
              <a:t>виконавши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необхідні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електричні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з'єднання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зовнішніми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виводами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герметизують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1" name="Picture 5" descr="3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037284" cy="14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2828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" marR="11430" indent="-27305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Рис.1.</a:t>
            </a:r>
            <a:r>
              <a:rPr lang="uk-UA" dirty="0" smtClean="0">
                <a:latin typeface="Times New Roman"/>
                <a:ea typeface="Times New Roman"/>
              </a:rPr>
              <a:t>  </a:t>
            </a:r>
            <a:r>
              <a:rPr lang="uk-UA" dirty="0">
                <a:latin typeface="Times New Roman"/>
                <a:ea typeface="Times New Roman"/>
              </a:rPr>
              <a:t>НІМС</a:t>
            </a:r>
            <a:r>
              <a:rPr lang="ru-RU" dirty="0">
                <a:latin typeface="Times New Roman"/>
                <a:ea typeface="Times New Roman"/>
              </a:rPr>
              <a:t>:  </a:t>
            </a:r>
            <a:r>
              <a:rPr lang="ru-RU" dirty="0" smtClean="0">
                <a:latin typeface="Times New Roman"/>
                <a:ea typeface="Times New Roman"/>
              </a:rPr>
              <a:t>а </a:t>
            </a: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dirty="0" err="1">
                <a:latin typeface="Times New Roman"/>
                <a:ea typeface="Times New Roman"/>
              </a:rPr>
              <a:t>підкладка</a:t>
            </a:r>
            <a:r>
              <a:rPr lang="ru-RU" dirty="0">
                <a:latin typeface="Times New Roman"/>
                <a:ea typeface="Times New Roman"/>
              </a:rPr>
              <a:t>; </a:t>
            </a:r>
            <a:endParaRPr lang="ru-RU" sz="1200" dirty="0">
              <a:latin typeface="Times New Roman"/>
              <a:ea typeface="Times New Roman"/>
            </a:endParaRPr>
          </a:p>
          <a:p>
            <a:pPr marL="27305" marR="11430" indent="-27305"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б - </a:t>
            </a:r>
            <a:r>
              <a:rPr lang="ru-RU" dirty="0" err="1">
                <a:latin typeface="Times New Roman"/>
                <a:ea typeface="Times New Roman"/>
              </a:rPr>
              <a:t>з’єднання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err="1">
                <a:latin typeface="Times New Roman"/>
                <a:ea typeface="Times New Roman"/>
              </a:rPr>
              <a:t>із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зовнішніми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виводами</a:t>
            </a:r>
            <a:r>
              <a:rPr lang="uk-UA" dirty="0">
                <a:latin typeface="Times New Roman"/>
                <a:ea typeface="Times New Roman"/>
              </a:rPr>
              <a:t> к</a:t>
            </a:r>
            <a:r>
              <a:rPr lang="ru-RU" dirty="0" err="1">
                <a:latin typeface="Times New Roman"/>
                <a:ea typeface="Times New Roman"/>
              </a:rPr>
              <a:t>орпусу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4371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                            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92928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" marR="11430" indent="207645" algn="just" hangingPunct="0">
              <a:spcAft>
                <a:spcPts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Чотири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типи НІМС: </a:t>
            </a:r>
            <a:endParaRPr lang="uk-UA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13055" marR="11430" indent="-285750" algn="just" hangingPunct="0">
              <a:spcAft>
                <a:spcPts val="0"/>
              </a:spcAft>
              <a:buFontTx/>
              <a:buChar char="-"/>
            </a:pPr>
            <a:r>
              <a:rPr lang="uk-UA" dirty="0" err="1" smtClean="0">
                <a:latin typeface="Times New Roman"/>
                <a:ea typeface="Times New Roman"/>
              </a:rPr>
              <a:t>планарно-дифузійні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(</a:t>
            </a:r>
            <a:r>
              <a:rPr lang="uk-UA" dirty="0" err="1">
                <a:latin typeface="Times New Roman"/>
                <a:ea typeface="Times New Roman"/>
              </a:rPr>
              <a:t>однокристальні</a:t>
            </a:r>
            <a:r>
              <a:rPr lang="uk-UA" dirty="0">
                <a:latin typeface="Times New Roman"/>
                <a:ea typeface="Times New Roman"/>
              </a:rPr>
              <a:t>) на біполярних (БП) структурах; </a:t>
            </a:r>
            <a:endParaRPr lang="uk-UA" dirty="0" smtClean="0">
              <a:latin typeface="Times New Roman"/>
              <a:ea typeface="Times New Roman"/>
            </a:endParaRPr>
          </a:p>
          <a:p>
            <a:pPr marL="313055" marR="11430" indent="-285750" algn="just" hangingPunct="0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/>
                <a:ea typeface="Times New Roman"/>
              </a:rPr>
              <a:t>сумісні </a:t>
            </a:r>
            <a:r>
              <a:rPr lang="uk-UA" dirty="0">
                <a:latin typeface="Times New Roman"/>
                <a:ea typeface="Times New Roman"/>
              </a:rPr>
              <a:t>(з </a:t>
            </a:r>
            <a:r>
              <a:rPr lang="uk-UA" dirty="0" err="1">
                <a:latin typeface="Times New Roman"/>
                <a:ea typeface="Times New Roman"/>
              </a:rPr>
              <a:t>тонкоплівковими</a:t>
            </a:r>
            <a:r>
              <a:rPr lang="uk-UA" dirty="0">
                <a:latin typeface="Times New Roman"/>
                <a:ea typeface="Times New Roman"/>
              </a:rPr>
              <a:t> пасивними елементами); </a:t>
            </a:r>
            <a:endParaRPr lang="uk-UA" dirty="0" smtClean="0">
              <a:latin typeface="Times New Roman"/>
              <a:ea typeface="Times New Roman"/>
            </a:endParaRPr>
          </a:p>
          <a:p>
            <a:pPr marL="313055" marR="11430" indent="-285750" algn="just" hangingPunct="0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/>
                <a:ea typeface="Times New Roman"/>
              </a:rPr>
              <a:t>на </a:t>
            </a:r>
            <a:r>
              <a:rPr lang="uk-UA" dirty="0">
                <a:latin typeface="Times New Roman"/>
                <a:ea typeface="Times New Roman"/>
              </a:rPr>
              <a:t>основі структур метал-діелектрик-напівпровідник (МДН</a:t>
            </a:r>
            <a:r>
              <a:rPr lang="uk-UA" dirty="0" smtClean="0">
                <a:latin typeface="Times New Roman"/>
                <a:ea typeface="Times New Roman"/>
              </a:rPr>
              <a:t>));</a:t>
            </a:r>
          </a:p>
          <a:p>
            <a:pPr marL="313055" marR="11430" indent="-285750" algn="just" hangingPunct="0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багатокристальні</a:t>
            </a:r>
            <a:r>
              <a:rPr lang="uk-UA" dirty="0">
                <a:latin typeface="Times New Roman"/>
                <a:ea typeface="Times New Roman"/>
              </a:rPr>
              <a:t>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44" y="4941168"/>
            <a:ext cx="1585268" cy="15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937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912" y="1895050"/>
            <a:ext cx="8632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912" y="2636912"/>
            <a:ext cx="8632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3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9112"/>
            <a:ext cx="6265406" cy="19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4066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Рис.2. </a:t>
            </a:r>
            <a:r>
              <a:rPr lang="ru-RU" dirty="0">
                <a:latin typeface="Times New Roman"/>
                <a:ea typeface="Times New Roman"/>
              </a:rPr>
              <a:t>Структура та </a:t>
            </a:r>
            <a:r>
              <a:rPr lang="ru-RU" dirty="0" err="1">
                <a:latin typeface="Times New Roman"/>
                <a:ea typeface="Times New Roman"/>
              </a:rPr>
              <a:t>електрична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схема  планарно- </a:t>
            </a:r>
            <a:r>
              <a:rPr lang="ru-RU" dirty="0" err="1">
                <a:latin typeface="Times New Roman"/>
                <a:ea typeface="Times New Roman"/>
              </a:rPr>
              <a:t>дифузійної</a:t>
            </a:r>
            <a:r>
              <a:rPr lang="ru-RU" dirty="0">
                <a:latin typeface="Times New Roman"/>
                <a:ea typeface="Times New Roman"/>
              </a:rPr>
              <a:t> НІМС </a:t>
            </a:r>
            <a:endParaRPr lang="ru-RU" sz="1200" dirty="0">
              <a:latin typeface="Times New Roman"/>
              <a:ea typeface="Times New Roman"/>
            </a:endParaRPr>
          </a:p>
          <a:p>
            <a:pPr marL="36195" marR="1905" indent="203200" algn="just"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 descr="3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8" y="3286992"/>
            <a:ext cx="4618976" cy="23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80526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1905" indent="201295" algn="just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Рис.3. </a:t>
            </a:r>
            <a:r>
              <a:rPr lang="ru-RU" dirty="0">
                <a:latin typeface="Times New Roman"/>
                <a:ea typeface="Times New Roman"/>
              </a:rPr>
              <a:t>Структура та </a:t>
            </a:r>
            <a:r>
              <a:rPr lang="ru-RU" dirty="0" err="1">
                <a:latin typeface="Times New Roman"/>
                <a:ea typeface="Times New Roman"/>
              </a:rPr>
              <a:t>електрична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схема   </a:t>
            </a:r>
            <a:r>
              <a:rPr lang="ru-RU" dirty="0" err="1">
                <a:latin typeface="Times New Roman"/>
                <a:ea typeface="Times New Roman"/>
              </a:rPr>
              <a:t>багатокристальної</a:t>
            </a:r>
            <a:r>
              <a:rPr lang="ru-RU" dirty="0">
                <a:latin typeface="Times New Roman"/>
                <a:ea typeface="Times New Roman"/>
              </a:rPr>
              <a:t> НІМС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211056"/>
            <a:ext cx="10187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Ізоляція </a:t>
            </a:r>
            <a:r>
              <a:rPr lang="uk-UA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елементів у </a:t>
            </a: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НІМС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 descr="3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3029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4232" y="2068129"/>
            <a:ext cx="3676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Рис.5.  Ізоляція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-переходом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80928"/>
            <a:ext cx="322393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-154115" y="3717032"/>
            <a:ext cx="4734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Рис.6.  Ізоляція 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ділектричним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шаром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 descr="3_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26" y="980728"/>
            <a:ext cx="25742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74992" y="2217315"/>
            <a:ext cx="3386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4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Рис.7.  Комбінована ізоляція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 descr="Новый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26" y="2780928"/>
            <a:ext cx="2648929" cy="6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55976" y="3694577"/>
            <a:ext cx="500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540" indent="405130" algn="just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Рис.8.  </a:t>
            </a:r>
            <a:r>
              <a:rPr lang="ru-RU" dirty="0" err="1">
                <a:latin typeface="Times New Roman"/>
                <a:ea typeface="Times New Roman"/>
              </a:rPr>
              <a:t>Ізоляція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smtClean="0">
                <a:latin typeface="Times New Roman"/>
                <a:ea typeface="Times New Roman"/>
              </a:rPr>
              <a:t>типу «</a:t>
            </a:r>
            <a:r>
              <a:rPr lang="ru-RU" dirty="0" err="1" smtClean="0">
                <a:latin typeface="Times New Roman"/>
                <a:ea typeface="Times New Roman"/>
              </a:rPr>
              <a:t>кремній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err="1">
                <a:latin typeface="Times New Roman"/>
                <a:ea typeface="Times New Roman"/>
              </a:rPr>
              <a:t>сапфірі</a:t>
            </a:r>
            <a:r>
              <a:rPr lang="ru-RU" dirty="0">
                <a:latin typeface="Times New Roman"/>
                <a:ea typeface="Times New Roman"/>
              </a:rPr>
              <a:t>»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57" name="Picture 13" descr="3_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1" y="4293096"/>
            <a:ext cx="452300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5314" y="5773173"/>
            <a:ext cx="805114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Рис.9.  </a:t>
            </a:r>
            <a:r>
              <a:rPr lang="ru-RU" dirty="0" err="1">
                <a:latin typeface="Times New Roman"/>
                <a:ea typeface="Times New Roman"/>
              </a:rPr>
              <a:t>Варіанти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використування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транзисторів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</a:rPr>
              <a:t>діодному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err="1">
                <a:latin typeface="Times New Roman"/>
                <a:ea typeface="Times New Roman"/>
              </a:rPr>
              <a:t>ввімкненні</a:t>
            </a:r>
            <a:endParaRPr lang="ru-RU" sz="1200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sz="1050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989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90724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Напівпровідникові резистори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5428"/>
            <a:ext cx="2448272" cy="323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2605" y="188049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Рис.10. </a:t>
            </a:r>
            <a:r>
              <a:rPr lang="ru-RU" dirty="0" err="1">
                <a:latin typeface="Times New Roman"/>
                <a:ea typeface="Times New Roman"/>
              </a:rPr>
              <a:t>Дифузійні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резистори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НІМС: </a:t>
            </a:r>
            <a:r>
              <a:rPr lang="uk-UA" dirty="0" err="1">
                <a:latin typeface="Times New Roman"/>
                <a:ea typeface="Times New Roman"/>
              </a:rPr>
              <a:t>р-типу</a:t>
            </a:r>
            <a:r>
              <a:rPr lang="uk-UA" dirty="0">
                <a:latin typeface="Times New Roman"/>
                <a:ea typeface="Times New Roman"/>
              </a:rPr>
              <a:t> (а), </a:t>
            </a:r>
            <a:r>
              <a:rPr lang="en-US" dirty="0">
                <a:latin typeface="Times New Roman"/>
                <a:ea typeface="Times New Roman"/>
              </a:rPr>
              <a:t>n</a:t>
            </a:r>
            <a:r>
              <a:rPr lang="ru-RU" dirty="0">
                <a:latin typeface="Times New Roman"/>
                <a:ea typeface="Times New Roman"/>
              </a:rPr>
              <a:t>-типу </a:t>
            </a:r>
            <a:r>
              <a:rPr lang="uk-UA" dirty="0">
                <a:latin typeface="Times New Roman"/>
                <a:ea typeface="Times New Roman"/>
              </a:rPr>
              <a:t>(б)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44795" y="3726116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Напівпровідникові конденсатори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" y="4365104"/>
            <a:ext cx="35873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1525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Рис.11. </a:t>
            </a:r>
            <a:r>
              <a:rPr lang="ru-RU" dirty="0">
                <a:latin typeface="Times New Roman"/>
                <a:ea typeface="Times New Roman"/>
              </a:rPr>
              <a:t>Структура </a:t>
            </a:r>
            <a:r>
              <a:rPr lang="ru-RU" dirty="0" err="1">
                <a:latin typeface="Times New Roman"/>
                <a:ea typeface="Times New Roman"/>
              </a:rPr>
              <a:t>дифузійного</a:t>
            </a:r>
            <a:r>
              <a:rPr lang="ru-RU" dirty="0">
                <a:latin typeface="Times New Roman"/>
                <a:ea typeface="Times New Roman"/>
              </a:rPr>
              <a:t> конденсатора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85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90724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Діодні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структури в НІМС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13" descr="3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20" y="584350"/>
            <a:ext cx="5152360" cy="14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46428" y="2276872"/>
            <a:ext cx="805114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Рис.12.  </a:t>
            </a:r>
            <a:r>
              <a:rPr lang="ru-RU" dirty="0" err="1">
                <a:latin typeface="Times New Roman"/>
                <a:ea typeface="Times New Roman"/>
              </a:rPr>
              <a:t>Варіанти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використування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транзисторів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</a:rPr>
              <a:t>діодному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err="1">
                <a:latin typeface="Times New Roman"/>
                <a:ea typeface="Times New Roman"/>
              </a:rPr>
              <a:t>ввімкненні</a:t>
            </a:r>
            <a:endParaRPr lang="ru-RU" sz="1200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sz="1050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24" y="3284984"/>
            <a:ext cx="4591550" cy="19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31840" y="2804135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Індуктивність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у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НІМС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949" y="5373216"/>
            <a:ext cx="820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НІМС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Тому ІС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все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еквівалент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транзистора, резистора і конденсатора. </a:t>
            </a:r>
          </a:p>
        </p:txBody>
      </p:sp>
    </p:spTree>
    <p:extLst>
      <p:ext uri="{BB962C8B-B14F-4D97-AF65-F5344CB8AC3E}">
        <p14:creationId xmlns:p14="http://schemas.microsoft.com/office/powerpoint/2010/main" val="22984506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90724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ПЛІВКОВІ ТА ГІБРИДНІ ІМС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4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6"/>
            <a:ext cx="6043276" cy="25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84" y="3197223"/>
            <a:ext cx="84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Структура гібридної ІМС (а), загальний вигляд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товстоплівкової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ІМС (б)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916" y="4005064"/>
            <a:ext cx="80955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Підкладка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це заготовка для нанесення  елементів гібридних та плівкових ІМС,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міжелементних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міжкомпонентних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з’єднань, а також контактних площадок.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uk-UA" dirty="0" smtClean="0">
                <a:latin typeface="Times New Roman"/>
                <a:ea typeface="Times New Roman"/>
              </a:rPr>
              <a:t>Матеріал</a:t>
            </a:r>
            <a:r>
              <a:rPr lang="uk-UA" dirty="0">
                <a:latin typeface="Times New Roman"/>
                <a:ea typeface="Times New Roman"/>
              </a:rPr>
              <a:t>, геометричні розміри та стан поверхні визначають якість елементів, які формуються та надійність </a:t>
            </a:r>
            <a:r>
              <a:rPr lang="uk-UA" dirty="0" err="1">
                <a:latin typeface="Times New Roman"/>
                <a:ea typeface="Times New Roman"/>
              </a:rPr>
              <a:t>функціювання</a:t>
            </a:r>
            <a:r>
              <a:rPr lang="uk-UA" dirty="0">
                <a:latin typeface="Times New Roman"/>
                <a:ea typeface="Times New Roman"/>
              </a:rPr>
              <a:t> ІМС та </a:t>
            </a:r>
            <a:r>
              <a:rPr lang="uk-UA" dirty="0" err="1">
                <a:latin typeface="Times New Roman"/>
                <a:ea typeface="Times New Roman"/>
              </a:rPr>
              <a:t>мікрозборок</a:t>
            </a:r>
            <a:r>
              <a:rPr lang="uk-UA" dirty="0">
                <a:latin typeface="Times New Roman"/>
                <a:ea typeface="Times New Roman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2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9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99256" y="6540033"/>
            <a:ext cx="1828800" cy="365125"/>
          </a:xfrm>
        </p:spPr>
        <p:txBody>
          <a:bodyPr/>
          <a:lstStyle/>
          <a:p>
            <a:pPr>
              <a:defRPr/>
            </a:pPr>
            <a:fld id="{A5BF9B64-72BC-42AF-A491-3F78F2332E09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65927"/>
            <a:ext cx="10187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hangingPunct="0"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ВИМОГИ ДО МАТЕРІАЛІВ ПІДКЛАДОК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9831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Матеріал підкладки повинен мати: </a:t>
            </a:r>
            <a:endParaRPr lang="ru-RU" sz="1200" b="1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високий питомий електричний опір ізоляції, низьку діелектричну проникливість та малий тангенс кута діелектричних втрат, високу електричну міцність для забезпечення якості електричної ізоляції елементів та компонентів як на постійному струмі, так і в широкому діапазоні частот;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високу механічну міцність в малих </a:t>
            </a:r>
            <a:r>
              <a:rPr lang="uk-UA" dirty="0" err="1">
                <a:latin typeface="Times New Roman"/>
                <a:ea typeface="Times New Roman"/>
              </a:rPr>
              <a:t>товщинах</a:t>
            </a:r>
            <a:r>
              <a:rPr lang="uk-UA" dirty="0">
                <a:latin typeface="Times New Roman"/>
                <a:ea typeface="Times New Roman"/>
              </a:rPr>
              <a:t>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високий коефіцієнт теплопровідності для ефективної передачі теплоти від тепловиділяючих елементів та компонентів до корпуса (для ІМС) або елементам конструкції блока (для </a:t>
            </a:r>
            <a:r>
              <a:rPr lang="uk-UA" dirty="0" err="1">
                <a:latin typeface="Times New Roman"/>
                <a:ea typeface="Times New Roman"/>
              </a:rPr>
              <a:t>мікрозборок</a:t>
            </a:r>
            <a:r>
              <a:rPr lang="uk-UA" dirty="0">
                <a:latin typeface="Times New Roman"/>
                <a:ea typeface="Times New Roman"/>
              </a:rPr>
              <a:t>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високу хімічну інертність до осаджених матеріалів для зменшення нестабільності параметрів плівкових елементів, зумовленої фізико-хімічними процесами на границі плівка - підкладка;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високу фізичну та хімічну стійкість до високої температури в процесі нанесення тонких плівок, термообробки при формуванні товстих плівок та зборки ІМС;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стійкість до хімічних реактивів при електрохімічних та хімічних методах обробки та формування плівкових елементів;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мінімальне газовиділення у вакуумі з метою уникнення забруднення плівок, які наносяться; 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здатність до хорошої механічної обробки (поліруванню поверхні,  різки).</a:t>
            </a:r>
            <a:endParaRPr lang="ru-RU" sz="1200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     Крім того, матеріал підкладки повинен мати температурний коефіцієнт лінійного розширення (ТК </a:t>
            </a:r>
            <a:r>
              <a:rPr lang="uk-UA" i="1" dirty="0">
                <a:latin typeface="Times New Roman"/>
                <a:ea typeface="Times New Roman"/>
              </a:rPr>
              <a:t>l</a:t>
            </a:r>
            <a:r>
              <a:rPr lang="uk-UA" dirty="0">
                <a:latin typeface="Times New Roman"/>
                <a:ea typeface="Times New Roman"/>
              </a:rPr>
              <a:t>),  близький до ТК </a:t>
            </a:r>
            <a:r>
              <a:rPr lang="uk-UA" i="1" dirty="0">
                <a:latin typeface="Times New Roman"/>
                <a:ea typeface="Times New Roman"/>
              </a:rPr>
              <a:t>l</a:t>
            </a:r>
            <a:r>
              <a:rPr lang="uk-UA" dirty="0">
                <a:latin typeface="Times New Roman"/>
                <a:ea typeface="Times New Roman"/>
              </a:rPr>
              <a:t>  плівок, які конденсують для </a:t>
            </a:r>
            <a:r>
              <a:rPr lang="uk-UA" dirty="0" err="1">
                <a:latin typeface="Times New Roman"/>
                <a:ea typeface="Times New Roman"/>
              </a:rPr>
              <a:t>забез-печення</a:t>
            </a:r>
            <a:r>
              <a:rPr lang="uk-UA" dirty="0">
                <a:latin typeface="Times New Roman"/>
                <a:ea typeface="Times New Roman"/>
              </a:rPr>
              <a:t> достатньо малих механічних напружень в плівках, бути недефіцитним і недорогим.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205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506" y="23751"/>
            <a:ext cx="91551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/>
            <a:r>
              <a:rPr lang="uk-UA" sz="24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                                         Підкладки ГІМС</a:t>
            </a:r>
            <a:endPara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>
              <a:spcAft>
                <a:spcPts val="0"/>
              </a:spcAft>
            </a:pPr>
            <a:endParaRPr lang="uk-UA" sz="2000" dirty="0" smtClean="0">
              <a:latin typeface="Times New Roman CYR" pitchFamily="18" charset="0"/>
              <a:cs typeface="Times New Roman CYR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Times New Roman CYR" pitchFamily="18" charset="0"/>
                <a:cs typeface="Times New Roman CYR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uk-UA" sz="2000" dirty="0">
              <a:solidFill>
                <a:srgbClr val="0000CC"/>
              </a:solidFill>
              <a:latin typeface="Times New Roman CYR" pitchFamily="18" charset="0"/>
              <a:cs typeface="Times New Roman CYR" pitchFamily="18" charset="0"/>
            </a:endParaRPr>
          </a:p>
          <a:p>
            <a:pPr>
              <a:spcAft>
                <a:spcPts val="0"/>
              </a:spcAft>
            </a:pPr>
            <a:endParaRPr lang="uk-UA" sz="2000" i="1" dirty="0" smtClean="0">
              <a:latin typeface="Times New Roman CYR" pitchFamily="18" charset="0"/>
              <a:cs typeface="Times New Roman CYR" pitchFamily="18" charset="0"/>
            </a:endParaRPr>
          </a:p>
          <a:p>
            <a:pPr>
              <a:spcAft>
                <a:spcPts val="0"/>
              </a:spcAft>
            </a:pPr>
            <a:endParaRPr lang="uk-UA" sz="2000" i="1" dirty="0">
              <a:latin typeface="Times New Roman CYR" pitchFamily="18" charset="0"/>
              <a:cs typeface="Times New Roman CYR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uk-UA" sz="1600" dirty="0"/>
          </a:p>
          <a:p>
            <a:pPr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defRPr/>
            </a:pPr>
            <a:endParaRPr lang="ru-RU" sz="20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781111" y="6525344"/>
            <a:ext cx="1828800" cy="365125"/>
          </a:xfrm>
        </p:spPr>
        <p:txBody>
          <a:bodyPr/>
          <a:lstStyle/>
          <a:p>
            <a:pPr>
              <a:defRPr/>
            </a:pPr>
            <a:fld id="{376A751F-F46B-4768-A3F5-CB9D6288BCC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http://www.ostec-materials.ru/upload/medialibrary/52a/52af32c788c0a4b14465fdbb2eea63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34" y="1581190"/>
            <a:ext cx="3733832" cy="26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uk-UA" sz="2000" b="1" dirty="0">
                <a:solidFill>
                  <a:srgbClr val="002060"/>
                </a:solidFill>
                <a:latin typeface="Times New Roman CYR" pitchFamily="18" charset="0"/>
                <a:cs typeface="Times New Roman CYR" pitchFamily="18" charset="0"/>
              </a:rPr>
              <a:t>Підкладка</a:t>
            </a:r>
            <a:r>
              <a:rPr lang="uk-UA" sz="2000" b="1" i="1" dirty="0"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2000" dirty="0">
                <a:latin typeface="Times New Roman CYR" pitchFamily="18" charset="0"/>
                <a:cs typeface="Times New Roman CYR" pitchFamily="18" charset="0"/>
              </a:rPr>
              <a:t>- це заготовка для нанесення  елементів гібридних та плівкових ІМС</a:t>
            </a:r>
            <a:r>
              <a:rPr lang="uk-UA" sz="2000" dirty="0" smtClean="0">
                <a:latin typeface="Times New Roman CYR" pitchFamily="18" charset="0"/>
                <a:cs typeface="Times New Roman CYR" pitchFamily="18" charset="0"/>
              </a:rPr>
              <a:t>, </a:t>
            </a:r>
            <a:r>
              <a:rPr lang="uk-UA" sz="2000" dirty="0" err="1" smtClean="0">
                <a:latin typeface="Times New Roman CYR" pitchFamily="18" charset="0"/>
                <a:cs typeface="Times New Roman CYR" pitchFamily="18" charset="0"/>
              </a:rPr>
              <a:t>міжелементних</a:t>
            </a:r>
            <a:r>
              <a:rPr lang="uk-UA" sz="2000" dirty="0" smtClean="0"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k-UA" sz="2000" dirty="0">
                <a:latin typeface="Times New Roman CYR" pitchFamily="18" charset="0"/>
                <a:cs typeface="Times New Roman CYR" pitchFamily="18" charset="0"/>
              </a:rPr>
              <a:t>або </a:t>
            </a:r>
            <a:r>
              <a:rPr lang="uk-UA" sz="2000" dirty="0" err="1" smtClean="0">
                <a:latin typeface="Times New Roman CYR" pitchFamily="18" charset="0"/>
                <a:cs typeface="Times New Roman CYR" pitchFamily="18" charset="0"/>
              </a:rPr>
              <a:t>міжкомпонентних</a:t>
            </a:r>
            <a:r>
              <a:rPr lang="uk-UA" sz="2000" dirty="0" smtClean="0">
                <a:latin typeface="Times New Roman CYR" pitchFamily="18" charset="0"/>
                <a:cs typeface="Times New Roman CYR" pitchFamily="18" charset="0"/>
              </a:rPr>
              <a:t> з’єднань та контактних </a:t>
            </a:r>
            <a:r>
              <a:rPr lang="uk-UA" sz="2000" dirty="0">
                <a:latin typeface="Times New Roman CYR" pitchFamily="18" charset="0"/>
                <a:cs typeface="Times New Roman CYR" pitchFamily="18" charset="0"/>
              </a:rPr>
              <a:t>площадок. </a:t>
            </a:r>
            <a:endParaRPr lang="ru-RU" sz="2000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804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atin typeface="Times New Roman CYR" pitchFamily="18" charset="0"/>
                <a:cs typeface="Times New Roman CYR" pitchFamily="18" charset="0"/>
              </a:rPr>
              <a:t>Скло. </a:t>
            </a:r>
            <a:endParaRPr lang="ru-RU" sz="2000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762177"/>
            <a:ext cx="844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/>
                <a:ea typeface="Times New Roman"/>
              </a:rPr>
              <a:t>Кераміка.</a:t>
            </a:r>
            <a:r>
              <a:rPr lang="uk-UA" sz="2000" dirty="0">
                <a:latin typeface="Times New Roman"/>
                <a:ea typeface="Times New Roman"/>
              </a:rPr>
              <a:t>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6" y="4286781"/>
            <a:ext cx="2867120" cy="215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4248" y="3486561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/>
                <a:ea typeface="Times New Roman"/>
              </a:rPr>
              <a:t>Ситал.</a:t>
            </a:r>
            <a:r>
              <a:rPr lang="uk-UA" sz="2000" dirty="0">
                <a:latin typeface="Times New Roman"/>
                <a:ea typeface="Times New Roman"/>
              </a:rPr>
              <a:t> </a:t>
            </a:r>
            <a:endParaRPr lang="ru-RU" sz="2000" dirty="0"/>
          </a:p>
        </p:txBody>
      </p:sp>
      <p:pic>
        <p:nvPicPr>
          <p:cNvPr id="2053" name="Picture 5" descr="http://img07.olx.ua/images_slandocomua/211165982_2_644x461_sitallovaya-podlozhka-st-50-1-1-fotografi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5927" r="8179" b="10465"/>
          <a:stretch/>
        </p:blipFill>
        <p:spPr bwMode="auto">
          <a:xfrm>
            <a:off x="6084168" y="4352922"/>
            <a:ext cx="2793753" cy="22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00549" y="388667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err="1">
                <a:latin typeface="Times New Roman"/>
                <a:ea typeface="Times New Roman"/>
              </a:rPr>
              <a:t>Фотоситал</a:t>
            </a:r>
            <a:r>
              <a:rPr lang="uk-UA" sz="2000" b="1" dirty="0">
                <a:latin typeface="Times New Roman"/>
                <a:ea typeface="Times New Roman"/>
              </a:rPr>
              <a:t>.</a:t>
            </a:r>
            <a:r>
              <a:rPr lang="uk-UA" sz="2000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21750</TotalTime>
  <Words>983</Words>
  <Application>Microsoft Office PowerPoint</Application>
  <PresentationFormat>Экран (4:3)</PresentationFormat>
  <Paragraphs>160</Paragraphs>
  <Slides>18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aser</cp:lastModifiedBy>
  <cp:revision>1827</cp:revision>
  <cp:lastPrinted>2014-11-08T19:49:32Z</cp:lastPrinted>
  <dcterms:created xsi:type="dcterms:W3CDTF">2009-09-13T10:02:06Z</dcterms:created>
  <dcterms:modified xsi:type="dcterms:W3CDTF">2018-01-09T06:34:07Z</dcterms:modified>
</cp:coreProperties>
</file>