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10" Type="http://schemas.openxmlformats.org/officeDocument/2006/relationships/image" Target="../media/image124.wmf"/><Relationship Id="rId4" Type="http://schemas.openxmlformats.org/officeDocument/2006/relationships/image" Target="../media/image118.wmf"/><Relationship Id="rId9" Type="http://schemas.openxmlformats.org/officeDocument/2006/relationships/image" Target="../media/image1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4" Type="http://schemas.openxmlformats.org/officeDocument/2006/relationships/image" Target="../media/image12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4" Type="http://schemas.openxmlformats.org/officeDocument/2006/relationships/image" Target="../media/image13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7" Type="http://schemas.openxmlformats.org/officeDocument/2006/relationships/image" Target="../media/image146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4" Type="http://schemas.openxmlformats.org/officeDocument/2006/relationships/image" Target="../media/image16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FD554-3131-436E-ADA5-BF925FCE27CD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F035C-2E4D-4064-836A-CB7DDEAC4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3997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888BA-1BCE-4A1F-BAB7-7459D9406865}" type="datetimeFigureOut">
              <a:rPr lang="uk-UA" smtClean="0"/>
              <a:t>09.09.2020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8C36A-7A1E-4088-86D4-605D3A1205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092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539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423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C79-2F58-4DC8-ABFC-95ECB8F1388B}" type="datetime1">
              <a:rPr lang="uk-UA" smtClean="0"/>
              <a:t>09.09.2020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5AFC2E-908F-49B3-9A2F-32942C0BE9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034-C9A0-4BCA-8BA7-503EF60EA4AB}" type="datetime1">
              <a:rPr lang="uk-UA" smtClean="0"/>
              <a:t>09.09.2020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23D-C294-4642-91E4-D7DD22B19443}" type="datetime1">
              <a:rPr lang="uk-UA" smtClean="0"/>
              <a:t>09.09.2020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reflection blurRad="12700" stA="48000" endA="300" endPos="55000" dir="5400000" sy="-90000" algn="bl" rotWithShape="0"/>
                </a:effectLst>
                <a:cs typeface="Aharoni" pitchFamily="2" charset="-79"/>
              </a:defRPr>
            </a:lvl1pPr>
          </a:lstStyle>
          <a:p>
            <a:endParaRPr kumimoji="0" lang="en-US" dirty="0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730C-486B-4AD7-9558-ABD98AF3196B}" type="datetime1">
              <a:rPr lang="uk-UA" smtClean="0"/>
              <a:t>09.09.2020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44408" y="116632"/>
            <a:ext cx="758952" cy="246888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895AFC2E-908F-49B3-9A2F-32942C0BE9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CCCE-B949-4A7B-A78A-DB9F978C1123}" type="datetime1">
              <a:rPr lang="uk-UA" smtClean="0"/>
              <a:t>09.09.2020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391B-C56B-443E-AD82-8E455D480B87}" type="datetime1">
              <a:rPr lang="uk-UA" smtClean="0"/>
              <a:t>09.09.2020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D15B-C985-4EC6-BEFB-0C314A14F399}" type="datetime1">
              <a:rPr lang="uk-UA" smtClean="0"/>
              <a:t>09.09.2020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5AFC2E-908F-49B3-9A2F-32942C0BE91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A19E-4ED3-42EC-BE35-C388D0811E67}" type="datetime1">
              <a:rPr lang="uk-UA" smtClean="0"/>
              <a:t>09.09.2020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4088-8C5E-4B5A-846A-FF9043BADB4E}" type="datetime1">
              <a:rPr lang="uk-UA" smtClean="0"/>
              <a:t>09.09.2020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16416" y="44624"/>
            <a:ext cx="762000" cy="244475"/>
          </a:xfrm>
        </p:spPr>
        <p:txBody>
          <a:bodyPr/>
          <a:lstStyle>
            <a:lvl1pPr>
              <a:defRPr sz="2000" b="1">
                <a:solidFill>
                  <a:srgbClr val="FF0000"/>
                </a:solidFill>
              </a:defRPr>
            </a:lvl1pPr>
          </a:lstStyle>
          <a:p>
            <a:fld id="{895AFC2E-908F-49B3-9A2F-32942C0BE9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 b="1">
                <a:solidFill>
                  <a:srgbClr val="FF0000"/>
                </a:solidFill>
              </a:defRPr>
            </a:lvl1pPr>
          </a:lstStyle>
          <a:p>
            <a:fld id="{E3C3A259-1A1C-45AC-9715-8E80AEF1E447}" type="datetime1">
              <a:rPr lang="uk-UA" smtClean="0"/>
              <a:pPr/>
              <a:t>09.09.2020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FFF3-222D-4099-817E-E23845E1A7E2}" type="datetime1">
              <a:rPr lang="uk-UA" smtClean="0"/>
              <a:t>09.09.2020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9C4A0C-9048-496D-AA33-58015E66C80D}" type="datetime1">
              <a:rPr lang="uk-UA" smtClean="0"/>
              <a:t>09.09.2020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5AFC2E-908F-49B3-9A2F-32942C0BE91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4.jpe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5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4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5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7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7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90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9.wmf"/><Relationship Id="rId20" Type="http://schemas.openxmlformats.org/officeDocument/2006/relationships/image" Target="../media/image91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8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9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9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98.wmf"/><Relationship Id="rId4" Type="http://schemas.openxmlformats.org/officeDocument/2006/relationships/oleObject" Target="../embeddings/oleObject8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104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0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10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9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119.wmf"/><Relationship Id="rId18" Type="http://schemas.openxmlformats.org/officeDocument/2006/relationships/oleObject" Target="../embeddings/oleObject106.bin"/><Relationship Id="rId3" Type="http://schemas.openxmlformats.org/officeDocument/2006/relationships/oleObject" Target="../embeddings/oleObject99.bin"/><Relationship Id="rId21" Type="http://schemas.openxmlformats.org/officeDocument/2006/relationships/image" Target="../media/image123.wmf"/><Relationship Id="rId7" Type="http://schemas.openxmlformats.org/officeDocument/2006/relationships/image" Target="../media/image125.png"/><Relationship Id="rId12" Type="http://schemas.openxmlformats.org/officeDocument/2006/relationships/oleObject" Target="../embeddings/oleObject103.bin"/><Relationship Id="rId17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5.bin"/><Relationship Id="rId20" Type="http://schemas.openxmlformats.org/officeDocument/2006/relationships/oleObject" Target="../embeddings/oleObject107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6.wmf"/><Relationship Id="rId11" Type="http://schemas.openxmlformats.org/officeDocument/2006/relationships/image" Target="../media/image118.wmf"/><Relationship Id="rId5" Type="http://schemas.openxmlformats.org/officeDocument/2006/relationships/oleObject" Target="../embeddings/oleObject100.bin"/><Relationship Id="rId15" Type="http://schemas.openxmlformats.org/officeDocument/2006/relationships/image" Target="../media/image120.wmf"/><Relationship Id="rId23" Type="http://schemas.openxmlformats.org/officeDocument/2006/relationships/image" Target="../media/image124.wmf"/><Relationship Id="rId10" Type="http://schemas.openxmlformats.org/officeDocument/2006/relationships/oleObject" Target="../embeddings/oleObject102.bin"/><Relationship Id="rId19" Type="http://schemas.openxmlformats.org/officeDocument/2006/relationships/image" Target="../media/image122.wmf"/><Relationship Id="rId4" Type="http://schemas.openxmlformats.org/officeDocument/2006/relationships/image" Target="../media/image115.wmf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104.bin"/><Relationship Id="rId22" Type="http://schemas.openxmlformats.org/officeDocument/2006/relationships/oleObject" Target="../embeddings/oleObject10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29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1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31.wmf"/><Relationship Id="rId11" Type="http://schemas.openxmlformats.org/officeDocument/2006/relationships/image" Target="../media/image134.jpeg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133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1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138.wmf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2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oleObject" Target="../embeddings/oleObject127.bin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12" Type="http://schemas.openxmlformats.org/officeDocument/2006/relationships/image" Target="../media/image14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6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41.w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3.bin"/><Relationship Id="rId15" Type="http://schemas.openxmlformats.org/officeDocument/2006/relationships/oleObject" Target="../embeddings/oleObject128.bin"/><Relationship Id="rId10" Type="http://schemas.openxmlformats.org/officeDocument/2006/relationships/image" Target="../media/image143.wmf"/><Relationship Id="rId4" Type="http://schemas.openxmlformats.org/officeDocument/2006/relationships/image" Target="../media/image140.wmf"/><Relationship Id="rId9" Type="http://schemas.openxmlformats.org/officeDocument/2006/relationships/oleObject" Target="../embeddings/oleObject125.bin"/><Relationship Id="rId14" Type="http://schemas.openxmlformats.org/officeDocument/2006/relationships/image" Target="../media/image14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13" Type="http://schemas.openxmlformats.org/officeDocument/2006/relationships/oleObject" Target="../embeddings/oleObject134.bin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5" Type="http://schemas.openxmlformats.org/officeDocument/2006/relationships/image" Target="../media/image155.jpeg"/><Relationship Id="rId10" Type="http://schemas.openxmlformats.org/officeDocument/2006/relationships/image" Target="../media/image152.wmf"/><Relationship Id="rId4" Type="http://schemas.openxmlformats.org/officeDocument/2006/relationships/image" Target="../media/image149.wmf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154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3" Type="http://schemas.openxmlformats.org/officeDocument/2006/relationships/image" Target="../media/image159.png"/><Relationship Id="rId7" Type="http://schemas.openxmlformats.org/officeDocument/2006/relationships/image" Target="../media/image1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36.bin"/><Relationship Id="rId5" Type="http://schemas.openxmlformats.org/officeDocument/2006/relationships/image" Target="../media/image156.wmf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158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61.wmf"/><Relationship Id="rId5" Type="http://schemas.openxmlformats.org/officeDocument/2006/relationships/oleObject" Target="../embeddings/oleObject139.bin"/><Relationship Id="rId10" Type="http://schemas.openxmlformats.org/officeDocument/2006/relationships/image" Target="../media/image163.wmf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14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 кафедр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778"/>
            <a:ext cx="1609428" cy="16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79712" y="482526"/>
            <a:ext cx="6537951" cy="1025931"/>
          </a:xfrm>
        </p:spPr>
        <p:txBody>
          <a:bodyPr>
            <a:normAutofit fontScale="92500"/>
          </a:bodyPr>
          <a:lstStyle/>
          <a:p>
            <a:pPr algn="ctr"/>
            <a:r>
              <a:rPr lang="uk-UA" dirty="0" smtClean="0"/>
              <a:t>Дисципліна «Теоретичні методи дослідження </a:t>
            </a:r>
          </a:p>
          <a:p>
            <a:pPr algn="ctr"/>
            <a:r>
              <a:rPr lang="uk-UA" dirty="0" smtClean="0"/>
              <a:t>плівкових матеріалів»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988840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Література:</a:t>
            </a:r>
          </a:p>
          <a:p>
            <a:pPr algn="just"/>
            <a:endParaRPr lang="uk-UA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Проценко, I. Ю. </a:t>
            </a:r>
            <a:r>
              <a:rPr lang="ru-RU" dirty="0" err="1" smtClean="0"/>
              <a:t>Тонкі</a:t>
            </a:r>
            <a:r>
              <a:rPr lang="ru-RU" dirty="0" smtClean="0"/>
              <a:t> </a:t>
            </a:r>
            <a:r>
              <a:rPr lang="ru-RU" dirty="0" err="1" smtClean="0"/>
              <a:t>металевi</a:t>
            </a:r>
            <a:r>
              <a:rPr lang="ru-RU" dirty="0" smtClean="0"/>
              <a:t> </a:t>
            </a:r>
            <a:r>
              <a:rPr lang="ru-RU" dirty="0" err="1" smtClean="0"/>
              <a:t>плiвки</a:t>
            </a:r>
            <a:r>
              <a:rPr lang="ru-RU" dirty="0" smtClean="0"/>
              <a:t> (</a:t>
            </a:r>
            <a:r>
              <a:rPr lang="ru-RU" dirty="0" err="1" smtClean="0"/>
              <a:t>технологiя</a:t>
            </a:r>
            <a:r>
              <a:rPr lang="ru-RU" dirty="0" smtClean="0"/>
              <a:t> та </a:t>
            </a:r>
            <a:r>
              <a:rPr lang="ru-RU" dirty="0" err="1" smtClean="0"/>
              <a:t>властивостi</a:t>
            </a:r>
            <a:r>
              <a:rPr lang="ru-RU" dirty="0" smtClean="0"/>
              <a:t>) [Текст] : </a:t>
            </a:r>
            <a:r>
              <a:rPr lang="ru-RU" dirty="0" err="1" smtClean="0"/>
              <a:t>навч</a:t>
            </a:r>
            <a:r>
              <a:rPr lang="ru-RU" dirty="0" smtClean="0"/>
              <a:t>. пос. / I. Ю. Проценко, В. А. </a:t>
            </a:r>
            <a:r>
              <a:rPr lang="ru-RU" dirty="0" err="1" smtClean="0"/>
              <a:t>Саєнко</a:t>
            </a:r>
            <a:r>
              <a:rPr lang="ru-RU" dirty="0" smtClean="0"/>
              <a:t>. – </a:t>
            </a:r>
            <a:r>
              <a:rPr lang="ru-RU" dirty="0" err="1" smtClean="0"/>
              <a:t>Суми</a:t>
            </a:r>
            <a:r>
              <a:rPr lang="ru-RU" dirty="0" smtClean="0"/>
              <a:t> : </a:t>
            </a:r>
            <a:r>
              <a:rPr lang="ru-RU" dirty="0" err="1" smtClean="0"/>
              <a:t>СумДУ</a:t>
            </a:r>
            <a:r>
              <a:rPr lang="ru-RU" dirty="0" smtClean="0"/>
              <a:t>, 2002. – 187 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Пазуха, І. М.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плівкових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мікро</a:t>
            </a:r>
            <a:r>
              <a:rPr lang="ru-RU" dirty="0" smtClean="0"/>
              <a:t>- і </a:t>
            </a:r>
            <a:r>
              <a:rPr lang="ru-RU" dirty="0" err="1" smtClean="0"/>
              <a:t>наноелектроніки</a:t>
            </a:r>
            <a:r>
              <a:rPr lang="ru-RU" dirty="0" smtClean="0"/>
              <a:t> [Текст] : </a:t>
            </a:r>
            <a:r>
              <a:rPr lang="ru-RU" dirty="0" err="1" smtClean="0"/>
              <a:t>навч</a:t>
            </a:r>
            <a:r>
              <a:rPr lang="ru-RU" dirty="0" smtClean="0"/>
              <a:t>. </a:t>
            </a:r>
            <a:r>
              <a:rPr lang="ru-RU" dirty="0" err="1" smtClean="0"/>
              <a:t>посіб</a:t>
            </a:r>
            <a:r>
              <a:rPr lang="ru-RU" dirty="0" smtClean="0"/>
              <a:t>.: у 2-х ч. Ч.1 / І. М. Пазуха, І. Ю. Проценко, І. В. Чешко ; за </a:t>
            </a:r>
            <a:r>
              <a:rPr lang="ru-RU" dirty="0" err="1" smtClean="0"/>
              <a:t>заг</a:t>
            </a:r>
            <a:r>
              <a:rPr lang="ru-RU" dirty="0" smtClean="0"/>
              <a:t>. ред. І.Ю. </a:t>
            </a:r>
            <a:r>
              <a:rPr lang="ru-RU" dirty="0" err="1" smtClean="0"/>
              <a:t>Проценка</a:t>
            </a:r>
            <a:r>
              <a:rPr lang="ru-RU" dirty="0" smtClean="0"/>
              <a:t>. – </a:t>
            </a:r>
            <a:r>
              <a:rPr lang="ru-RU" dirty="0" err="1" smtClean="0"/>
              <a:t>Суми</a:t>
            </a:r>
            <a:r>
              <a:rPr lang="ru-RU" dirty="0" smtClean="0"/>
              <a:t> : </a:t>
            </a:r>
            <a:r>
              <a:rPr lang="ru-RU" dirty="0" err="1" smtClean="0"/>
              <a:t>СумДУ</a:t>
            </a:r>
            <a:r>
              <a:rPr lang="ru-RU" dirty="0" smtClean="0"/>
              <a:t>, 2014. – 230 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Pazukha</a:t>
            </a:r>
            <a:r>
              <a:rPr lang="en-US" dirty="0" smtClean="0"/>
              <a:t>, I. M. Theoretical methods of investigation of thin film materials properties [</a:t>
            </a:r>
            <a:r>
              <a:rPr lang="ru-RU" dirty="0" smtClean="0"/>
              <a:t>Текст] : </a:t>
            </a:r>
            <a:r>
              <a:rPr lang="en-US" dirty="0" smtClean="0"/>
              <a:t>study guide / I. M. </a:t>
            </a:r>
            <a:r>
              <a:rPr lang="en-US" dirty="0" err="1" smtClean="0"/>
              <a:t>Pazukha</a:t>
            </a:r>
            <a:r>
              <a:rPr lang="en-US" dirty="0" smtClean="0"/>
              <a:t>, </a:t>
            </a:r>
            <a:r>
              <a:rPr lang="en-US" dirty="0" err="1" smtClean="0"/>
              <a:t>I.Yu</a:t>
            </a:r>
            <a:r>
              <a:rPr lang="en-US" dirty="0" smtClean="0"/>
              <a:t>. </a:t>
            </a:r>
            <a:r>
              <a:rPr lang="en-US" dirty="0" err="1" smtClean="0"/>
              <a:t>Protsenko</a:t>
            </a:r>
            <a:r>
              <a:rPr lang="en-US" dirty="0" smtClean="0"/>
              <a:t>. – Sumy : Sumy State University, 2017. – 102 p.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620595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СумДУ</a:t>
            </a:r>
            <a:r>
              <a:rPr lang="uk-UA" dirty="0" smtClean="0"/>
              <a:t> 2019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882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10</a:t>
            </a:fld>
            <a:endParaRPr lang="uk-UA"/>
          </a:p>
        </p:txBody>
      </p:sp>
      <p:pic>
        <p:nvPicPr>
          <p:cNvPr id="9218" name="Picture 2" descr="ris_2_3а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896544" cy="326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1007" y="400727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а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712082" y="400727"/>
            <a:ext cx="3161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б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1124744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Рисунок </a:t>
            </a:r>
            <a:r>
              <a:rPr lang="uk-UA" dirty="0" smtClean="0"/>
              <a:t>3.3</a:t>
            </a:r>
            <a:r>
              <a:rPr lang="uk-UA" dirty="0"/>
              <a:t> - Мікроструктура двофазних </a:t>
            </a:r>
            <a:r>
              <a:rPr lang="uk-UA" i="1" dirty="0"/>
              <a:t>ГЦК</a:t>
            </a:r>
            <a:r>
              <a:rPr lang="uk-UA" dirty="0"/>
              <a:t>(кристали темного кольору)</a:t>
            </a:r>
            <a:r>
              <a:rPr lang="uk-UA" i="1" dirty="0"/>
              <a:t>+ГЩП</a:t>
            </a:r>
            <a:r>
              <a:rPr lang="uk-UA" dirty="0"/>
              <a:t> </a:t>
            </a:r>
            <a:r>
              <a:rPr lang="uk-UA" i="1" dirty="0" err="1"/>
              <a:t>Со</a:t>
            </a:r>
            <a:r>
              <a:rPr lang="uk-UA" dirty="0"/>
              <a:t> плівок</a:t>
            </a:r>
            <a:r>
              <a:rPr lang="uk-UA" i="1" dirty="0"/>
              <a:t> </a:t>
            </a:r>
            <a:r>
              <a:rPr lang="uk-UA" dirty="0"/>
              <a:t>(а) та фазова діаграма для МЧ </a:t>
            </a:r>
            <a:r>
              <a:rPr lang="uk-UA" i="1" dirty="0" err="1"/>
              <a:t>Со</a:t>
            </a:r>
            <a:r>
              <a:rPr lang="uk-UA" dirty="0"/>
              <a:t> на підкладці із вуглецю (б). Пунктирна лінія – розрахунок для переходу </a:t>
            </a:r>
            <a:r>
              <a:rPr lang="uk-UA" i="1" dirty="0"/>
              <a:t>(111) ГЦК(2)</a:t>
            </a:r>
            <a:r>
              <a:rPr lang="uk-UA" i="1" dirty="0">
                <a:sym typeface="Symbol"/>
              </a:rPr>
              <a:t></a:t>
            </a:r>
            <a:r>
              <a:rPr lang="uk-UA" i="1" dirty="0"/>
              <a:t>(00.1) ГЩП(1)</a:t>
            </a:r>
            <a:endParaRPr lang="uk-UA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27784" y="3861048"/>
            <a:ext cx="6624736" cy="338554"/>
          </a:xfr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Теоретична </a:t>
            </a:r>
            <a:r>
              <a:rPr lang="ru-RU" sz="16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залежність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температури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плавлення</a:t>
            </a:r>
            <a:endParaRPr lang="uk-UA" sz="16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879798"/>
              </p:ext>
            </p:extLst>
          </p:nvPr>
        </p:nvGraphicFramePr>
        <p:xfrm>
          <a:off x="3127335" y="4875491"/>
          <a:ext cx="1948721" cy="770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4" imgW="1180588" imgH="469696" progId="Equation.DSMT4">
                  <p:embed/>
                </p:oleObj>
              </mc:Choice>
              <mc:Fallback>
                <p:oleObj name="Equation" r:id="rId4" imgW="1180588" imgH="46969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35" y="4875491"/>
                        <a:ext cx="1948721" cy="770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441120"/>
              </p:ext>
            </p:extLst>
          </p:nvPr>
        </p:nvGraphicFramePr>
        <p:xfrm>
          <a:off x="5338865" y="4864477"/>
          <a:ext cx="264527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Equation" r:id="rId6" imgW="1689100" imgH="508000" progId="Equation.DSMT4">
                  <p:embed/>
                </p:oleObj>
              </mc:Choice>
              <mc:Fallback>
                <p:oleObj name="Equation" r:id="rId6" imgW="16891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865" y="4864477"/>
                        <a:ext cx="2645275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8141089" y="5113422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(3.16</a:t>
            </a:r>
            <a:r>
              <a:rPr lang="uk-UA" dirty="0"/>
              <a:t>)</a:t>
            </a:r>
          </a:p>
        </p:txBody>
      </p:sp>
      <p:pic>
        <p:nvPicPr>
          <p:cNvPr id="9223" name="Picture 7" descr="ris_2_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3" y="3733373"/>
            <a:ext cx="2520281" cy="31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27784" y="6150398"/>
            <a:ext cx="630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Рисунок</a:t>
            </a:r>
            <a:r>
              <a:rPr lang="ru-RU" dirty="0"/>
              <a:t> </a:t>
            </a:r>
            <a:r>
              <a:rPr lang="ru-RU" dirty="0" smtClean="0"/>
              <a:t>3</a:t>
            </a:r>
            <a:r>
              <a:rPr lang="uk-UA" dirty="0" smtClean="0"/>
              <a:t>.4</a:t>
            </a:r>
            <a:r>
              <a:rPr lang="uk-UA" dirty="0"/>
              <a:t> - Залежність температури плавлення тонких плівок </a:t>
            </a:r>
            <a:r>
              <a:rPr lang="uk-UA" i="1" dirty="0"/>
              <a:t>С</a:t>
            </a:r>
            <a:r>
              <a:rPr lang="en-US" i="1" dirty="0"/>
              <a:t>u</a:t>
            </a:r>
            <a:r>
              <a:rPr lang="uk-UA" i="1" dirty="0"/>
              <a:t> </a:t>
            </a:r>
            <a:r>
              <a:rPr lang="uk-UA" dirty="0"/>
              <a:t>(1) і </a:t>
            </a:r>
            <a:r>
              <a:rPr lang="en-US" i="1" dirty="0"/>
              <a:t>Ag</a:t>
            </a:r>
            <a:r>
              <a:rPr lang="en-US" dirty="0"/>
              <a:t> </a:t>
            </a:r>
            <a:r>
              <a:rPr lang="uk-UA" dirty="0"/>
              <a:t>(2) від товщини</a:t>
            </a:r>
          </a:p>
        </p:txBody>
      </p:sp>
    </p:spTree>
    <p:extLst>
      <p:ext uri="{BB962C8B-B14F-4D97-AF65-F5344CB8AC3E}">
        <p14:creationId xmlns:p14="http://schemas.microsoft.com/office/powerpoint/2010/main" val="106717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11</a:t>
            </a:fld>
            <a:endParaRPr lang="uk-UA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646331"/>
          </a:xfrm>
        </p:spPr>
        <p:txBody>
          <a:bodyPr wrap="square">
            <a:spAutoFit/>
          </a:bodyPr>
          <a:lstStyle/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3.6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Фазові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переходи в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зразках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малих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розмірів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огляд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експериментальних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результатів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природа </a:t>
            </a:r>
            <a:r>
              <a:rPr lang="ru-RU" sz="1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аномальних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фаз </a:t>
            </a:r>
            <a:endParaRPr lang="uk-UA" sz="18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ris_2_5а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7719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818660"/>
              </p:ext>
            </p:extLst>
          </p:nvPr>
        </p:nvGraphicFramePr>
        <p:xfrm>
          <a:off x="4860032" y="1323751"/>
          <a:ext cx="352425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r:id="rId4" imgW="3525926" imgH="1982419" progId="SigmaPlotGraphicObject.5">
                  <p:embed/>
                </p:oleObj>
              </mc:Choice>
              <mc:Fallback>
                <p:oleObj r:id="rId4" imgW="3525926" imgH="1982419" progId="SigmaPlotGraphicObject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4529" b="7265"/>
                      <a:stretch>
                        <a:fillRect/>
                      </a:stretch>
                    </p:blipFill>
                    <p:spPr bwMode="auto">
                      <a:xfrm>
                        <a:off x="4860032" y="1323751"/>
                        <a:ext cx="3524250" cy="155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3528" y="3003327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Рисунок </a:t>
            </a:r>
            <a:r>
              <a:rPr lang="uk-UA" dirty="0" smtClean="0"/>
              <a:t>3.5</a:t>
            </a:r>
            <a:r>
              <a:rPr lang="uk-UA" dirty="0"/>
              <a:t> - Дифракційні картини від тонкої плівки </a:t>
            </a:r>
            <a:r>
              <a:rPr lang="uk-UA" i="1" dirty="0"/>
              <a:t>ОЦК </a:t>
            </a:r>
            <a:r>
              <a:rPr lang="en-US" i="1" dirty="0"/>
              <a:t>W </a:t>
            </a:r>
            <a:r>
              <a:rPr lang="uk-UA" dirty="0"/>
              <a:t>(а), аномальної </a:t>
            </a:r>
            <a:r>
              <a:rPr lang="uk-UA" i="1" dirty="0"/>
              <a:t>ГЦК</a:t>
            </a:r>
            <a:r>
              <a:rPr lang="uk-UA" dirty="0"/>
              <a:t>-фази (б) та відповідний позиції (б) мас-спектр вторинних іонів (в). Товщина, </a:t>
            </a:r>
            <a:r>
              <a:rPr lang="uk-UA" i="1" dirty="0"/>
              <a:t>нм</a:t>
            </a:r>
            <a:r>
              <a:rPr lang="uk-UA" dirty="0"/>
              <a:t>: </a:t>
            </a:r>
            <a:r>
              <a:rPr lang="uk-UA" i="1" dirty="0"/>
              <a:t>5</a:t>
            </a:r>
            <a:r>
              <a:rPr lang="uk-UA" dirty="0"/>
              <a:t> (а) та </a:t>
            </a:r>
            <a:r>
              <a:rPr lang="uk-UA" i="1" dirty="0"/>
              <a:t>3</a:t>
            </a:r>
            <a:r>
              <a:rPr lang="uk-UA" dirty="0"/>
              <a:t> (б)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8101" y="1196752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а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3923332" y="1196752"/>
            <a:ext cx="3161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б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8100392" y="1381418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в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126" y="3926657"/>
            <a:ext cx="8471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Спостереження аномальних фаз у тонких металевих плівках та МЧ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42364"/>
              </p:ext>
            </p:extLst>
          </p:nvPr>
        </p:nvGraphicFramePr>
        <p:xfrm>
          <a:off x="294928" y="4365104"/>
          <a:ext cx="8640959" cy="2346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5211"/>
                <a:gridCol w="1030973"/>
                <a:gridCol w="849068"/>
                <a:gridCol w="519084"/>
                <a:gridCol w="1152128"/>
                <a:gridCol w="834040"/>
                <a:gridCol w="822144"/>
                <a:gridCol w="1433552"/>
                <a:gridCol w="1374759"/>
              </a:tblGrid>
              <a:tr h="587504"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Ме</a:t>
                      </a:r>
                      <a:r>
                        <a:rPr lang="uk-UA" sz="1400" dirty="0">
                          <a:effectLst/>
                        </a:rPr>
                        <a:t>-</a:t>
                      </a:r>
                      <a:endParaRPr lang="uk-UA" sz="105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тал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Мате-ріал підк-ладки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р, Па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d*, нм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-21590"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Темпе-ратура переходу, К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</a:t>
                      </a:r>
                      <a:r>
                        <a:rPr lang="uk-UA" sz="1400" baseline="-25000">
                          <a:effectLst/>
                        </a:rPr>
                        <a:t>експ</a:t>
                      </a:r>
                      <a:r>
                        <a:rPr lang="uk-UA" sz="1400">
                          <a:effectLst/>
                        </a:rPr>
                        <a:t>,</a:t>
                      </a:r>
                      <a:endParaRPr lang="uk-UA" sz="1050">
                        <a:effectLst/>
                      </a:endParaRPr>
                    </a:p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нм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</a:t>
                      </a:r>
                      <a:r>
                        <a:rPr lang="uk-UA" sz="1400" baseline="-25000">
                          <a:effectLst/>
                        </a:rPr>
                        <a:t>теор</a:t>
                      </a:r>
                      <a:r>
                        <a:rPr lang="uk-UA" sz="1400">
                          <a:effectLst/>
                        </a:rPr>
                        <a:t>,</a:t>
                      </a:r>
                      <a:endParaRPr lang="uk-UA" sz="1050">
                        <a:effectLst/>
                      </a:endParaRPr>
                    </a:p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нм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Інтерпретація авторами </a:t>
                      </a:r>
                      <a:r>
                        <a:rPr lang="uk-UA" sz="1400" dirty="0">
                          <a:effectLst/>
                        </a:rPr>
                        <a:t>аномальних фаз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-21590"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Автори, країна, рік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6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1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Cr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Nі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MgSO</a:t>
                      </a:r>
                      <a:r>
                        <a:rPr lang="uk-UA" sz="1400" baseline="-25000">
                          <a:effectLst/>
                        </a:rPr>
                        <a:t>4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r>
                        <a:rPr lang="uk-UA" sz="1400" baseline="30000">
                          <a:effectLst/>
                        </a:rPr>
                        <a:t>-3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7-8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520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520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0,872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a=0,264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c=0,433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a=0,249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c=0,406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Поліморфна модифікація</a:t>
                      </a:r>
                      <a:r>
                        <a:rPr lang="uk-UA" sz="1050" dirty="0" smtClean="0">
                          <a:effectLst/>
                        </a:rPr>
                        <a:t> </a:t>
                      </a:r>
                      <a:r>
                        <a:rPr lang="uk-UA" sz="1050" dirty="0">
                          <a:effectLst/>
                        </a:rPr>
                        <a:t>(</a:t>
                      </a:r>
                      <a:r>
                        <a:rPr lang="uk-UA" sz="1400" dirty="0">
                          <a:effectLst/>
                        </a:rPr>
                        <a:t>ПМ)</a:t>
                      </a:r>
                      <a:endParaRPr lang="uk-UA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ПМ (</a:t>
                      </a:r>
                      <a:r>
                        <a:rPr lang="uk-UA" sz="1400" dirty="0" err="1">
                          <a:effectLst/>
                        </a:rPr>
                        <a:t>гекса-гональна</a:t>
                      </a:r>
                      <a:r>
                        <a:rPr lang="uk-UA" sz="1400" dirty="0">
                          <a:effectLst/>
                        </a:rPr>
                        <a:t>)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Бублик,</a:t>
                      </a:r>
                      <a:endParaRPr lang="uk-UA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Пінес</a:t>
                      </a:r>
                      <a:endParaRPr lang="uk-UA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(Україна, 1952)</a:t>
                      </a:r>
                      <a:endParaRPr lang="uk-UA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aseline="30000" dirty="0">
                          <a:effectLst/>
                        </a:rPr>
                        <a:t>*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61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12</a:t>
            </a:fld>
            <a:endParaRPr lang="uk-UA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659249"/>
              </p:ext>
            </p:extLst>
          </p:nvPr>
        </p:nvGraphicFramePr>
        <p:xfrm>
          <a:off x="683568" y="836712"/>
          <a:ext cx="7776863" cy="547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955"/>
                <a:gridCol w="782064"/>
                <a:gridCol w="898743"/>
                <a:gridCol w="558955"/>
                <a:gridCol w="782064"/>
                <a:gridCol w="898743"/>
                <a:gridCol w="898743"/>
                <a:gridCol w="1117911"/>
                <a:gridCol w="162774"/>
                <a:gridCol w="1117911"/>
              </a:tblGrid>
              <a:tr h="273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Ta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Mo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100" spc="0">
                          <a:effectLst/>
                        </a:rPr>
                        <a:t>C</a:t>
                      </a:r>
                      <a:endParaRPr lang="uk-UA" sz="1100" b="1" spc="-5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spc="-100">
                          <a:effectLst/>
                        </a:rPr>
                        <a:t>5 </a:t>
                      </a:r>
                      <a:r>
                        <a:rPr lang="uk-UA" sz="1600" spc="-100">
                          <a:effectLst/>
                          <a:sym typeface="Symbol"/>
                        </a:rPr>
                        <a:t></a:t>
                      </a:r>
                      <a:r>
                        <a:rPr lang="uk-UA" sz="1600" spc="-100">
                          <a:effectLst/>
                        </a:rPr>
                        <a:t>10 </a:t>
                      </a:r>
                      <a:r>
                        <a:rPr lang="uk-UA" sz="1600" spc="-100" baseline="30000">
                          <a:effectLst/>
                        </a:rPr>
                        <a:t>–5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spc="-100">
                          <a:effectLst/>
                        </a:rPr>
                        <a:t>10</a:t>
                      </a:r>
                      <a:r>
                        <a:rPr lang="uk-UA" sz="1600" spc="-100" baseline="30000">
                          <a:effectLst/>
                        </a:rPr>
                        <a:t>--4 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spc="-1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spc="-100">
                          <a:effectLst/>
                        </a:rPr>
                        <a:t>5 </a:t>
                      </a:r>
                      <a:r>
                        <a:rPr lang="uk-UA" sz="1600" spc="-100">
                          <a:effectLst/>
                          <a:sym typeface="Symbol"/>
                        </a:rPr>
                        <a:t></a:t>
                      </a:r>
                      <a:r>
                        <a:rPr lang="uk-UA" sz="1600" spc="-100">
                          <a:effectLst/>
                        </a:rPr>
                        <a:t>10 </a:t>
                      </a:r>
                      <a:r>
                        <a:rPr lang="uk-UA" sz="1600" spc="-100" baseline="30000">
                          <a:effectLst/>
                        </a:rPr>
                        <a:t>-5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6-7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1970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1970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0,441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spc="-100">
                          <a:effectLst/>
                        </a:rPr>
                        <a:t>0,441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spc="-1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spc="-100">
                          <a:effectLst/>
                        </a:rPr>
                        <a:t>0,419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0,417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0,417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0,397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ПМ (ГЦК)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-“-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ПМ(ГЦК)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Денбіх, Маркус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(США, 1966)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Ta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C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</a:t>
                      </a:r>
                      <a:r>
                        <a:rPr lang="uk-UA" sz="1600" baseline="30000">
                          <a:effectLst/>
                        </a:rPr>
                        <a:t> -4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0,447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0,417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Хімічне з’єднання Та з С або О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Лайнер, Холмян-ський (Росія, 1967)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945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Nb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MgO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</a:t>
                      </a:r>
                      <a:r>
                        <a:rPr lang="uk-UA" sz="1600" baseline="30000">
                          <a:effectLst/>
                        </a:rPr>
                        <a:t>-3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970 –1270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0,438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0,415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Хатчінсон, Олсен (США, 1967)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Zr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Hf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Re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MgO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MgO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MgO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</a:t>
                      </a:r>
                      <a:r>
                        <a:rPr lang="uk-UA" sz="1600" baseline="30000">
                          <a:effectLst/>
                        </a:rPr>
                        <a:t> -4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</a:t>
                      </a:r>
                      <a:r>
                        <a:rPr lang="uk-UA" sz="1600" baseline="30000">
                          <a:effectLst/>
                        </a:rPr>
                        <a:t> -4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</a:t>
                      </a:r>
                      <a:r>
                        <a:rPr lang="uk-UA" sz="1600" baseline="30000">
                          <a:effectLst/>
                        </a:rPr>
                        <a:t> -4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0,461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0,502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0,404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0,457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0,458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0,390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ПМ (ГЦК)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-“-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-“-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Чопра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r>
                        <a:rPr lang="uk-UA" sz="1600" dirty="0" err="1">
                          <a:effectLst/>
                        </a:rPr>
                        <a:t>Рандлетт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Дюфф</a:t>
                      </a:r>
                      <a:r>
                        <a:rPr lang="uk-UA" sz="1600" dirty="0">
                          <a:effectLst/>
                        </a:rPr>
                        <a:t> (США, 1967)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530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911230"/>
              </p:ext>
            </p:extLst>
          </p:nvPr>
        </p:nvGraphicFramePr>
        <p:xfrm>
          <a:off x="395536" y="332656"/>
          <a:ext cx="8352930" cy="6351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371"/>
                <a:gridCol w="845607"/>
                <a:gridCol w="971767"/>
                <a:gridCol w="604371"/>
                <a:gridCol w="845607"/>
                <a:gridCol w="971767"/>
                <a:gridCol w="971767"/>
                <a:gridCol w="1328933"/>
                <a:gridCol w="1208740"/>
              </a:tblGrid>
              <a:tr h="22490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100" spc="0">
                          <a:effectLst/>
                        </a:rPr>
                        <a:t>1</a:t>
                      </a:r>
                      <a:endParaRPr lang="uk-UA" sz="1100" b="1" spc="-50">
                        <a:effectLst/>
                        <a:latin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</a:tr>
              <a:tr h="823142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100" spc="0">
                          <a:effectLst/>
                        </a:rPr>
                        <a:t>Ta</a:t>
                      </a:r>
                      <a:endParaRPr lang="uk-UA" sz="1100" b="1" spc="-50">
                        <a:effectLst/>
                        <a:latin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LіF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r>
                        <a:rPr lang="uk-UA" sz="1400" baseline="30000">
                          <a:effectLst/>
                        </a:rPr>
                        <a:t> -4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890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0,449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0,417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ПМ (ГЦК)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Міске, Гіллет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(Франція, 1967)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</a:tr>
              <a:tr h="1028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Mo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NaCl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r>
                        <a:rPr lang="uk-UA" sz="1400" baseline="30000">
                          <a:effectLst/>
                        </a:rPr>
                        <a:t>-7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0,397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ПМ не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спостеріга- лася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Панчишин, Стасюк, Фреїк (Україна, 1968)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</a:tr>
              <a:tr h="823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Ta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MgO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10</a:t>
                      </a:r>
                      <a:r>
                        <a:rPr lang="uk-UA" sz="1400" spc="-100" baseline="30000">
                          <a:effectLst/>
                        </a:rPr>
                        <a:t>-4</a:t>
                      </a:r>
                      <a:r>
                        <a:rPr lang="uk-UA" sz="1400" spc="-100">
                          <a:effectLst/>
                        </a:rPr>
                        <a:t> - 10</a:t>
                      </a:r>
                      <a:r>
                        <a:rPr lang="uk-UA" sz="1400" spc="-100" baseline="30000">
                          <a:effectLst/>
                        </a:rPr>
                        <a:t>-8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1070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0,442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0,417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ПМ (ГЦК)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Маркус, Квоглі (США, 1968)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</a:tr>
              <a:tr h="1028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W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Mo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NaCl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NaCl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r>
                        <a:rPr lang="uk-UA" sz="1400" baseline="30000">
                          <a:effectLst/>
                        </a:rPr>
                        <a:t>-3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r>
                        <a:rPr lang="uk-UA" sz="1400" baseline="30000">
                          <a:effectLst/>
                        </a:rPr>
                        <a:t>-3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3,5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370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400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0,416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0,415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0,399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0,397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ПМ (ГЦК)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ПМ (ГЦК)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Гладких,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Проценко, Хоткевич (Україна, 1971)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</a:tr>
              <a:tr h="1028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Cr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Mo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W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NaCl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NaCl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NaCl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r>
                        <a:rPr lang="uk-UA" sz="1400" baseline="30000">
                          <a:effectLst/>
                        </a:rPr>
                        <a:t>-3</a:t>
                      </a:r>
                      <a:r>
                        <a:rPr lang="uk-UA" sz="1400">
                          <a:effectLst/>
                        </a:rPr>
                        <a:t>-10</a:t>
                      </a:r>
                      <a:r>
                        <a:rPr lang="uk-UA" sz="1400" baseline="30000">
                          <a:effectLst/>
                        </a:rPr>
                        <a:t>-6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r>
                        <a:rPr lang="uk-UA" sz="1400" baseline="30000">
                          <a:effectLst/>
                        </a:rPr>
                        <a:t>-3</a:t>
                      </a:r>
                      <a:r>
                        <a:rPr lang="uk-UA" sz="1400">
                          <a:effectLst/>
                        </a:rPr>
                        <a:t>-10</a:t>
                      </a:r>
                      <a:r>
                        <a:rPr lang="uk-UA" sz="1400" baseline="30000">
                          <a:effectLst/>
                        </a:rPr>
                        <a:t>-6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r>
                        <a:rPr lang="uk-UA" sz="1400" baseline="30000">
                          <a:effectLst/>
                        </a:rPr>
                        <a:t>-3</a:t>
                      </a:r>
                      <a:r>
                        <a:rPr lang="uk-UA" sz="1400">
                          <a:effectLst/>
                        </a:rPr>
                        <a:t>-10</a:t>
                      </a:r>
                      <a:r>
                        <a:rPr lang="uk-UA" sz="1400" baseline="30000">
                          <a:effectLst/>
                        </a:rPr>
                        <a:t>-6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0,458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0,499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0,504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Cr</a:t>
                      </a:r>
                      <a:r>
                        <a:rPr lang="uk-UA" sz="1400" baseline="-25000">
                          <a:effectLst/>
                        </a:rPr>
                        <a:t>3</a:t>
                      </a:r>
                      <a:r>
                        <a:rPr lang="uk-UA" sz="1400">
                          <a:effectLst/>
                        </a:rPr>
                        <a:t>O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Mo</a:t>
                      </a:r>
                      <a:r>
                        <a:rPr lang="uk-UA" sz="1400" baseline="-25000">
                          <a:effectLst/>
                        </a:rPr>
                        <a:t>3</a:t>
                      </a:r>
                      <a:r>
                        <a:rPr lang="uk-UA" sz="1400">
                          <a:effectLst/>
                        </a:rPr>
                        <a:t>O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W</a:t>
                      </a:r>
                      <a:r>
                        <a:rPr lang="uk-UA" sz="1400" baseline="-25000">
                          <a:effectLst/>
                        </a:rPr>
                        <a:t>3</a:t>
                      </a:r>
                      <a:r>
                        <a:rPr lang="uk-UA" sz="1400">
                          <a:effectLst/>
                        </a:rPr>
                        <a:t>O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Блоха, Гладких, Проценко (Україна, 1972)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</a:tr>
              <a:tr h="1234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V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Cr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C, NaCl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C, NaCl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r>
                        <a:rPr lang="uk-UA" sz="1400" baseline="30000">
                          <a:effectLst/>
                        </a:rPr>
                        <a:t>-6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r>
                        <a:rPr lang="uk-UA" sz="1400" baseline="30000">
                          <a:effectLst/>
                        </a:rPr>
                        <a:t>-6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0,382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0,364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ПМ при d&gt;0,5 нм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 спостері-галися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Гладких, </a:t>
                      </a:r>
                      <a:r>
                        <a:rPr lang="uk-UA" sz="1400" dirty="0" err="1">
                          <a:effectLst/>
                        </a:rPr>
                        <a:t>Песін</a:t>
                      </a:r>
                      <a:r>
                        <a:rPr lang="uk-UA" sz="1400" dirty="0">
                          <a:effectLst/>
                        </a:rPr>
                        <a:t>, Проценко, </a:t>
                      </a:r>
                      <a:r>
                        <a:rPr lang="uk-UA" sz="1400" dirty="0" err="1">
                          <a:effectLst/>
                        </a:rPr>
                        <a:t>Чекарєв</a:t>
                      </a:r>
                      <a:r>
                        <a:rPr lang="uk-UA" sz="1400" dirty="0">
                          <a:effectLst/>
                        </a:rPr>
                        <a:t> (Україна, 1973)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496" marR="56496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76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262803"/>
              </p:ext>
            </p:extLst>
          </p:nvPr>
        </p:nvGraphicFramePr>
        <p:xfrm>
          <a:off x="467544" y="16103"/>
          <a:ext cx="8352925" cy="6655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370"/>
                <a:gridCol w="845607"/>
                <a:gridCol w="782269"/>
                <a:gridCol w="793867"/>
                <a:gridCol w="845607"/>
                <a:gridCol w="971766"/>
                <a:gridCol w="971766"/>
                <a:gridCol w="1328933"/>
                <a:gridCol w="1208740"/>
              </a:tblGrid>
              <a:tr h="181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</a:tr>
              <a:tr h="724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Gd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r>
                        <a:rPr lang="uk-UA" sz="1400" baseline="30000">
                          <a:effectLst/>
                        </a:rPr>
                        <a:t>-4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0,535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0,514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ПМ (ГЦК)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Біст, </a:t>
                      </a:r>
                      <a:r>
                        <a:rPr lang="uk-UA" sz="1400" spc="-100">
                          <a:effectLst/>
                        </a:rPr>
                        <a:t>Срівастава </a:t>
                      </a:r>
                      <a:r>
                        <a:rPr lang="uk-UA" sz="1400">
                          <a:effectLst/>
                        </a:rPr>
                        <a:t>(Індія, 1973) 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</a:tr>
              <a:tr h="724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W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NaCl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r>
                        <a:rPr lang="uk-UA" sz="1400" baseline="30000">
                          <a:effectLst/>
                        </a:rPr>
                        <a:t>-6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7.3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623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0,425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0,399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ПМ (ГЦК)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Асселін, Вайман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(США, 1974)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</a:tr>
              <a:tr h="1195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Gd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Tb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 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МЧ &lt;20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МЧ &lt;45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0,532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0,530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0,514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0,509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-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-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Морозов та ін. (Росія, 1975, 1976)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</a:tr>
              <a:tr h="1086907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400" spc="0" dirty="0" err="1">
                          <a:effectLst/>
                        </a:rPr>
                        <a:t>Re</a:t>
                      </a:r>
                      <a:endParaRPr lang="uk-UA" sz="1400" b="1" spc="-50" dirty="0">
                        <a:effectLst/>
                        <a:latin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NaCl, C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NaCl, C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r>
                        <a:rPr lang="uk-UA" sz="1400" baseline="30000">
                          <a:effectLst/>
                        </a:rPr>
                        <a:t>-3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r>
                        <a:rPr lang="uk-UA" sz="1400" baseline="30000">
                          <a:effectLst/>
                        </a:rPr>
                        <a:t>-3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0,327 – 0,330</a:t>
                      </a:r>
                      <a:endParaRPr lang="uk-UA" sz="1100">
                        <a:effectLst/>
                      </a:endParaRPr>
                    </a:p>
                    <a:p>
                      <a:pPr indent="6350"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a = 0,323</a:t>
                      </a:r>
                      <a:endParaRPr lang="uk-UA" sz="1100">
                        <a:effectLst/>
                      </a:endParaRPr>
                    </a:p>
                    <a:p>
                      <a:pPr indent="6350"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c = 0,508</a:t>
                      </a:r>
                      <a:endParaRPr lang="uk-UA" sz="1100">
                        <a:effectLst/>
                      </a:endParaRPr>
                    </a:p>
                    <a:p>
                      <a:pPr indent="6350"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0,390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ReO</a:t>
                      </a:r>
                      <a:r>
                        <a:rPr lang="uk-UA" sz="1400" baseline="-25000">
                          <a:effectLst/>
                        </a:rPr>
                        <a:t>3</a:t>
                      </a:r>
                      <a:r>
                        <a:rPr lang="uk-UA" sz="1400">
                          <a:effectLst/>
                        </a:rPr>
                        <a:t> (гексаго-нальна)</a:t>
                      </a:r>
                      <a:endParaRPr lang="uk-UA" sz="1100">
                        <a:effectLst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ПМ не спос- терігались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50">
                          <a:effectLst/>
                        </a:rPr>
                        <a:t>Проценко 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50">
                          <a:effectLst/>
                        </a:rPr>
                        <a:t>та ін.</a:t>
                      </a:r>
                      <a:r>
                        <a:rPr lang="uk-UA" sz="1400">
                          <a:effectLst/>
                        </a:rPr>
                        <a:t> (Україна, 1976)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</a:tr>
              <a:tr h="113277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400" spc="0" dirty="0" err="1">
                          <a:effectLst/>
                        </a:rPr>
                        <a:t>Nі</a:t>
                      </a:r>
                      <a:endParaRPr lang="uk-UA" sz="1400" b="1" spc="-50" dirty="0">
                        <a:effectLst/>
                        <a:latin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NaCl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r>
                        <a:rPr lang="uk-UA" sz="1400" baseline="30000">
                          <a:effectLst/>
                        </a:rPr>
                        <a:t>-3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a=0,264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c=0,433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a=0,249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c=0,406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Nі</a:t>
                      </a:r>
                      <a:r>
                        <a:rPr lang="uk-UA" sz="1400" baseline="-25000">
                          <a:effectLst/>
                        </a:rPr>
                        <a:t>3</a:t>
                      </a:r>
                      <a:r>
                        <a:rPr lang="uk-UA" sz="1400">
                          <a:effectLst/>
                        </a:rPr>
                        <a:t>N 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(гекса- гональна)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Лобода, Проценко, Скоробагатько (Україна, 1976)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</a:tr>
              <a:tr h="1268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Y,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Gd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Tb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 Dy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Ho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Er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Tm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r>
                        <a:rPr lang="uk-UA" sz="1400" baseline="30000">
                          <a:effectLst/>
                        </a:rPr>
                        <a:t>-6</a:t>
                      </a:r>
                      <a:r>
                        <a:rPr lang="uk-UA" sz="1400">
                          <a:effectLst/>
                        </a:rPr>
                        <a:t>-10</a:t>
                      </a:r>
                      <a:r>
                        <a:rPr lang="uk-UA" sz="1400" baseline="30000">
                          <a:effectLst/>
                        </a:rPr>
                        <a:t>-7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5 - 6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0,516;     0,514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0,512;     0,510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0,509;   0,508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0,506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0,516;     0,514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0,509;   0,508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0,506;  0,503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pc="-100">
                          <a:effectLst/>
                        </a:rPr>
                        <a:t>0,500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ПМ (ГЦК)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Гладких, Набока, </a:t>
                      </a:r>
                      <a:r>
                        <a:rPr lang="uk-UA" sz="1400" dirty="0" err="1">
                          <a:effectLst/>
                        </a:rPr>
                        <a:t>Чекарєв</a:t>
                      </a:r>
                      <a:r>
                        <a:rPr lang="uk-UA" sz="1400" dirty="0">
                          <a:effectLst/>
                        </a:rPr>
                        <a:t> (Україна, 1977)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00" marR="4890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1434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603475"/>
              </p:ext>
            </p:extLst>
          </p:nvPr>
        </p:nvGraphicFramePr>
        <p:xfrm>
          <a:off x="251520" y="188641"/>
          <a:ext cx="8496945" cy="6579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20"/>
                <a:gridCol w="808090"/>
                <a:gridCol w="944105"/>
                <a:gridCol w="944105"/>
                <a:gridCol w="944105"/>
                <a:gridCol w="944105"/>
                <a:gridCol w="944105"/>
                <a:gridCol w="808089"/>
                <a:gridCol w="1080121"/>
              </a:tblGrid>
              <a:tr h="29197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050" spc="0" dirty="0">
                          <a:effectLst/>
                        </a:rPr>
                        <a:t>1</a:t>
                      </a:r>
                      <a:endParaRPr lang="uk-UA" sz="1050" b="1" spc="-50" dirty="0">
                        <a:effectLst/>
                        <a:latin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3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4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5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-100" dirty="0">
                          <a:effectLst/>
                        </a:rPr>
                        <a:t>6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7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8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9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</a:tr>
              <a:tr h="778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spc="-100" dirty="0" err="1">
                          <a:effectLst/>
                        </a:rPr>
                        <a:t>Ho</a:t>
                      </a:r>
                      <a:r>
                        <a:rPr lang="uk-UA" sz="1100" spc="-100" dirty="0">
                          <a:effectLst/>
                        </a:rPr>
                        <a:t>, </a:t>
                      </a:r>
                      <a:r>
                        <a:rPr lang="uk-UA" sz="1100" spc="-100" dirty="0" err="1">
                          <a:effectLst/>
                        </a:rPr>
                        <a:t>Er</a:t>
                      </a:r>
                      <a:r>
                        <a:rPr lang="uk-UA" sz="1100" spc="-100" dirty="0">
                          <a:effectLst/>
                        </a:rPr>
                        <a:t>, </a:t>
                      </a:r>
                      <a:r>
                        <a:rPr lang="uk-UA" sz="1100" spc="-100" dirty="0" err="1">
                          <a:effectLst/>
                        </a:rPr>
                        <a:t>Tm,Cr,Mo,W,Nb</a:t>
                      </a:r>
                      <a:r>
                        <a:rPr lang="uk-UA" sz="1100" spc="-100" dirty="0" smtClean="0">
                          <a:effectLst/>
                        </a:rPr>
                        <a:t>, </a:t>
                      </a:r>
                      <a:r>
                        <a:rPr lang="uk-UA" sz="1100" spc="-100" smtClean="0">
                          <a:effectLst/>
                        </a:rPr>
                        <a:t>Ta,Y,Gd,Tb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Аналіз літературних даних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 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Розчини 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Ме - (N, C, O, H, Ar,He)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-100">
                          <a:effectLst/>
                        </a:rPr>
                        <a:t>Семильотов,</a:t>
                      </a:r>
                      <a:r>
                        <a:rPr lang="uk-UA" sz="1100">
                          <a:effectLst/>
                        </a:rPr>
                        <a:t> </a:t>
                      </a:r>
                      <a:r>
                        <a:rPr lang="uk-UA" sz="1100" spc="-100">
                          <a:effectLst/>
                        </a:rPr>
                        <a:t>Зав’ялова, Імамов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-100">
                          <a:effectLst/>
                        </a:rPr>
                        <a:t>(Росія, 1977)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</a:tr>
              <a:tr h="622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-100">
                          <a:effectLst/>
                        </a:rPr>
                        <a:t>Dy, Ho, Er, Tm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-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-</a:t>
                      </a:r>
                      <a:endParaRPr lang="uk-UA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 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-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-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-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 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-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MeH</a:t>
                      </a:r>
                      <a:r>
                        <a:rPr lang="uk-UA" sz="1100" baseline="-25000">
                          <a:effectLst/>
                        </a:rPr>
                        <a:t>x</a:t>
                      </a:r>
                      <a:r>
                        <a:rPr lang="uk-UA" sz="1100">
                          <a:effectLst/>
                        </a:rPr>
                        <a:t> з х </a:t>
                      </a:r>
                      <a:r>
                        <a:rPr lang="uk-UA" sz="1100">
                          <a:effectLst/>
                          <a:sym typeface="Symbol"/>
                        </a:rPr>
                        <a:t></a:t>
                      </a:r>
                      <a:r>
                        <a:rPr lang="uk-UA" sz="1100">
                          <a:effectLst/>
                        </a:rPr>
                        <a:t> 2 (ГЦК)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Газгнієр,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Курзон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(Канада, 1978)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</a:tr>
              <a:tr h="778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Sc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NaCl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10</a:t>
                      </a:r>
                      <a:r>
                        <a:rPr lang="uk-UA" sz="1100" spc="100" baseline="30000">
                          <a:effectLst/>
                        </a:rPr>
                        <a:t>-3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10</a:t>
                      </a:r>
                      <a:r>
                        <a:rPr lang="uk-UA" sz="1100" spc="100" baseline="30000">
                          <a:effectLst/>
                        </a:rPr>
                        <a:t>-6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30-280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6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-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-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-100">
                          <a:effectLst/>
                        </a:rPr>
                        <a:t>0,478 – 0,482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-100">
                          <a:effectLst/>
                        </a:rPr>
                        <a:t>0,476- 0,480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0,468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100">
                          <a:effectLst/>
                        </a:rPr>
                        <a:t>0,468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ScH</a:t>
                      </a:r>
                      <a:r>
                        <a:rPr lang="uk-UA" sz="1100" baseline="-25000">
                          <a:effectLst/>
                        </a:rPr>
                        <a:t>x</a:t>
                      </a:r>
                      <a:r>
                        <a:rPr lang="uk-UA" sz="1100">
                          <a:effectLst/>
                        </a:rPr>
                        <a:t> з х </a:t>
                      </a:r>
                      <a:r>
                        <a:rPr lang="uk-UA" sz="1100">
                          <a:effectLst/>
                          <a:sym typeface="Symbol"/>
                        </a:rPr>
                        <a:t></a:t>
                      </a:r>
                      <a:r>
                        <a:rPr lang="uk-UA" sz="1100">
                          <a:effectLst/>
                        </a:rPr>
                        <a:t> 2 (ГЦК)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Лобода,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Проценко, Яременко (Україна, 1980)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</a:tr>
              <a:tr h="467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Mo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NaCl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</a:t>
                      </a:r>
                      <a:r>
                        <a:rPr lang="uk-UA" sz="1100" baseline="30000">
                          <a:effectLst/>
                        </a:rPr>
                        <a:t>-4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0,419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0,397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ПМ (ГЦК)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Імура (Японія, 1982)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</a:tr>
              <a:tr h="778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Mo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Tі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NaCl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NaCl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</a:t>
                      </a:r>
                      <a:r>
                        <a:rPr lang="uk-UA" sz="1100" baseline="30000">
                          <a:effectLst/>
                        </a:rPr>
                        <a:t>-3</a:t>
                      </a:r>
                      <a:r>
                        <a:rPr lang="uk-UA" sz="1100">
                          <a:effectLst/>
                        </a:rPr>
                        <a:t>-10</a:t>
                      </a:r>
                      <a:r>
                        <a:rPr lang="uk-UA" sz="1100" baseline="30000">
                          <a:effectLst/>
                        </a:rPr>
                        <a:t>-4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</a:t>
                      </a:r>
                      <a:r>
                        <a:rPr lang="uk-UA" sz="1100" baseline="30000">
                          <a:effectLst/>
                        </a:rPr>
                        <a:t>-3</a:t>
                      </a:r>
                      <a:r>
                        <a:rPr lang="uk-UA" sz="1100">
                          <a:effectLst/>
                        </a:rPr>
                        <a:t>-10</a:t>
                      </a:r>
                      <a:r>
                        <a:rPr lang="uk-UA" sz="1100" baseline="30000">
                          <a:effectLst/>
                        </a:rPr>
                        <a:t>-4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0,417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0,422 та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0,432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0,397</a:t>
                      </a:r>
                      <a:endParaRPr lang="uk-UA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0,417</a:t>
                      </a:r>
                      <a:endParaRPr lang="uk-UA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0,417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-100">
                          <a:effectLst/>
                        </a:rPr>
                        <a:t>MoC</a:t>
                      </a:r>
                      <a:r>
                        <a:rPr lang="uk-UA" sz="1100" spc="-100" baseline="-25000">
                          <a:effectLst/>
                        </a:rPr>
                        <a:t>x</a:t>
                      </a:r>
                      <a:r>
                        <a:rPr lang="uk-UA" sz="1100" spc="-100">
                          <a:effectLst/>
                        </a:rPr>
                        <a:t> (ГЦК), х=1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TіC</a:t>
                      </a:r>
                      <a:r>
                        <a:rPr lang="uk-UA" sz="1100" baseline="-25000">
                          <a:effectLst/>
                        </a:rPr>
                        <a:t>x</a:t>
                      </a:r>
                      <a:r>
                        <a:rPr lang="uk-UA" sz="1100">
                          <a:effectLst/>
                        </a:rPr>
                        <a:t> (ГЦК)</a:t>
                      </a:r>
                      <a:r>
                        <a:rPr lang="uk-UA" sz="1100" spc="-100">
                          <a:effectLst/>
                        </a:rPr>
                        <a:t> та </a:t>
                      </a:r>
                      <a:r>
                        <a:rPr lang="uk-UA" sz="1100">
                          <a:effectLst/>
                        </a:rPr>
                        <a:t>TіN</a:t>
                      </a:r>
                      <a:r>
                        <a:rPr lang="uk-UA" sz="1100" baseline="-25000">
                          <a:effectLst/>
                        </a:rPr>
                        <a:t>x</a:t>
                      </a:r>
                      <a:r>
                        <a:rPr lang="uk-UA" sz="1100">
                          <a:effectLst/>
                        </a:rPr>
                        <a:t>O</a:t>
                      </a:r>
                      <a:r>
                        <a:rPr lang="uk-UA" sz="1100" baseline="-25000">
                          <a:effectLst/>
                        </a:rPr>
                        <a:t>1-x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(ГЦК)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Проценко, Яременко (Україна, 1982)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</a:tr>
              <a:tr h="778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Nb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NaCl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</a:t>
                      </a:r>
                      <a:r>
                        <a:rPr lang="uk-UA" sz="1100" baseline="30000">
                          <a:effectLst/>
                        </a:rPr>
                        <a:t>-3</a:t>
                      </a:r>
                      <a:r>
                        <a:rPr lang="uk-UA" sz="1100">
                          <a:effectLst/>
                        </a:rPr>
                        <a:t>-10</a:t>
                      </a:r>
                      <a:r>
                        <a:rPr lang="uk-UA" sz="1100" baseline="30000">
                          <a:effectLst/>
                        </a:rPr>
                        <a:t>-4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30-90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spc="-100">
                          <a:effectLst/>
                        </a:rPr>
                        <a:t>0,426-0,438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0,415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NbN</a:t>
                      </a:r>
                      <a:r>
                        <a:rPr lang="uk-UA" sz="1100" baseline="-25000">
                          <a:effectLst/>
                        </a:rPr>
                        <a:t>x</a:t>
                      </a:r>
                      <a:r>
                        <a:rPr lang="uk-UA" sz="1100">
                          <a:effectLst/>
                        </a:rPr>
                        <a:t>O</a:t>
                      </a:r>
                      <a:r>
                        <a:rPr lang="uk-UA" sz="1100" baseline="-25000">
                          <a:effectLst/>
                        </a:rPr>
                        <a:t>1-x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(ГЦК), 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x=0,3–0,5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Петренко, Проценко, Смолін (Україна, 1986)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</a:tr>
              <a:tr h="778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Mo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W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V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C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C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C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</a:t>
                      </a:r>
                      <a:r>
                        <a:rPr lang="uk-UA" sz="1100" baseline="30000">
                          <a:effectLst/>
                        </a:rPr>
                        <a:t>-3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</a:t>
                      </a:r>
                      <a:r>
                        <a:rPr lang="uk-UA" sz="1100" baseline="30000">
                          <a:effectLst/>
                        </a:rPr>
                        <a:t>-3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</a:t>
                      </a:r>
                      <a:r>
                        <a:rPr lang="uk-UA" sz="1100" baseline="30000">
                          <a:effectLst/>
                        </a:rPr>
                        <a:t>-3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0,416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0,415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0,406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0,397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0,399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0,382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MoC</a:t>
                      </a:r>
                      <a:r>
                        <a:rPr lang="uk-UA" sz="1100" baseline="-25000">
                          <a:effectLst/>
                        </a:rPr>
                        <a:t>x</a:t>
                      </a:r>
                      <a:r>
                        <a:rPr lang="uk-UA" sz="1100">
                          <a:effectLst/>
                        </a:rPr>
                        <a:t>N</a:t>
                      </a:r>
                      <a:r>
                        <a:rPr lang="uk-UA" sz="1100" baseline="-25000">
                          <a:effectLst/>
                        </a:rPr>
                        <a:t>1-x</a:t>
                      </a:r>
                      <a:r>
                        <a:rPr lang="uk-UA" sz="1100">
                          <a:effectLst/>
                        </a:rPr>
                        <a:t> (ГЦК),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WC</a:t>
                      </a:r>
                      <a:r>
                        <a:rPr lang="uk-UA" sz="1100" baseline="-25000">
                          <a:effectLst/>
                        </a:rPr>
                        <a:t>x</a:t>
                      </a:r>
                      <a:r>
                        <a:rPr lang="uk-UA" sz="1100">
                          <a:effectLst/>
                        </a:rPr>
                        <a:t>N</a:t>
                      </a:r>
                      <a:r>
                        <a:rPr lang="uk-UA" sz="1100" baseline="-25000">
                          <a:effectLst/>
                        </a:rPr>
                        <a:t>1-x</a:t>
                      </a:r>
                      <a:r>
                        <a:rPr lang="uk-UA" sz="1100">
                          <a:effectLst/>
                        </a:rPr>
                        <a:t> (ГЦК),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VO</a:t>
                      </a:r>
                      <a:r>
                        <a:rPr lang="uk-UA" sz="1100" baseline="-25000">
                          <a:effectLst/>
                        </a:rPr>
                        <a:t>x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Петренко, Проценко (Україна, 1986)</a:t>
                      </a:r>
                      <a:r>
                        <a:rPr lang="uk-UA" sz="1100" baseline="30000">
                          <a:effectLst/>
                        </a:rPr>
                        <a:t> 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aseline="30000">
                          <a:effectLst/>
                        </a:rPr>
                        <a:t>**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</a:tr>
              <a:tr h="622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Mo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Кварц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 </a:t>
                      </a:r>
                      <a:r>
                        <a:rPr lang="uk-UA" sz="1100" baseline="30000">
                          <a:effectLst/>
                        </a:rPr>
                        <a:t>.</a:t>
                      </a:r>
                      <a:r>
                        <a:rPr lang="uk-UA" sz="1100">
                          <a:effectLst/>
                        </a:rPr>
                        <a:t> 10</a:t>
                      </a:r>
                      <a:r>
                        <a:rPr lang="uk-UA" sz="1100" baseline="30000">
                          <a:effectLst/>
                        </a:rPr>
                        <a:t>-4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50-100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0,424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0,392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MoC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Суворов та ін. (Росія, 1987)</a:t>
                      </a:r>
                      <a:endParaRPr lang="uk-UA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aseline="30000">
                          <a:effectLst/>
                        </a:rPr>
                        <a:t>***</a:t>
                      </a:r>
                      <a:endParaRPr lang="uk-UA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</a:tr>
              <a:tr h="438204">
                <a:tc gridSpan="9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100" baseline="30000" dirty="0">
                          <a:effectLst/>
                        </a:rPr>
                        <a:t>*</a:t>
                      </a:r>
                      <a:r>
                        <a:rPr lang="uk-UA" sz="1100" dirty="0">
                          <a:effectLst/>
                        </a:rPr>
                        <a:t>	Аналогічні дані цими авторами одержані на прикладі  плівок </a:t>
                      </a:r>
                      <a:r>
                        <a:rPr lang="uk-UA" sz="1100" dirty="0" err="1">
                          <a:effectLst/>
                        </a:rPr>
                        <a:t>Be</a:t>
                      </a:r>
                      <a:r>
                        <a:rPr lang="uk-UA" sz="1100" dirty="0">
                          <a:effectLst/>
                        </a:rPr>
                        <a:t> та V.</a:t>
                      </a:r>
                      <a:endParaRPr lang="uk-UA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100" baseline="30000" dirty="0">
                          <a:effectLst/>
                        </a:rPr>
                        <a:t>**</a:t>
                      </a:r>
                      <a:r>
                        <a:rPr lang="uk-UA" sz="1100" dirty="0">
                          <a:effectLst/>
                        </a:rPr>
                        <a:t>	Аналіз проводився методом вторинної  іонної  мас-спектрометрії.</a:t>
                      </a:r>
                      <a:endParaRPr lang="uk-UA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100" baseline="30000" dirty="0">
                          <a:effectLst/>
                        </a:rPr>
                        <a:t>***</a:t>
                      </a:r>
                      <a:r>
                        <a:rPr lang="uk-UA" sz="1100" dirty="0">
                          <a:effectLst/>
                        </a:rPr>
                        <a:t>	Аналіз проводився методом </a:t>
                      </a:r>
                      <a:r>
                        <a:rPr lang="uk-UA" sz="1100" dirty="0" err="1">
                          <a:effectLst/>
                        </a:rPr>
                        <a:t>оже</a:t>
                      </a:r>
                      <a:r>
                        <a:rPr lang="uk-UA" sz="1100" dirty="0">
                          <a:effectLst/>
                        </a:rPr>
                        <a:t>- спектрометрії.</a:t>
                      </a:r>
                      <a:endParaRPr lang="uk-U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53" marR="4265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4366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16</a:t>
            </a:fld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646331"/>
          </a:xfrm>
        </p:spPr>
        <p:txBody>
          <a:bodyPr wrap="square">
            <a:spAutoFit/>
          </a:bodyPr>
          <a:lstStyle/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3.7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Залежність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параметра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решітки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товщини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плівки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розміру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частинок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uk-UA" sz="18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26327"/>
            <a:ext cx="9144000" cy="1440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62545" y="1421013"/>
            <a:ext cx="683029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dF</a:t>
            </a:r>
            <a:r>
              <a:rPr kumimoji="0" lang="uk-UA" sz="4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= - </a:t>
            </a:r>
            <a:r>
              <a:rPr kumimoji="0" lang="uk-UA" sz="4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SdT</a:t>
            </a:r>
            <a:r>
              <a:rPr kumimoji="0" lang="uk-UA" sz="4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uk-UA" sz="4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pdV</a:t>
            </a:r>
            <a:r>
              <a:rPr kumimoji="0" lang="uk-UA" sz="4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uk-UA" sz="4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</a:t>
            </a:r>
            <a:r>
              <a:rPr kumimoji="0" lang="uk-UA" sz="4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uk-UA" sz="4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                          </a:t>
            </a:r>
            <a:endParaRPr kumimoji="0" lang="uk-UA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13439"/>
              </p:ext>
            </p:extLst>
          </p:nvPr>
        </p:nvGraphicFramePr>
        <p:xfrm>
          <a:off x="1564794" y="3089564"/>
          <a:ext cx="7051079" cy="85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Equation" r:id="rId3" imgW="1879600" imgH="228600" progId="">
                  <p:embed/>
                </p:oleObj>
              </mc:Choice>
              <mc:Fallback>
                <p:oleObj name="Equation" r:id="rId3" imgW="18796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794" y="3089564"/>
                        <a:ext cx="7051079" cy="859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473164"/>
              </p:ext>
            </p:extLst>
          </p:nvPr>
        </p:nvGraphicFramePr>
        <p:xfrm>
          <a:off x="1488833" y="4308764"/>
          <a:ext cx="6356352" cy="106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Equation" r:id="rId5" imgW="1358900" imgH="228600" progId="">
                  <p:embed/>
                </p:oleObj>
              </mc:Choice>
              <mc:Fallback>
                <p:oleObj name="Equation" r:id="rId5" imgW="13589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833" y="4308764"/>
                        <a:ext cx="6356352" cy="1066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967857" y="4534341"/>
            <a:ext cx="41761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.17)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72950"/>
              </p:ext>
            </p:extLst>
          </p:nvPr>
        </p:nvGraphicFramePr>
        <p:xfrm>
          <a:off x="751993" y="5666510"/>
          <a:ext cx="7241235" cy="815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Equation" r:id="rId7" imgW="2032000" imgH="228600" progId="">
                  <p:embed/>
                </p:oleObj>
              </mc:Choice>
              <mc:Fallback>
                <p:oleObj name="Equation" r:id="rId7" imgW="20320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93" y="5666510"/>
                        <a:ext cx="7241235" cy="815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581896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                    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.18)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501008"/>
            <a:ext cx="9144000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0" y="1052737"/>
            <a:ext cx="9144000" cy="140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091914"/>
              </p:ext>
            </p:extLst>
          </p:nvPr>
        </p:nvGraphicFramePr>
        <p:xfrm>
          <a:off x="3075709" y="188640"/>
          <a:ext cx="3293528" cy="823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1" name="Equation" r:id="rId3" imgW="875920" imgH="215806" progId="">
                  <p:embed/>
                </p:oleObj>
              </mc:Choice>
              <mc:Fallback>
                <p:oleObj name="Equation" r:id="rId3" imgW="875920" imgH="2158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709" y="188640"/>
                        <a:ext cx="3293528" cy="8233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6404147" y="444658"/>
            <a:ext cx="27398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.19)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1196752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dФ</a:t>
            </a:r>
            <a:r>
              <a:rPr kumimoji="0" lang="uk-UA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= - </a:t>
            </a:r>
            <a:r>
              <a:rPr kumimoji="0" lang="uk-UA" sz="4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SdT</a:t>
            </a:r>
            <a:r>
              <a:rPr kumimoji="0" lang="uk-UA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uk-UA" sz="4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Vdp</a:t>
            </a:r>
            <a:r>
              <a:rPr kumimoji="0" lang="uk-UA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+  </a:t>
            </a:r>
            <a:r>
              <a:rPr kumimoji="0" lang="uk-UA" sz="4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</a:t>
            </a:r>
            <a:r>
              <a:rPr kumimoji="0" lang="uk-UA" sz="4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uk-UA" sz="4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305082"/>
              </p:ext>
            </p:extLst>
          </p:nvPr>
        </p:nvGraphicFramePr>
        <p:xfrm>
          <a:off x="55443" y="2636912"/>
          <a:ext cx="9088558" cy="665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" name="Equation" r:id="rId5" imgW="3124200" imgH="228600" progId="">
                  <p:embed/>
                </p:oleObj>
              </mc:Choice>
              <mc:Fallback>
                <p:oleObj name="Equation" r:id="rId5" imgW="31242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3" y="2636912"/>
                        <a:ext cx="9088558" cy="6650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676274"/>
              </p:ext>
            </p:extLst>
          </p:nvPr>
        </p:nvGraphicFramePr>
        <p:xfrm>
          <a:off x="2610000" y="3586768"/>
          <a:ext cx="4386546" cy="1632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" name="Equation" r:id="rId7" imgW="1231900" imgH="457200" progId="">
                  <p:embed/>
                </p:oleObj>
              </mc:Choice>
              <mc:Fallback>
                <p:oleObj name="Equation" r:id="rId7" imgW="123190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0000" y="3586768"/>
                        <a:ext cx="4386546" cy="16322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8018371" y="4398475"/>
            <a:ext cx="1125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ea typeface="Times New Roman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800" dirty="0" smtClean="0">
                <a:ea typeface="Times New Roman" pitchFamily="18" charset="0"/>
                <a:cs typeface="Arial" pitchFamily="34" charset="0"/>
                <a:sym typeface="Symbol" pitchFamily="18" charset="2"/>
              </a:rPr>
              <a:t>3</a:t>
            </a:r>
            <a:r>
              <a:rPr lang="uk-UA" sz="2800" dirty="0" smtClean="0">
                <a:ea typeface="Times New Roman" pitchFamily="18" charset="0"/>
                <a:cs typeface="Arial" pitchFamily="34" charset="0"/>
                <a:sym typeface="Symbol" pitchFamily="18" charset="2"/>
              </a:rPr>
              <a:t>.20)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780645"/>
              </p:ext>
            </p:extLst>
          </p:nvPr>
        </p:nvGraphicFramePr>
        <p:xfrm>
          <a:off x="1580183" y="5661248"/>
          <a:ext cx="5983633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4" name="Equation" r:id="rId9" imgW="2336760" imgH="393480" progId="Equation.DSMT4">
                  <p:embed/>
                </p:oleObj>
              </mc:Choice>
              <mc:Fallback>
                <p:oleObj name="Equation" r:id="rId9" imgW="2336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0183" y="5661248"/>
                        <a:ext cx="5983633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7932317" y="5877272"/>
            <a:ext cx="1194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ea typeface="Times New Roman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800" dirty="0" smtClean="0">
                <a:ea typeface="Times New Roman" pitchFamily="18" charset="0"/>
                <a:cs typeface="Arial" pitchFamily="34" charset="0"/>
                <a:sym typeface="Symbol" pitchFamily="18" charset="2"/>
              </a:rPr>
              <a:t>3</a:t>
            </a:r>
            <a:r>
              <a:rPr lang="uk-UA" sz="2800" dirty="0" smtClean="0">
                <a:ea typeface="Times New Roman" pitchFamily="18" charset="0"/>
                <a:cs typeface="Arial" pitchFamily="34" charset="0"/>
                <a:sym typeface="Symbol" pitchFamily="18" charset="2"/>
              </a:rPr>
              <a:t>.20</a:t>
            </a:r>
            <a:r>
              <a:rPr lang="en-US" sz="2800" dirty="0" smtClean="0">
                <a:ea typeface="Times New Roman" pitchFamily="18" charset="0"/>
                <a:cs typeface="Arial" pitchFamily="34" charset="0"/>
                <a:sym typeface="Symbol" pitchFamily="18" charset="2"/>
              </a:rPr>
              <a:t>’</a:t>
            </a:r>
            <a:r>
              <a:rPr lang="uk-UA" sz="2800" dirty="0" smtClean="0"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116632"/>
            <a:ext cx="758952" cy="246888"/>
          </a:xfrm>
        </p:spPr>
        <p:txBody>
          <a:bodyPr/>
          <a:lstStyle/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17</a:t>
            </a:fld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556132"/>
              </p:ext>
            </p:extLst>
          </p:nvPr>
        </p:nvGraphicFramePr>
        <p:xfrm>
          <a:off x="323528" y="995211"/>
          <a:ext cx="8640960" cy="1706880"/>
        </p:xfrm>
        <a:graphic>
          <a:graphicData uri="http://schemas.openxmlformats.org/drawingml/2006/table">
            <a:tbl>
              <a:tblPr/>
              <a:tblGrid>
                <a:gridCol w="1530569"/>
                <a:gridCol w="1565072"/>
                <a:gridCol w="1504061"/>
                <a:gridCol w="1280142"/>
                <a:gridCol w="1474496"/>
                <a:gridCol w="1286620"/>
              </a:tblGrid>
              <a:tr h="330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uk-UA" sz="2800" dirty="0"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2800" dirty="0" err="1">
                          <a:latin typeface="+mn-lt"/>
                          <a:ea typeface="Times New Roman"/>
                          <a:cs typeface="Times New Roman"/>
                        </a:rPr>
                        <a:t>нм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+mn-lt"/>
                          <a:ea typeface="Times New Roman"/>
                          <a:cs typeface="Times New Roman"/>
                        </a:rPr>
                        <a:t>а, </a:t>
                      </a:r>
                      <a:r>
                        <a:rPr lang="uk-UA" sz="2800" dirty="0" err="1">
                          <a:latin typeface="+mn-lt"/>
                          <a:ea typeface="Times New Roman"/>
                          <a:cs typeface="Times New Roman"/>
                        </a:rPr>
                        <a:t>нм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+mn-lt"/>
                          <a:ea typeface="Times New Roman"/>
                          <a:cs typeface="Times New Roman"/>
                        </a:rPr>
                        <a:t>d, </a:t>
                      </a:r>
                      <a:r>
                        <a:rPr lang="uk-UA" sz="2800" dirty="0" err="1">
                          <a:latin typeface="+mn-lt"/>
                          <a:ea typeface="Times New Roman"/>
                          <a:cs typeface="Times New Roman"/>
                        </a:rPr>
                        <a:t>нм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+mn-lt"/>
                          <a:ea typeface="Times New Roman"/>
                          <a:cs typeface="Times New Roman"/>
                        </a:rPr>
                        <a:t>а, нм</a:t>
                      </a:r>
                      <a:endParaRPr lang="ru-RU" sz="2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+mn-lt"/>
                          <a:ea typeface="Times New Roman"/>
                          <a:cs typeface="Times New Roman"/>
                        </a:rPr>
                        <a:t>d, </a:t>
                      </a:r>
                      <a:r>
                        <a:rPr lang="uk-UA" sz="2800" dirty="0" err="1">
                          <a:latin typeface="+mn-lt"/>
                          <a:ea typeface="Times New Roman"/>
                          <a:cs typeface="Times New Roman"/>
                        </a:rPr>
                        <a:t>нм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+mn-lt"/>
                          <a:ea typeface="Times New Roman"/>
                          <a:cs typeface="Times New Roman"/>
                        </a:rPr>
                        <a:t>а, нм</a:t>
                      </a:r>
                      <a:endParaRPr lang="ru-RU" sz="2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+mn-lt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28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+mn-lt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28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+mn-lt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2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+mn-lt"/>
                          <a:ea typeface="Times New Roman"/>
                          <a:cs typeface="Times New Roman"/>
                        </a:rPr>
                        <a:t>0,3010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+mn-lt"/>
                          <a:ea typeface="Times New Roman"/>
                          <a:cs typeface="Times New Roman"/>
                        </a:rPr>
                        <a:t>0,3015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+mn-lt"/>
                          <a:ea typeface="Times New Roman"/>
                          <a:cs typeface="Times New Roman"/>
                        </a:rPr>
                        <a:t>0,3016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+mn-lt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+mn-lt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+mn-lt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+mn-lt"/>
                          <a:ea typeface="Times New Roman"/>
                          <a:cs typeface="Times New Roman"/>
                        </a:rPr>
                        <a:t>0,3017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+mn-lt"/>
                          <a:ea typeface="Times New Roman"/>
                          <a:cs typeface="Times New Roman"/>
                        </a:rPr>
                        <a:t>0,3018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+mn-lt"/>
                          <a:ea typeface="Times New Roman"/>
                          <a:cs typeface="Times New Roman"/>
                        </a:rPr>
                        <a:t>0,3020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+mn-lt"/>
                          <a:ea typeface="Times New Roman"/>
                          <a:cs typeface="Times New Roman"/>
                        </a:rPr>
                        <a:t>17,5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+mn-lt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+mn-lt"/>
                          <a:ea typeface="Times New Roman"/>
                          <a:cs typeface="Times New Roman"/>
                        </a:rPr>
                        <a:t>0,3021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+mn-lt"/>
                          <a:ea typeface="Times New Roman"/>
                          <a:cs typeface="Times New Roman"/>
                        </a:rPr>
                        <a:t>0,3022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79513" y="78961"/>
            <a:ext cx="84969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Залежність параметра решітки від ефективної товщини плівки ванадію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020804"/>
              </p:ext>
            </p:extLst>
          </p:nvPr>
        </p:nvGraphicFramePr>
        <p:xfrm>
          <a:off x="50795" y="3068960"/>
          <a:ext cx="5338175" cy="3662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r:id="rId3" imgW="3753612" imgH="2658161" progId="">
                  <p:embed/>
                </p:oleObj>
              </mc:Choice>
              <mc:Fallback>
                <p:oleObj r:id="rId3" imgW="3753612" imgH="2658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190" b="2708"/>
                      <a:stretch>
                        <a:fillRect/>
                      </a:stretch>
                    </p:blipFill>
                    <p:spPr bwMode="auto">
                      <a:xfrm>
                        <a:off x="50795" y="3068960"/>
                        <a:ext cx="5338175" cy="3662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46827" y="5151283"/>
            <a:ext cx="3835399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/>
              <a:t>Рисунок </a:t>
            </a:r>
            <a:r>
              <a:rPr lang="en-US" sz="2000" dirty="0" smtClean="0"/>
              <a:t>3</a:t>
            </a:r>
            <a:r>
              <a:rPr lang="uk-UA" sz="2000" dirty="0" smtClean="0"/>
              <a:t>.6 - Залежність параметра решітки </a:t>
            </a:r>
            <a:r>
              <a:rPr lang="uk-UA" sz="2000" i="1" dirty="0" smtClean="0"/>
              <a:t>ОЦК </a:t>
            </a:r>
            <a:r>
              <a:rPr lang="en-US" sz="2000" i="1" dirty="0" smtClean="0"/>
              <a:t>Cr</a:t>
            </a:r>
            <a:r>
              <a:rPr lang="uk-UA" sz="2000" dirty="0" smtClean="0"/>
              <a:t> від ефективної товщини</a:t>
            </a:r>
            <a:endParaRPr lang="ru-RU" sz="20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116632"/>
            <a:ext cx="758952" cy="246888"/>
          </a:xfrm>
        </p:spPr>
        <p:txBody>
          <a:bodyPr/>
          <a:lstStyle/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18</a:t>
            </a:fld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 txBox="1">
            <a:spLocks/>
          </p:cNvSpPr>
          <p:nvPr/>
        </p:nvSpPr>
        <p:spPr>
          <a:xfrm>
            <a:off x="8244408" y="157776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uk-UA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19</a:t>
            </a:fld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108" y="-44227"/>
            <a:ext cx="8156340" cy="1384995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uk-UA" sz="2000" b="1" cap="all" dirty="0">
                <a:solidFill>
                  <a:schemeClr val="tx2"/>
                </a:solidFill>
                <a:latin typeface="+mj-lt"/>
                <a:ea typeface="+mj-ea"/>
                <a:cs typeface="Aharoni" pitchFamily="2" charset="-79"/>
              </a:rPr>
              <a:t>Розділ 4	Електрофізичні властивості та розмірні явища в тонких </a:t>
            </a:r>
            <a:r>
              <a:rPr lang="uk-UA" sz="2000" b="1" cap="all" dirty="0" err="1">
                <a:solidFill>
                  <a:schemeClr val="tx2"/>
                </a:solidFill>
                <a:latin typeface="+mj-lt"/>
                <a:ea typeface="+mj-ea"/>
                <a:cs typeface="Aharoni" pitchFamily="2" charset="-79"/>
              </a:rPr>
              <a:t>ПОЛІКРИСТАЛічних</a:t>
            </a:r>
            <a:r>
              <a:rPr lang="uk-UA" sz="2000" b="1" cap="all" dirty="0">
                <a:solidFill>
                  <a:schemeClr val="tx2"/>
                </a:solidFill>
                <a:latin typeface="+mj-lt"/>
                <a:ea typeface="+mj-ea"/>
                <a:cs typeface="Aharoni" pitchFamily="2" charset="-79"/>
              </a:rPr>
              <a:t> плівках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931" y="90872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4.1. </a:t>
            </a:r>
            <a:r>
              <a:rPr lang="uk-UA" b="1" dirty="0" smtClean="0"/>
              <a:t>Уявлення </a:t>
            </a:r>
            <a:r>
              <a:rPr lang="uk-UA" b="1" dirty="0"/>
              <a:t>про розмірні ефекти в електричних властивостях</a:t>
            </a:r>
            <a:endParaRPr lang="uk-UA" dirty="0"/>
          </a:p>
        </p:txBody>
      </p:sp>
      <p:pic>
        <p:nvPicPr>
          <p:cNvPr id="6" name="Picture 4" descr="ris_2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534" y="1412776"/>
            <a:ext cx="7812360" cy="349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5157192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ea typeface="Times New Roman" pitchFamily="18" charset="0"/>
                <a:cs typeface="Arial" pitchFamily="34" charset="0"/>
              </a:rPr>
              <a:t>Рисунок 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4</a:t>
            </a:r>
            <a:r>
              <a:rPr lang="uk-UA" sz="2000" dirty="0" smtClean="0">
                <a:ea typeface="Times New Roman" pitchFamily="18" charset="0"/>
                <a:cs typeface="Arial" pitchFamily="34" charset="0"/>
              </a:rPr>
              <a:t>.</a:t>
            </a:r>
            <a:r>
              <a:rPr lang="en-US" sz="2000" dirty="0" smtClean="0">
                <a:ea typeface="Times New Roman" pitchFamily="18" charset="0"/>
                <a:cs typeface="Arial" pitchFamily="34" charset="0"/>
              </a:rPr>
              <a:t>1</a:t>
            </a:r>
            <a:r>
              <a:rPr lang="uk-UA" sz="2000" dirty="0">
                <a:ea typeface="Times New Roman" pitchFamily="18" charset="0"/>
                <a:cs typeface="Arial" pitchFamily="34" charset="0"/>
              </a:rPr>
              <a:t> - Схематичне зображення можливих варіантів розсіювання електронів на зовнішніх поверхнях плівки та межі кристалітів (МК)</a:t>
            </a:r>
          </a:p>
        </p:txBody>
      </p:sp>
    </p:spTree>
    <p:extLst>
      <p:ext uri="{BB962C8B-B14F-4D97-AF65-F5344CB8AC3E}">
        <p14:creationId xmlns:p14="http://schemas.microsoft.com/office/powerpoint/2010/main" val="192190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645024"/>
            <a:ext cx="7093055" cy="294178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Розділ 3	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r>
              <a:rPr lang="uk-UA" b="1" dirty="0">
                <a:effectLst/>
              </a:rPr>
              <a:t>Термодинамічні явища в зразках </a:t>
            </a:r>
            <a:r>
              <a:rPr lang="uk-UA" b="1" dirty="0" smtClean="0">
                <a:effectLst/>
              </a:rPr>
              <a:t/>
            </a:r>
            <a:br>
              <a:rPr lang="uk-UA" b="1" dirty="0" smtClean="0">
                <a:effectLst/>
              </a:rPr>
            </a:br>
            <a:r>
              <a:rPr lang="uk-UA" b="1" dirty="0" smtClean="0">
                <a:effectLst/>
              </a:rPr>
              <a:t>малих розмірів</a:t>
            </a:r>
            <a:br>
              <a:rPr lang="uk-UA" b="1" dirty="0" smtClean="0">
                <a:effectLst/>
              </a:rPr>
            </a:br>
            <a:r>
              <a:rPr lang="uk-UA" sz="2200" dirty="0" smtClean="0"/>
              <a:t>3.1. </a:t>
            </a:r>
            <a:r>
              <a:rPr lang="ru-RU" sz="2200" dirty="0" err="1" smtClean="0"/>
              <a:t>Уявлення</a:t>
            </a:r>
            <a:r>
              <a:rPr lang="ru-RU" sz="2200" dirty="0" smtClean="0"/>
              <a:t> </a:t>
            </a:r>
            <a:r>
              <a:rPr lang="ru-RU" sz="2200" dirty="0"/>
              <a:t>про </a:t>
            </a:r>
            <a:r>
              <a:rPr lang="ru-RU" sz="2200" dirty="0" err="1"/>
              <a:t>розмірні</a:t>
            </a:r>
            <a:r>
              <a:rPr lang="ru-RU" sz="2200" dirty="0"/>
              <a:t> </a:t>
            </a:r>
            <a:r>
              <a:rPr lang="ru-RU" sz="2200" dirty="0" err="1"/>
              <a:t>ефекти</a:t>
            </a:r>
            <a:r>
              <a:rPr lang="ru-RU" sz="2200" dirty="0"/>
              <a:t> в тонких </a:t>
            </a:r>
            <a:r>
              <a:rPr lang="ru-RU" sz="2200" dirty="0" err="1"/>
              <a:t>плівках</a:t>
            </a:r>
            <a:r>
              <a:rPr lang="ru-RU" sz="2200" dirty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та </a:t>
            </a:r>
            <a:r>
              <a:rPr lang="ru-RU" sz="2200" dirty="0" err="1"/>
              <a:t>малих</a:t>
            </a:r>
            <a:r>
              <a:rPr lang="ru-RU" sz="2200" dirty="0"/>
              <a:t> </a:t>
            </a:r>
            <a:r>
              <a:rPr lang="ru-RU" sz="2200" dirty="0" err="1"/>
              <a:t>частинках</a:t>
            </a:r>
            <a:r>
              <a:rPr lang="ru-RU" sz="2200" dirty="0"/>
              <a:t> </a:t>
            </a:r>
            <a:endParaRPr lang="uk-UA" sz="2200" dirty="0"/>
          </a:p>
        </p:txBody>
      </p:sp>
      <p:pic>
        <p:nvPicPr>
          <p:cNvPr id="2050" name="Picture 2" descr="ris_2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988111"/>
            <a:ext cx="8280921" cy="229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51723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Рисунок </a:t>
            </a:r>
            <a:r>
              <a:rPr lang="uk-UA" dirty="0" smtClean="0"/>
              <a:t>3.1</a:t>
            </a:r>
            <a:r>
              <a:rPr lang="uk-UA" dirty="0"/>
              <a:t> - Схематична будова чотиришарової вільної (а) та на підкладці (б) плівки і малої частинки (в). Частка поверхневих атомів: а - </a:t>
            </a:r>
            <a:r>
              <a:rPr lang="uk-UA" i="1" dirty="0"/>
              <a:t>50%</a:t>
            </a:r>
            <a:r>
              <a:rPr lang="uk-UA" dirty="0"/>
              <a:t>; б - </a:t>
            </a:r>
            <a:r>
              <a:rPr lang="uk-UA" i="1" dirty="0"/>
              <a:t>25%</a:t>
            </a:r>
            <a:r>
              <a:rPr lang="uk-UA" dirty="0"/>
              <a:t>; в - </a:t>
            </a:r>
            <a:r>
              <a:rPr lang="uk-UA" i="1" dirty="0"/>
              <a:t>60%</a:t>
            </a:r>
            <a:r>
              <a:rPr lang="uk-UA" dirty="0"/>
              <a:t> (</a:t>
            </a:r>
            <a:r>
              <a:rPr lang="uk-UA" dirty="0">
                <a:sym typeface="Wingdings"/>
              </a:rPr>
              <a:t></a:t>
            </a:r>
            <a:r>
              <a:rPr lang="uk-UA" dirty="0"/>
              <a:t> - поверхневі, </a:t>
            </a:r>
            <a:r>
              <a:rPr lang="uk-UA" dirty="0">
                <a:sym typeface="Wingdings 2"/>
              </a:rPr>
              <a:t></a:t>
            </a:r>
            <a:r>
              <a:rPr lang="uk-UA" dirty="0"/>
              <a:t> - об’ємні атоми); </a:t>
            </a:r>
            <a:r>
              <a:rPr lang="uk-UA" i="1" dirty="0">
                <a:sym typeface="Symbol"/>
              </a:rPr>
              <a:t></a:t>
            </a:r>
            <a:r>
              <a:rPr lang="uk-UA" i="1" dirty="0"/>
              <a:t> </a:t>
            </a:r>
            <a:r>
              <a:rPr lang="uk-UA" dirty="0"/>
              <a:t>- швидкість атомів при коливальному русі; </a:t>
            </a:r>
            <a:r>
              <a:rPr lang="uk-UA" i="1" dirty="0"/>
              <a:t>u </a:t>
            </a:r>
            <a:r>
              <a:rPr lang="uk-UA" dirty="0"/>
              <a:t>- енергія атома (</a:t>
            </a:r>
            <a:r>
              <a:rPr lang="uk-UA" i="1" dirty="0"/>
              <a:t>u</a:t>
            </a:r>
            <a:r>
              <a:rPr lang="uk-UA" i="1" baseline="-25000" dirty="0"/>
              <a:t>1</a:t>
            </a:r>
            <a:r>
              <a:rPr lang="uk-UA" i="1" dirty="0"/>
              <a:t> &gt; u</a:t>
            </a:r>
            <a:r>
              <a:rPr lang="uk-UA" i="1" baseline="-25000" dirty="0"/>
              <a:t>0</a:t>
            </a:r>
            <a:r>
              <a:rPr lang="uk-UA" dirty="0"/>
              <a:t>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0628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488" y="32316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4</a:t>
            </a:r>
            <a:r>
              <a:rPr lang="ru-RU" b="1" dirty="0" smtClean="0"/>
              <a:t>.2</a:t>
            </a:r>
            <a:r>
              <a:rPr lang="uk-UA" b="1" dirty="0" smtClean="0"/>
              <a:t> </a:t>
            </a:r>
            <a:r>
              <a:rPr lang="uk-UA" b="1" dirty="0"/>
              <a:t>Елементи теорії </a:t>
            </a:r>
            <a:r>
              <a:rPr lang="uk-UA" b="1" dirty="0" err="1"/>
              <a:t>Фукса-Зондгеймера</a:t>
            </a:r>
            <a:r>
              <a:rPr lang="uk-UA" b="1" dirty="0"/>
              <a:t> (врахування поверхневого розсіювання)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346892"/>
              </p:ext>
            </p:extLst>
          </p:nvPr>
        </p:nvGraphicFramePr>
        <p:xfrm>
          <a:off x="2142021" y="1268760"/>
          <a:ext cx="4787949" cy="451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r:id="rId3" imgW="2691000" imgH="2657880" progId="">
                  <p:embed/>
                </p:oleObj>
              </mc:Choice>
              <mc:Fallback>
                <p:oleObj r:id="rId3" imgW="2691000" imgH="2657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38" t="9482" r="6689" b="2708"/>
                      <a:stretch>
                        <a:fillRect/>
                      </a:stretch>
                    </p:blipFill>
                    <p:spPr bwMode="auto">
                      <a:xfrm>
                        <a:off x="2142021" y="1268760"/>
                        <a:ext cx="4787949" cy="45117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51520" y="5877272"/>
            <a:ext cx="8568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+mj-lt"/>
                <a:ea typeface="Times New Roman" pitchFamily="18" charset="0"/>
                <a:cs typeface="Arial" pitchFamily="34" charset="0"/>
              </a:rPr>
              <a:t>Рисунок </a:t>
            </a:r>
            <a:r>
              <a:rPr lang="ru-RU" dirty="0" smtClean="0">
                <a:latin typeface="+mj-lt"/>
                <a:ea typeface="Times New Roman" pitchFamily="18" charset="0"/>
                <a:cs typeface="Arial" pitchFamily="34" charset="0"/>
              </a:rPr>
              <a:t>4.1 -</a:t>
            </a:r>
            <a:r>
              <a:rPr lang="ru-RU" dirty="0"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lang="ru-RU" dirty="0" err="1">
                <a:latin typeface="+mj-lt"/>
                <a:ea typeface="Times New Roman" pitchFamily="18" charset="0"/>
                <a:cs typeface="Arial" pitchFamily="34" charset="0"/>
              </a:rPr>
              <a:t>Залежність</a:t>
            </a:r>
            <a:r>
              <a:rPr lang="ru-RU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>
                <a:latin typeface="+mj-lt"/>
                <a:ea typeface="Times New Roman" pitchFamily="18" charset="0"/>
                <a:cs typeface="Arial" pitchFamily="34" charset="0"/>
              </a:rPr>
              <a:t>питомого</a:t>
            </a:r>
            <a:r>
              <a:rPr lang="ru-RU" dirty="0">
                <a:latin typeface="+mj-lt"/>
                <a:ea typeface="Times New Roman" pitchFamily="18" charset="0"/>
                <a:cs typeface="Arial" pitchFamily="34" charset="0"/>
              </a:rPr>
              <a:t> опору </a:t>
            </a:r>
            <a:r>
              <a:rPr lang="ru-RU" dirty="0" err="1">
                <a:latin typeface="+mj-lt"/>
                <a:ea typeface="Times New Roman" pitchFamily="18" charset="0"/>
                <a:cs typeface="Arial" pitchFamily="34" charset="0"/>
              </a:rPr>
              <a:t>від</a:t>
            </a:r>
            <a:r>
              <a:rPr lang="ru-RU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>
                <a:latin typeface="+mj-lt"/>
                <a:ea typeface="Times New Roman" pitchFamily="18" charset="0"/>
                <a:cs typeface="Arial" pitchFamily="34" charset="0"/>
              </a:rPr>
              <a:t>товщини</a:t>
            </a:r>
            <a:r>
              <a:rPr lang="ru-RU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>
                <a:latin typeface="+mj-lt"/>
                <a:ea typeface="Times New Roman" pitchFamily="18" charset="0"/>
                <a:cs typeface="Arial" pitchFamily="34" charset="0"/>
              </a:rPr>
              <a:t>плівки</a:t>
            </a:r>
            <a:r>
              <a:rPr lang="ru-RU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>
                <a:latin typeface="+mj-lt"/>
                <a:ea typeface="Times New Roman" pitchFamily="18" charset="0"/>
                <a:cs typeface="Arial" pitchFamily="34" charset="0"/>
              </a:rPr>
              <a:t>Cr</a:t>
            </a:r>
            <a:r>
              <a:rPr lang="ru-RU" dirty="0">
                <a:latin typeface="+mj-lt"/>
                <a:ea typeface="Times New Roman" pitchFamily="18" charset="0"/>
                <a:cs typeface="Arial" pitchFamily="34" charset="0"/>
              </a:rPr>
              <a:t> (1) та </a:t>
            </a:r>
            <a:r>
              <a:rPr lang="ru-RU" dirty="0" err="1">
                <a:latin typeface="+mj-lt"/>
                <a:ea typeface="Times New Roman" pitchFamily="18" charset="0"/>
                <a:cs typeface="Arial" pitchFamily="34" charset="0"/>
              </a:rPr>
              <a:t>Sc</a:t>
            </a:r>
            <a:r>
              <a:rPr lang="ru-RU" dirty="0">
                <a:latin typeface="+mj-lt"/>
                <a:ea typeface="Times New Roman" pitchFamily="18" charset="0"/>
                <a:cs typeface="Arial" pitchFamily="34" charset="0"/>
              </a:rPr>
              <a:t> (2) за </a:t>
            </a:r>
            <a:r>
              <a:rPr lang="ru-RU" dirty="0" err="1">
                <a:latin typeface="+mj-lt"/>
                <a:ea typeface="Times New Roman" pitchFamily="18" charset="0"/>
                <a:cs typeface="Arial" pitchFamily="34" charset="0"/>
              </a:rPr>
              <a:t>даними</a:t>
            </a:r>
            <a:r>
              <a:rPr lang="ru-RU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>
                <a:latin typeface="+mj-lt"/>
                <a:ea typeface="Times New Roman" pitchFamily="18" charset="0"/>
                <a:cs typeface="Arial" pitchFamily="34" charset="0"/>
              </a:rPr>
              <a:t>різних</a:t>
            </a:r>
            <a:r>
              <a:rPr lang="ru-RU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>
                <a:latin typeface="+mj-lt"/>
                <a:ea typeface="Times New Roman" pitchFamily="18" charset="0"/>
                <a:cs typeface="Arial" pitchFamily="34" charset="0"/>
              </a:rPr>
              <a:t>авторів</a:t>
            </a:r>
            <a:r>
              <a:rPr lang="ru-RU" dirty="0">
                <a:latin typeface="+mj-lt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Symbol"/>
              </a:rPr>
              <a:t></a:t>
            </a:r>
            <a:r>
              <a:rPr kumimoji="0" lang="uk-UA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Symbol"/>
              </a:rPr>
              <a:t>0</a:t>
            </a:r>
            <a:r>
              <a:rPr lang="uk-UA" dirty="0" smtClean="0">
                <a:solidFill>
                  <a:schemeClr val="dk1"/>
                </a:solidFill>
                <a:latin typeface="+mj-lt"/>
                <a:ea typeface="Times New Roman" pitchFamily="18" charset="0"/>
                <a:cs typeface="Arial" pitchFamily="34" charset="0"/>
              </a:rPr>
              <a:t>- питомий опір масивних зразків (монокристал)</a:t>
            </a: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8244408" y="116632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uk-UA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20</a:t>
            </a:fld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19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0" y="263236"/>
          <a:ext cx="8043004" cy="1482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4" name="Формула" r:id="rId3" imgW="2425700" imgH="444500" progId="Equation.3">
                  <p:embed/>
                </p:oleObj>
              </mc:Choice>
              <mc:Fallback>
                <p:oleObj name="Формула" r:id="rId3" imgW="2425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3236"/>
                        <a:ext cx="8043004" cy="14824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65495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          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(4.1)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789709" y="1981200"/>
          <a:ext cx="3606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Формула" r:id="rId5" imgW="152268" imgH="203024" progId="Equation.3">
                  <p:embed/>
                </p:oleObj>
              </mc:Choice>
              <mc:Fallback>
                <p:oleObj name="Формула" r:id="rId5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09" y="1981200"/>
                        <a:ext cx="3606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69263" y="4281044"/>
          <a:ext cx="13229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6" name="Формула" r:id="rId7" imgW="482391" imgH="444307" progId="Equation.3">
                  <p:embed/>
                </p:oleObj>
              </mc:Choice>
              <mc:Fallback>
                <p:oleObj name="Формула" r:id="rId7" imgW="482391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3" y="4281044"/>
                        <a:ext cx="132296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7273636" y="4388418"/>
          <a:ext cx="1870364" cy="1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" name="Формула" r:id="rId9" imgW="660113" imgH="393529" progId="Equation.3">
                  <p:embed/>
                </p:oleObj>
              </mc:Choice>
              <mc:Fallback>
                <p:oleObj name="Формула" r:id="rId9" imgW="6601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636" y="4388418"/>
                        <a:ext cx="1870364" cy="111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845123" y="1966144"/>
            <a:ext cx="8077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82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напруженість електричного поля;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функція розподілу Фермі-Дірака для електронів провідності;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uk-UA" sz="36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ефективна маса електрона; 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907148" y="4581128"/>
            <a:ext cx="71212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інтеграл зіткнень, який дорівнює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1537855" y="5252941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uk-UA" sz="3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рівноважна функція розподілу;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час релаксації.</a:t>
            </a: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Symbol" pitchFamily="18" charset="2"/>
              </a:rPr>
              <a:t> </a:t>
            </a:r>
            <a:endParaRPr kumimoji="0" lang="uk-UA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244408" y="116632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uk-UA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21</a:t>
            </a:fld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45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2230582"/>
            <a:ext cx="9144000" cy="2050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360232" y="180105"/>
          <a:ext cx="2424518" cy="173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8" name="Формула" r:id="rId3" imgW="596900" imgH="431800" progId="Equation.3">
                  <p:embed/>
                </p:oleObj>
              </mc:Choice>
              <mc:Fallback>
                <p:oleObj name="Формула" r:id="rId3" imgW="59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32" y="180105"/>
                        <a:ext cx="2424518" cy="17317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3528120" y="623465"/>
          <a:ext cx="4412969" cy="91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" name="Формула" r:id="rId5" imgW="1053643" imgH="215806" progId="Equation.3">
                  <p:embed/>
                </p:oleObj>
              </mc:Choice>
              <mc:Fallback>
                <p:oleObj name="Формула" r:id="rId5" imgW="105364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120" y="623465"/>
                        <a:ext cx="4412969" cy="914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87317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(4.2)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1439453" y="2382983"/>
          <a:ext cx="5904382" cy="1759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0" name="Формула" r:id="rId7" imgW="1435100" imgH="431800" progId="Equation.3">
                  <p:embed/>
                </p:oleObj>
              </mc:Choice>
              <mc:Fallback>
                <p:oleObj name="Формула" r:id="rId7" imgW="1435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453" y="2382983"/>
                        <a:ext cx="5904382" cy="1759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4521" name="Object 9"/>
          <p:cNvGraphicFramePr>
            <a:graphicFrameLocks noChangeAspect="1"/>
          </p:cNvGraphicFramePr>
          <p:nvPr/>
        </p:nvGraphicFramePr>
        <p:xfrm>
          <a:off x="581890" y="4779819"/>
          <a:ext cx="7243642" cy="155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1" name="Формула" r:id="rId9" imgW="2311400" imgH="495300" progId="Equation.3">
                  <p:embed/>
                </p:oleObj>
              </mc:Choice>
              <mc:Fallback>
                <p:oleObj name="Формула" r:id="rId9" imgW="23114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90" y="4779819"/>
                        <a:ext cx="7243642" cy="155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5216211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(4.3)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8244408" y="116632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uk-UA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22</a:t>
            </a:fld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25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138784"/>
              </p:ext>
            </p:extLst>
          </p:nvPr>
        </p:nvGraphicFramePr>
        <p:xfrm>
          <a:off x="1163795" y="3675223"/>
          <a:ext cx="506296" cy="716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3" name="Формула" r:id="rId3" imgW="190335" imgH="215713" progId="Equation.3">
                  <p:embed/>
                </p:oleObj>
              </mc:Choice>
              <mc:Fallback>
                <p:oleObj name="Формула" r:id="rId3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795" y="3675223"/>
                        <a:ext cx="506296" cy="7169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349664"/>
              </p:ext>
            </p:extLst>
          </p:nvPr>
        </p:nvGraphicFramePr>
        <p:xfrm>
          <a:off x="3059832" y="5447042"/>
          <a:ext cx="415635" cy="464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4" name="Equation" r:id="rId5" imgW="164814" imgH="177492" progId="Equation.DSMT4">
                  <p:embed/>
                </p:oleObj>
              </mc:Choice>
              <mc:Fallback>
                <p:oleObj name="Equation" r:id="rId5" imgW="164814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447042"/>
                        <a:ext cx="415635" cy="464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886293"/>
              </p:ext>
            </p:extLst>
          </p:nvPr>
        </p:nvGraphicFramePr>
        <p:xfrm>
          <a:off x="5355907" y="5834843"/>
          <a:ext cx="340066" cy="444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5" name="Формула" r:id="rId7" imgW="126780" imgH="164814" progId="Equation.3">
                  <p:embed/>
                </p:oleObj>
              </mc:Choice>
              <mc:Fallback>
                <p:oleObj name="Формула" r:id="rId7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907" y="5834843"/>
                        <a:ext cx="340066" cy="444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37330" y="592977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619672" y="3909006"/>
            <a:ext cx="67055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середня довжина вільного пробігу носіїв електричного струму в масивних зразках;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432151" y="5445224"/>
            <a:ext cx="5134841" cy="86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кут між напрямком руху електрона (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5643703" y="5795639"/>
            <a:ext cx="29211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та віссю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Z;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1563"/>
            <a:ext cx="9144000" cy="1468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0" y="0"/>
          <a:ext cx="8118764" cy="143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6" name="Формула" r:id="rId9" imgW="3022600" imgH="533400" progId="Equation.3">
                  <p:embed/>
                </p:oleObj>
              </mc:Choice>
              <mc:Fallback>
                <p:oleObj name="Формула" r:id="rId9" imgW="30226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118764" cy="14342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44150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(4.4)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1177642" y="1676413"/>
          <a:ext cx="803558" cy="803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7" name="Формула" r:id="rId11" imgW="215619" imgH="215619" progId="Equation.3">
                  <p:embed/>
                </p:oleObj>
              </mc:Choice>
              <mc:Fallback>
                <p:oleObj name="Формула" r:id="rId11" imgW="21561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642" y="1676413"/>
                        <a:ext cx="803558" cy="8035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3301187" y="2643634"/>
          <a:ext cx="2032828" cy="786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8" name="Формула" r:id="rId13" imgW="710891" imgH="279279" progId="Equation.3">
                  <p:embed/>
                </p:oleObj>
              </mc:Choice>
              <mc:Fallback>
                <p:oleObj name="Формула" r:id="rId13" imgW="710891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187" y="2643634"/>
                        <a:ext cx="2032828" cy="7860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163795" y="1878463"/>
            <a:ext cx="79663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питомий опір масивних зразків з такою самою концентрацією і типом дефектів, як і в плівці, тобто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607875"/>
              </p:ext>
            </p:extLst>
          </p:nvPr>
        </p:nvGraphicFramePr>
        <p:xfrm>
          <a:off x="1173163" y="5365750"/>
          <a:ext cx="188753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9" name="Equation" r:id="rId15" imgW="736560" imgH="241200" progId="Equation.DSMT4">
                  <p:embed/>
                </p:oleObj>
              </mc:Choice>
              <mc:Fallback>
                <p:oleObj name="Equation" r:id="rId15" imgW="736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73163" y="5365750"/>
                        <a:ext cx="1887537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834345"/>
              </p:ext>
            </p:extLst>
          </p:nvPr>
        </p:nvGraphicFramePr>
        <p:xfrm>
          <a:off x="7836399" y="5573502"/>
          <a:ext cx="1128089" cy="1095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0" name="Equation" r:id="rId17" imgW="444240" imgH="431640" progId="Equation.DSMT4">
                  <p:embed/>
                </p:oleObj>
              </mc:Choice>
              <mc:Fallback>
                <p:oleObj name="Equation" r:id="rId17" imgW="444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36399" y="5573502"/>
                        <a:ext cx="1128089" cy="1095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Номер слайда 3"/>
          <p:cNvSpPr txBox="1">
            <a:spLocks/>
          </p:cNvSpPr>
          <p:nvPr/>
        </p:nvSpPr>
        <p:spPr>
          <a:xfrm>
            <a:off x="8244408" y="116632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uk-UA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23</a:t>
            </a:fld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56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4752108"/>
            <a:ext cx="9144000" cy="1468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17963"/>
            <a:ext cx="9144000" cy="1468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1607126" y="429497"/>
          <a:ext cx="1954682" cy="81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" name="Формула" r:id="rId3" imgW="520474" imgH="215806" progId="Equation.3">
                  <p:embed/>
                </p:oleObj>
              </mc:Choice>
              <mc:Fallback>
                <p:oleObj name="Формула" r:id="rId3" imgW="52047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126" y="429497"/>
                        <a:ext cx="1954682" cy="81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3823867" y="426900"/>
          <a:ext cx="1690251" cy="82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0" name="Формула" r:id="rId5" imgW="520474" imgH="253890" progId="Equation.3">
                  <p:embed/>
                </p:oleObj>
              </mc:Choice>
              <mc:Fallback>
                <p:oleObj name="Формула" r:id="rId5" imgW="520474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867" y="426900"/>
                        <a:ext cx="1690251" cy="829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1565563" y="1709322"/>
          <a:ext cx="4311133" cy="1477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1" name="Формула" r:id="rId7" imgW="1358900" imgH="469900" progId="Equation.3">
                  <p:embed/>
                </p:oleObj>
              </mc:Choice>
              <mc:Fallback>
                <p:oleObj name="Формула" r:id="rId7" imgW="1358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563" y="1709322"/>
                        <a:ext cx="4311133" cy="14772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482433" y="3270558"/>
          <a:ext cx="6412078" cy="130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2" name="Формула" r:id="rId9" imgW="1663700" imgH="393700" progId="Equation.3">
                  <p:embed/>
                </p:oleObj>
              </mc:Choice>
              <mc:Fallback>
                <p:oleObj name="Формула" r:id="rId9" imgW="1663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433" y="3270558"/>
                        <a:ext cx="6412078" cy="130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1524000" y="5171243"/>
          <a:ext cx="3629891" cy="70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3" name="Формула" r:id="rId11" imgW="850531" imgH="203112" progId="Equation.3">
                  <p:embed/>
                </p:oleObj>
              </mc:Choice>
              <mc:Fallback>
                <p:oleObj name="Формула" r:id="rId11" imgW="85053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71243"/>
                        <a:ext cx="3629891" cy="70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474953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213568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dirty="0" smtClean="0">
                <a:ea typeface="Times New Roman" pitchFamily="18" charset="0"/>
                <a:cs typeface="Arial" pitchFamily="34" charset="0"/>
              </a:rPr>
              <a:t>(4.5)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3626393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(4.5')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0" y="519494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(4.5")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4017" y="487285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 </a:t>
            </a:r>
            <a:endParaRPr lang="uk-UA" sz="2800" dirty="0"/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8244408" y="116632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uk-UA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24</a:t>
            </a:fld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99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5056909"/>
            <a:ext cx="9144000" cy="1468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399309"/>
            <a:ext cx="9144000" cy="1468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607127" y="304800"/>
          <a:ext cx="1590260" cy="66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" name="Формула" r:id="rId3" imgW="520474" imgH="215806" progId="Equation.3">
                  <p:embed/>
                </p:oleObj>
              </mc:Choice>
              <mc:Fallback>
                <p:oleObj name="Формула" r:id="rId3" imgW="52047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127" y="304800"/>
                        <a:ext cx="1590260" cy="6650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3477491" y="260641"/>
          <a:ext cx="1607127" cy="788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4" name="Формула" r:id="rId5" imgW="520474" imgH="253890" progId="Equation.3">
                  <p:embed/>
                </p:oleObj>
              </mc:Choice>
              <mc:Fallback>
                <p:oleObj name="Формула" r:id="rId5" imgW="520474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491" y="260641"/>
                        <a:ext cx="1607127" cy="7889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7592" name="Object 8"/>
          <p:cNvGraphicFramePr>
            <a:graphicFrameLocks noChangeAspect="1"/>
          </p:cNvGraphicFramePr>
          <p:nvPr/>
        </p:nvGraphicFramePr>
        <p:xfrm>
          <a:off x="2188218" y="1399295"/>
          <a:ext cx="5625747" cy="1427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5" name="Формула" r:id="rId7" imgW="1954951" imgH="495085" progId="Equation.3">
                  <p:embed/>
                </p:oleObj>
              </mc:Choice>
              <mc:Fallback>
                <p:oleObj name="Формула" r:id="rId7" imgW="1954951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218" y="1399295"/>
                        <a:ext cx="5625747" cy="14270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1565562" y="3404750"/>
          <a:ext cx="577426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6" name="Формула" r:id="rId9" imgW="2095500" imgH="431800" progId="Equation.3">
                  <p:embed/>
                </p:oleObj>
              </mc:Choice>
              <mc:Fallback>
                <p:oleObj name="Формула" r:id="rId9" imgW="2095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562" y="3404750"/>
                        <a:ext cx="5774267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1357745" y="5246550"/>
          <a:ext cx="6373092" cy="107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7" name="Формула" r:id="rId11" imgW="1916868" imgH="393529" progId="Equation.3">
                  <p:embed/>
                </p:oleObj>
              </mc:Choice>
              <mc:Fallback>
                <p:oleObj name="Формула" r:id="rId11" imgW="191686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745" y="5246550"/>
                        <a:ext cx="6373092" cy="107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3657600" y="1835821"/>
            <a:ext cx="5486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(4.6)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712521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(4.6')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548716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(4.6")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8244408" y="116632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uk-UA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25</a:t>
            </a:fld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60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100" y="116632"/>
            <a:ext cx="8180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4.3 </a:t>
            </a:r>
            <a:r>
              <a:rPr lang="ru-RU" b="1" dirty="0"/>
              <a:t>Методика </a:t>
            </a:r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параметрів</a:t>
            </a:r>
            <a:r>
              <a:rPr lang="ru-RU" b="1" dirty="0"/>
              <a:t> </a:t>
            </a:r>
            <a:r>
              <a:rPr lang="ru-RU" b="1" dirty="0" err="1"/>
              <a:t>електроперенесення</a:t>
            </a:r>
            <a:r>
              <a:rPr lang="ru-RU" b="1" dirty="0"/>
              <a:t> в рамках </a:t>
            </a:r>
            <a:r>
              <a:rPr lang="ru-RU" b="1" dirty="0" err="1"/>
              <a:t>моделі</a:t>
            </a:r>
            <a:r>
              <a:rPr lang="ru-RU" b="1" dirty="0"/>
              <a:t> Фукса-</a:t>
            </a:r>
            <a:r>
              <a:rPr lang="ru-RU" b="1" dirty="0" err="1"/>
              <a:t>Зондгеймера</a:t>
            </a:r>
            <a:endParaRPr lang="ru-RU" b="1" dirty="0"/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487077"/>
              </p:ext>
            </p:extLst>
          </p:nvPr>
        </p:nvGraphicFramePr>
        <p:xfrm>
          <a:off x="484908" y="1340768"/>
          <a:ext cx="3588328" cy="434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r:id="rId3" imgW="2077517" imgH="2909621" progId="">
                  <p:embed/>
                </p:oleObj>
              </mc:Choice>
              <mc:Fallback>
                <p:oleObj r:id="rId3" imgW="2077517" imgH="29096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661" b="4950"/>
                      <a:stretch>
                        <a:fillRect/>
                      </a:stretch>
                    </p:blipFill>
                    <p:spPr bwMode="auto">
                      <a:xfrm>
                        <a:off x="484908" y="1340768"/>
                        <a:ext cx="3588328" cy="43454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8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920932"/>
              </p:ext>
            </p:extLst>
          </p:nvPr>
        </p:nvGraphicFramePr>
        <p:xfrm>
          <a:off x="4849092" y="1345851"/>
          <a:ext cx="3574472" cy="432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r:id="rId5" imgW="2077517" imgH="2909621" progId="">
                  <p:embed/>
                </p:oleObj>
              </mc:Choice>
              <mc:Fallback>
                <p:oleObj r:id="rId5" imgW="2077517" imgH="29096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661" b="4950"/>
                      <a:stretch>
                        <a:fillRect/>
                      </a:stretch>
                    </p:blipFill>
                    <p:spPr bwMode="auto">
                      <a:xfrm>
                        <a:off x="4849092" y="1345851"/>
                        <a:ext cx="3574472" cy="4328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94928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chemeClr val="dk1"/>
                </a:solidFill>
                <a:ea typeface="Times New Roman" pitchFamily="18" charset="0"/>
                <a:cs typeface="Arial" pitchFamily="34" charset="0"/>
              </a:rPr>
              <a:t>Рисунок </a:t>
            </a:r>
            <a:r>
              <a:rPr lang="uk-UA" sz="2000" dirty="0" smtClean="0">
                <a:solidFill>
                  <a:schemeClr val="dk1"/>
                </a:solidFill>
                <a:ea typeface="Times New Roman" pitchFamily="18" charset="0"/>
                <a:cs typeface="Arial" pitchFamily="34" charset="0"/>
              </a:rPr>
              <a:t>4.3</a:t>
            </a:r>
            <a:r>
              <a:rPr lang="uk-UA" sz="2000" dirty="0">
                <a:solidFill>
                  <a:schemeClr val="dk1"/>
                </a:solidFill>
                <a:ea typeface="Times New Roman" pitchFamily="18" charset="0"/>
                <a:cs typeface="Arial" pitchFamily="34" charset="0"/>
              </a:rPr>
              <a:t> - Граничні випадки теорії </a:t>
            </a:r>
            <a:r>
              <a:rPr lang="uk-UA" sz="2000" dirty="0" err="1">
                <a:solidFill>
                  <a:schemeClr val="dk1"/>
                </a:solidFill>
                <a:ea typeface="Times New Roman" pitchFamily="18" charset="0"/>
                <a:cs typeface="Arial" pitchFamily="34" charset="0"/>
              </a:rPr>
              <a:t>Фукса-Зондгеймера</a:t>
            </a:r>
            <a:endParaRPr lang="uk-UA" sz="2000" dirty="0">
              <a:solidFill>
                <a:schemeClr val="dk1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8244408" y="116632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uk-UA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26</a:t>
            </a:fld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80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709" y="211254"/>
            <a:ext cx="8261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4.4</a:t>
            </a:r>
            <a:r>
              <a:rPr lang="uk-UA" b="1" dirty="0"/>
              <a:t>. Елементи теорії </a:t>
            </a:r>
            <a:r>
              <a:rPr lang="uk-UA" b="1" dirty="0" err="1"/>
              <a:t>Маядаса-Шатцкеса</a:t>
            </a:r>
            <a:r>
              <a:rPr lang="uk-UA" b="1" dirty="0"/>
              <a:t> (врахування розсіювання на межі кристалітів)</a:t>
            </a: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86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518383"/>
              </p:ext>
            </p:extLst>
          </p:nvPr>
        </p:nvGraphicFramePr>
        <p:xfrm>
          <a:off x="3117354" y="979947"/>
          <a:ext cx="2202553" cy="919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8" name="Формула" r:id="rId3" imgW="1092200" imgH="457200" progId="Equation.3">
                  <p:embed/>
                </p:oleObj>
              </mc:Choice>
              <mc:Fallback>
                <p:oleObj name="Формула" r:id="rId3" imgW="1092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354" y="979947"/>
                        <a:ext cx="2202553" cy="9193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7740350" y="852861"/>
            <a:ext cx="8848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(4.7)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730016"/>
              </p:ext>
            </p:extLst>
          </p:nvPr>
        </p:nvGraphicFramePr>
        <p:xfrm>
          <a:off x="1175076" y="1916832"/>
          <a:ext cx="558641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9" name="Equation" r:id="rId5" imgW="2425680" imgH="393480" progId="Equation.DSMT4">
                  <p:embed/>
                </p:oleObj>
              </mc:Choice>
              <mc:Fallback>
                <p:oleObj name="Equation" r:id="rId5" imgW="2425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076" y="1916832"/>
                        <a:ext cx="5586413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7785143" y="2093865"/>
            <a:ext cx="8848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(4.8)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86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334199"/>
              </p:ext>
            </p:extLst>
          </p:nvPr>
        </p:nvGraphicFramePr>
        <p:xfrm>
          <a:off x="827584" y="3212976"/>
          <a:ext cx="2964874" cy="555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0" name="Формула" r:id="rId7" imgW="1371600" imgH="254000" progId="Equation.3">
                  <p:embed/>
                </p:oleObj>
              </mc:Choice>
              <mc:Fallback>
                <p:oleObj name="Формула" r:id="rId7" imgW="1371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212976"/>
                        <a:ext cx="2964874" cy="555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3875111" y="3356992"/>
            <a:ext cx="3932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параметр розсіювання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339680" y="3818657"/>
            <a:ext cx="82855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середній розмір кристалітів; </a:t>
            </a:r>
          </a:p>
          <a:p>
            <a:pPr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коефіцієнт розсіювання носіїв на межі кристалітів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585903"/>
              </p:ext>
            </p:extLst>
          </p:nvPr>
        </p:nvGraphicFramePr>
        <p:xfrm>
          <a:off x="107504" y="4662697"/>
          <a:ext cx="9001000" cy="1745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1" name="Формула" r:id="rId9" imgW="4064000" imgH="749300" progId="Equation.3">
                  <p:embed/>
                </p:oleObj>
              </mc:Choice>
              <mc:Fallback>
                <p:oleObj name="Формула" r:id="rId9" imgW="40640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662697"/>
                        <a:ext cx="9001000" cy="1745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87442" y="630932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.9)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Номер слайда 3"/>
          <p:cNvSpPr txBox="1">
            <a:spLocks/>
          </p:cNvSpPr>
          <p:nvPr/>
        </p:nvSpPr>
        <p:spPr>
          <a:xfrm>
            <a:off x="8244408" y="116632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uk-UA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27</a:t>
            </a:fld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80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1122218"/>
            <a:ext cx="9144000" cy="1468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3990109"/>
            <a:ext cx="9144000" cy="1468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0" y="1274633"/>
          <a:ext cx="7731431" cy="1149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0" name="Формула" r:id="rId3" imgW="3009900" imgH="444500" progId="Equation.3">
                  <p:embed/>
                </p:oleObj>
              </mc:Choice>
              <mc:Fallback>
                <p:oleObj name="Формула" r:id="rId3" imgW="3009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74633"/>
                        <a:ext cx="7731431" cy="1149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063583" y="1595659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(</a:t>
            </a:r>
            <a:r>
              <a:rPr lang="en-US" sz="2400" dirty="0" smtClean="0"/>
              <a:t>4</a:t>
            </a:r>
            <a:r>
              <a:rPr lang="uk-UA" sz="2400" dirty="0" smtClean="0"/>
              <a:t>.</a:t>
            </a:r>
            <a:r>
              <a:rPr lang="en-US" sz="2400" dirty="0" smtClean="0"/>
              <a:t>1</a:t>
            </a:r>
            <a:r>
              <a:rPr lang="uk-UA" sz="2400" dirty="0" smtClean="0"/>
              <a:t>0)</a:t>
            </a: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521" y="21478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4</a:t>
            </a:r>
            <a:r>
              <a:rPr lang="uk-UA" b="1" dirty="0" smtClean="0"/>
              <a:t>.</a:t>
            </a:r>
            <a:r>
              <a:rPr lang="en-US" b="1" dirty="0" smtClean="0"/>
              <a:t>5 </a:t>
            </a:r>
            <a:r>
              <a:rPr lang="uk-UA" b="1" dirty="0" smtClean="0"/>
              <a:t>Модель </a:t>
            </a:r>
            <a:r>
              <a:rPr lang="uk-UA" b="1" dirty="0"/>
              <a:t>ефективної середньої довжини вільного пробігу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371607" y="2729358"/>
          <a:ext cx="609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" name="Формула" r:id="rId5" imgW="2590800" imgH="482600" progId="Equation.3">
                  <p:embed/>
                </p:oleObj>
              </mc:Choice>
              <mc:Fallback>
                <p:oleObj name="Формула" r:id="rId5" imgW="2590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7" y="2729358"/>
                        <a:ext cx="6096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153304" y="3050381"/>
            <a:ext cx="966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(</a:t>
            </a:r>
            <a:r>
              <a:rPr lang="en-US" sz="2400" dirty="0" smtClean="0"/>
              <a:t>4</a:t>
            </a:r>
            <a:r>
              <a:rPr lang="uk-UA" sz="2400" dirty="0" smtClean="0"/>
              <a:t>.</a:t>
            </a:r>
            <a:r>
              <a:rPr lang="en-US" sz="2400" dirty="0" smtClean="0"/>
              <a:t>1</a:t>
            </a:r>
            <a:r>
              <a:rPr lang="uk-UA" sz="2400" dirty="0" smtClean="0"/>
              <a:t>1)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429457" y="4267217"/>
          <a:ext cx="2205913" cy="942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2" name="Формула" r:id="rId7" imgW="914400" imgH="393700" progId="Equation.3">
                  <p:embed/>
                </p:oleObj>
              </mc:Choice>
              <mc:Fallback>
                <p:oleObj name="Формула" r:id="rId7" imgW="914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57" y="4267217"/>
                        <a:ext cx="2205913" cy="9421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4128650" y="4516597"/>
          <a:ext cx="113096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" name="Формула" r:id="rId9" imgW="444114" imgH="177646" progId="Equation.3">
                  <p:embed/>
                </p:oleObj>
              </mc:Choice>
              <mc:Fallback>
                <p:oleObj name="Формула" r:id="rId9" imgW="444114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8650" y="4516597"/>
                        <a:ext cx="1130969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6386951" y="4197943"/>
          <a:ext cx="2346457" cy="95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" name="Формула" r:id="rId11" imgW="1028700" imgH="419100" progId="Equation.3">
                  <p:embed/>
                </p:oleObj>
              </mc:Choice>
              <mc:Fallback>
                <p:oleObj name="Формула" r:id="rId11" imgW="1028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951" y="4197943"/>
                        <a:ext cx="2346457" cy="9559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2715" name="Object 11"/>
          <p:cNvGraphicFramePr>
            <a:graphicFrameLocks noChangeAspect="1"/>
          </p:cNvGraphicFramePr>
          <p:nvPr/>
        </p:nvGraphicFramePr>
        <p:xfrm>
          <a:off x="1496290" y="5472321"/>
          <a:ext cx="5874328" cy="1274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5" name="Формула" r:id="rId13" imgW="2235200" imgH="482600" progId="Equation.3">
                  <p:embed/>
                </p:oleObj>
              </mc:Choice>
              <mc:Fallback>
                <p:oleObj name="Формула" r:id="rId13" imgW="2235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290" y="5472321"/>
                        <a:ext cx="5874328" cy="12748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892122" y="5876708"/>
            <a:ext cx="1025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(</a:t>
            </a:r>
            <a:r>
              <a:rPr lang="en-US" sz="2400" dirty="0" smtClean="0"/>
              <a:t>4</a:t>
            </a:r>
            <a:r>
              <a:rPr lang="uk-UA" sz="2400" dirty="0" smtClean="0"/>
              <a:t>.</a:t>
            </a:r>
            <a:r>
              <a:rPr lang="en-US" sz="2400" dirty="0" smtClean="0"/>
              <a:t>1</a:t>
            </a:r>
            <a:r>
              <a:rPr lang="uk-UA" sz="2400" dirty="0" smtClean="0"/>
              <a:t>1')</a:t>
            </a:r>
            <a:endParaRPr lang="uk-UA" sz="2400" dirty="0"/>
          </a:p>
        </p:txBody>
      </p:sp>
      <p:sp>
        <p:nvSpPr>
          <p:cNvPr id="22" name="Номер слайда 3"/>
          <p:cNvSpPr txBox="1">
            <a:spLocks/>
          </p:cNvSpPr>
          <p:nvPr/>
        </p:nvSpPr>
        <p:spPr>
          <a:xfrm>
            <a:off x="8244408" y="116632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uk-UA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28</a:t>
            </a:fld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19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2424545" y="568036"/>
          <a:ext cx="4569969" cy="1274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name="Формула" r:id="rId3" imgW="1396394" imgH="393529" progId="Equation.3">
                  <p:embed/>
                </p:oleObj>
              </mc:Choice>
              <mc:Fallback>
                <p:oleObj name="Формула" r:id="rId3" imgW="139639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545" y="568036"/>
                        <a:ext cx="4569969" cy="12746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1309658" y="2452254"/>
          <a:ext cx="6346201" cy="1425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Формула" r:id="rId5" imgW="2159000" imgH="482600" progId="Equation.3">
                  <p:embed/>
                </p:oleObj>
              </mc:Choice>
              <mc:Fallback>
                <p:oleObj name="Формула" r:id="rId5" imgW="2159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58" y="2452254"/>
                        <a:ext cx="6346201" cy="14257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12360" y="2901305"/>
            <a:ext cx="1075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4</a:t>
            </a:r>
            <a:r>
              <a:rPr lang="uk-UA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1</a:t>
            </a:r>
            <a:r>
              <a:rPr lang="uk-UA" sz="24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1")</a:t>
            </a:r>
            <a:endParaRPr lang="uk-UA" sz="2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2798618" y="4786699"/>
          <a:ext cx="4627419" cy="1240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Формула" r:id="rId7" imgW="1459866" imgH="393529" progId="Equation.3">
                  <p:embed/>
                </p:oleObj>
              </mc:Choice>
              <mc:Fallback>
                <p:oleObj name="Формула" r:id="rId7" imgW="145986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618" y="4786699"/>
                        <a:ext cx="4627419" cy="1240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3"/>
          <p:cNvSpPr txBox="1">
            <a:spLocks/>
          </p:cNvSpPr>
          <p:nvPr/>
        </p:nvSpPr>
        <p:spPr>
          <a:xfrm>
            <a:off x="8244408" y="116632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uk-UA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29</a:t>
            </a:fld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4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55425" cy="646331"/>
          </a:xfrm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3.2 Елементи термодинаміки </a:t>
            </a:r>
            <a:br>
              <a:rPr lang="uk-UA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3.2.1 </a:t>
            </a:r>
            <a:r>
              <a:rPr lang="uk-UA" sz="18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Поняття про характеристичні функції</a:t>
            </a:r>
            <a:endParaRPr lang="uk-UA" sz="18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3</a:t>
            </a:fld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1604466" y="1251819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TdS</a:t>
            </a:r>
            <a:r>
              <a:rPr lang="uk-UA" dirty="0"/>
              <a:t> = </a:t>
            </a:r>
            <a:r>
              <a:rPr lang="uk-UA" dirty="0" err="1"/>
              <a:t>dU</a:t>
            </a:r>
            <a:r>
              <a:rPr lang="uk-UA" dirty="0"/>
              <a:t> + </a:t>
            </a:r>
            <a:r>
              <a:rPr lang="uk-UA" dirty="0" err="1"/>
              <a:t>pdV</a:t>
            </a:r>
            <a:r>
              <a:rPr lang="uk-UA" dirty="0"/>
              <a:t> </a:t>
            </a:r>
            <a:r>
              <a:rPr lang="uk-UA" dirty="0" smtClean="0"/>
              <a:t>, 				        (3.1)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04466" y="1835532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TdS</a:t>
            </a:r>
            <a:r>
              <a:rPr lang="uk-UA" dirty="0"/>
              <a:t>=</a:t>
            </a:r>
            <a:r>
              <a:rPr lang="uk-UA" dirty="0" err="1"/>
              <a:t>dU+pdV</a:t>
            </a:r>
            <a:r>
              <a:rPr lang="uk-UA" dirty="0"/>
              <a:t> </a:t>
            </a:r>
            <a:r>
              <a:rPr lang="uk-UA" dirty="0">
                <a:sym typeface="Symbol"/>
              </a:rPr>
              <a:t></a:t>
            </a:r>
            <a:r>
              <a:rPr lang="uk-UA" dirty="0"/>
              <a:t> </a:t>
            </a:r>
            <a:r>
              <a:rPr lang="uk-UA" dirty="0">
                <a:sym typeface="Symbol"/>
              </a:rPr>
              <a:t></a:t>
            </a:r>
            <a:r>
              <a:rPr lang="uk-UA" dirty="0"/>
              <a:t>U/</a:t>
            </a:r>
            <a:r>
              <a:rPr lang="uk-UA" dirty="0">
                <a:sym typeface="Symbol"/>
              </a:rPr>
              <a:t></a:t>
            </a:r>
            <a:r>
              <a:rPr lang="uk-UA" dirty="0"/>
              <a:t>S)</a:t>
            </a:r>
            <a:r>
              <a:rPr lang="uk-UA" baseline="-25000" dirty="0"/>
              <a:t>V</a:t>
            </a:r>
            <a:r>
              <a:rPr lang="uk-UA" dirty="0"/>
              <a:t>= T,   (</a:t>
            </a:r>
            <a:r>
              <a:rPr lang="uk-UA" dirty="0">
                <a:sym typeface="Symbol"/>
              </a:rPr>
              <a:t></a:t>
            </a:r>
            <a:r>
              <a:rPr lang="uk-UA" dirty="0"/>
              <a:t>U/</a:t>
            </a:r>
            <a:r>
              <a:rPr lang="uk-UA" dirty="0">
                <a:sym typeface="Symbol"/>
              </a:rPr>
              <a:t></a:t>
            </a:r>
            <a:r>
              <a:rPr lang="uk-UA" dirty="0"/>
              <a:t>V)</a:t>
            </a:r>
            <a:r>
              <a:rPr lang="uk-UA" baseline="-25000" dirty="0"/>
              <a:t>S </a:t>
            </a:r>
            <a:r>
              <a:rPr lang="uk-UA" dirty="0"/>
              <a:t>= -p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7007" y="2227851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dU</a:t>
            </a:r>
            <a:r>
              <a:rPr lang="uk-UA" dirty="0"/>
              <a:t> - d(TS) = </a:t>
            </a:r>
            <a:r>
              <a:rPr lang="uk-UA" dirty="0" err="1"/>
              <a:t>TdS</a:t>
            </a:r>
            <a:r>
              <a:rPr lang="uk-UA" dirty="0"/>
              <a:t> - </a:t>
            </a:r>
            <a:r>
              <a:rPr lang="uk-UA" dirty="0" err="1"/>
              <a:t>pdV</a:t>
            </a:r>
            <a:r>
              <a:rPr lang="uk-UA" dirty="0"/>
              <a:t> - d(TS)   </a:t>
            </a:r>
            <a:r>
              <a:rPr lang="uk-UA" dirty="0">
                <a:sym typeface="Symbol"/>
              </a:rPr>
              <a:t></a:t>
            </a:r>
            <a:endParaRPr lang="uk-UA" dirty="0"/>
          </a:p>
          <a:p>
            <a:pPr lvl="0"/>
            <a:r>
              <a:rPr lang="uk-UA" dirty="0"/>
              <a:t>d(U-TS) = </a:t>
            </a:r>
            <a:r>
              <a:rPr lang="uk-UA" dirty="0" err="1"/>
              <a:t>TdS</a:t>
            </a:r>
            <a:r>
              <a:rPr lang="uk-UA" dirty="0"/>
              <a:t> - </a:t>
            </a:r>
            <a:r>
              <a:rPr lang="uk-UA" dirty="0" err="1"/>
              <a:t>pdV</a:t>
            </a:r>
            <a:r>
              <a:rPr lang="uk-UA" dirty="0"/>
              <a:t> – d(T</a:t>
            </a:r>
            <a:r>
              <a:rPr lang="uk-UA" dirty="0">
                <a:sym typeface="Symbol"/>
              </a:rPr>
              <a:t></a:t>
            </a:r>
            <a:r>
              <a:rPr lang="uk-UA" dirty="0"/>
              <a:t> S) = - </a:t>
            </a:r>
            <a:r>
              <a:rPr lang="uk-UA" dirty="0" err="1"/>
              <a:t>pdV</a:t>
            </a:r>
            <a:r>
              <a:rPr lang="uk-UA" dirty="0"/>
              <a:t> - </a:t>
            </a:r>
            <a:r>
              <a:rPr lang="uk-UA" dirty="0" err="1"/>
              <a:t>SdT</a:t>
            </a:r>
            <a:r>
              <a:rPr lang="uk-UA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27007" y="3225552"/>
            <a:ext cx="7265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dF</a:t>
            </a:r>
            <a:r>
              <a:rPr lang="uk-UA" dirty="0"/>
              <a:t>=-</a:t>
            </a:r>
            <a:r>
              <a:rPr lang="uk-UA" dirty="0" err="1"/>
              <a:t>SdT-pdV</a:t>
            </a:r>
            <a:r>
              <a:rPr lang="uk-UA" dirty="0"/>
              <a:t> </a:t>
            </a:r>
            <a:r>
              <a:rPr lang="uk-UA" dirty="0">
                <a:sym typeface="Symbol"/>
              </a:rPr>
              <a:t></a:t>
            </a:r>
            <a:r>
              <a:rPr lang="uk-UA" dirty="0"/>
              <a:t>  (</a:t>
            </a:r>
            <a:r>
              <a:rPr lang="uk-UA" dirty="0">
                <a:sym typeface="Symbol"/>
              </a:rPr>
              <a:t></a:t>
            </a:r>
            <a:r>
              <a:rPr lang="uk-UA" dirty="0"/>
              <a:t>F/</a:t>
            </a:r>
            <a:r>
              <a:rPr lang="uk-UA" dirty="0">
                <a:sym typeface="Symbol"/>
              </a:rPr>
              <a:t></a:t>
            </a:r>
            <a:r>
              <a:rPr lang="uk-UA" dirty="0"/>
              <a:t>V)</a:t>
            </a:r>
            <a:r>
              <a:rPr lang="uk-UA" baseline="-25000" dirty="0"/>
              <a:t>T </a:t>
            </a:r>
            <a:r>
              <a:rPr lang="uk-UA" dirty="0"/>
              <a:t>= - p,     (</a:t>
            </a:r>
            <a:r>
              <a:rPr lang="uk-UA" dirty="0">
                <a:sym typeface="Symbol"/>
              </a:rPr>
              <a:t></a:t>
            </a:r>
            <a:r>
              <a:rPr lang="uk-UA" dirty="0"/>
              <a:t>F/</a:t>
            </a:r>
            <a:r>
              <a:rPr lang="uk-UA" dirty="0">
                <a:sym typeface="Symbol"/>
              </a:rPr>
              <a:t></a:t>
            </a:r>
            <a:r>
              <a:rPr lang="uk-UA" dirty="0"/>
              <a:t>T)</a:t>
            </a:r>
            <a:r>
              <a:rPr lang="uk-UA" baseline="-25000" dirty="0"/>
              <a:t>V </a:t>
            </a:r>
            <a:r>
              <a:rPr lang="uk-UA" dirty="0"/>
              <a:t>= - S,      </a:t>
            </a:r>
            <a:r>
              <a:rPr lang="uk-UA" dirty="0" smtClean="0"/>
              <a:t>            (3.2</a:t>
            </a:r>
            <a:r>
              <a:rPr lang="uk-UA" dirty="0"/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33046" y="3747844"/>
            <a:ext cx="6977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dU</a:t>
            </a:r>
            <a:r>
              <a:rPr lang="uk-UA" dirty="0"/>
              <a:t> - d(TS) + d(</a:t>
            </a:r>
            <a:r>
              <a:rPr lang="uk-UA" dirty="0" err="1"/>
              <a:t>pV</a:t>
            </a:r>
            <a:r>
              <a:rPr lang="uk-UA" dirty="0"/>
              <a:t>) = d(U - TS + </a:t>
            </a:r>
            <a:r>
              <a:rPr lang="uk-UA" dirty="0" err="1"/>
              <a:t>pV</a:t>
            </a:r>
            <a:r>
              <a:rPr lang="uk-UA" dirty="0"/>
              <a:t>) =</a:t>
            </a:r>
          </a:p>
          <a:p>
            <a:r>
              <a:rPr lang="uk-UA" dirty="0"/>
              <a:t>= </a:t>
            </a:r>
            <a:r>
              <a:rPr lang="uk-UA" dirty="0" err="1"/>
              <a:t>TdS</a:t>
            </a:r>
            <a:r>
              <a:rPr lang="uk-UA" dirty="0"/>
              <a:t> - </a:t>
            </a:r>
            <a:r>
              <a:rPr lang="uk-UA" dirty="0" err="1"/>
              <a:t>pdV</a:t>
            </a:r>
            <a:r>
              <a:rPr lang="uk-UA" dirty="0"/>
              <a:t> - </a:t>
            </a:r>
            <a:r>
              <a:rPr lang="uk-UA" dirty="0" err="1"/>
              <a:t>TdS</a:t>
            </a:r>
            <a:r>
              <a:rPr lang="uk-UA" dirty="0"/>
              <a:t> + </a:t>
            </a:r>
            <a:r>
              <a:rPr lang="uk-UA" dirty="0" err="1"/>
              <a:t>pdV</a:t>
            </a:r>
            <a:r>
              <a:rPr lang="uk-UA" dirty="0"/>
              <a:t>- </a:t>
            </a:r>
            <a:r>
              <a:rPr lang="uk-UA" dirty="0" err="1"/>
              <a:t>SdT</a:t>
            </a:r>
            <a:r>
              <a:rPr lang="uk-UA" dirty="0"/>
              <a:t> + </a:t>
            </a:r>
            <a:r>
              <a:rPr lang="uk-UA" dirty="0" err="1"/>
              <a:t>Vdp</a:t>
            </a:r>
            <a:r>
              <a:rPr lang="uk-UA" dirty="0"/>
              <a:t> = -</a:t>
            </a:r>
            <a:r>
              <a:rPr lang="uk-UA" dirty="0" err="1"/>
              <a:t>SdT</a:t>
            </a:r>
            <a:r>
              <a:rPr lang="uk-UA" dirty="0"/>
              <a:t> + </a:t>
            </a:r>
            <a:r>
              <a:rPr lang="uk-UA" dirty="0" err="1"/>
              <a:t>Vdp</a:t>
            </a:r>
            <a:r>
              <a:rPr lang="uk-UA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8546" y="4675278"/>
            <a:ext cx="689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dФ</a:t>
            </a:r>
            <a:r>
              <a:rPr lang="uk-UA" dirty="0"/>
              <a:t> = - </a:t>
            </a:r>
            <a:r>
              <a:rPr lang="uk-UA" dirty="0" err="1"/>
              <a:t>SdT</a:t>
            </a:r>
            <a:r>
              <a:rPr lang="uk-UA" dirty="0"/>
              <a:t> + </a:t>
            </a:r>
            <a:r>
              <a:rPr lang="uk-UA" dirty="0" err="1"/>
              <a:t>Vdp</a:t>
            </a:r>
            <a:r>
              <a:rPr lang="uk-UA" dirty="0"/>
              <a:t> </a:t>
            </a:r>
            <a:r>
              <a:rPr lang="uk-UA" dirty="0">
                <a:sym typeface="Symbol"/>
              </a:rPr>
              <a:t></a:t>
            </a:r>
            <a:r>
              <a:rPr lang="uk-UA" dirty="0"/>
              <a:t> (</a:t>
            </a:r>
            <a:r>
              <a:rPr lang="uk-UA" dirty="0">
                <a:sym typeface="Symbol"/>
              </a:rPr>
              <a:t></a:t>
            </a:r>
            <a:r>
              <a:rPr lang="uk-UA" dirty="0"/>
              <a:t>Ф/</a:t>
            </a:r>
            <a:r>
              <a:rPr lang="uk-UA" dirty="0">
                <a:sym typeface="Symbol"/>
              </a:rPr>
              <a:t></a:t>
            </a:r>
            <a:r>
              <a:rPr lang="uk-UA" dirty="0"/>
              <a:t>T)</a:t>
            </a:r>
            <a:r>
              <a:rPr lang="uk-UA" baseline="-25000" dirty="0"/>
              <a:t>p </a:t>
            </a:r>
            <a:r>
              <a:rPr lang="uk-UA" dirty="0"/>
              <a:t>= - S, (</a:t>
            </a:r>
            <a:r>
              <a:rPr lang="uk-UA" dirty="0">
                <a:sym typeface="Symbol"/>
              </a:rPr>
              <a:t></a:t>
            </a:r>
            <a:r>
              <a:rPr lang="uk-UA" dirty="0"/>
              <a:t>Ф/</a:t>
            </a:r>
            <a:r>
              <a:rPr lang="uk-UA" dirty="0">
                <a:sym typeface="Symbol"/>
              </a:rPr>
              <a:t></a:t>
            </a:r>
            <a:r>
              <a:rPr lang="uk-UA" dirty="0"/>
              <a:t>p)</a:t>
            </a:r>
            <a:r>
              <a:rPr lang="uk-UA" baseline="-25000" dirty="0"/>
              <a:t>T </a:t>
            </a:r>
            <a:r>
              <a:rPr lang="uk-UA" dirty="0"/>
              <a:t>= V.       </a:t>
            </a:r>
            <a:r>
              <a:rPr lang="uk-UA" dirty="0" smtClean="0"/>
              <a:t>           (3.3</a:t>
            </a:r>
            <a:r>
              <a:rPr lang="uk-UA" dirty="0"/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34132" y="530120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dU</a:t>
            </a:r>
            <a:r>
              <a:rPr lang="uk-UA" dirty="0"/>
              <a:t> + d(</a:t>
            </a:r>
            <a:r>
              <a:rPr lang="uk-UA" dirty="0" err="1"/>
              <a:t>pV</a:t>
            </a:r>
            <a:r>
              <a:rPr lang="uk-UA" dirty="0"/>
              <a:t>) = d(U + </a:t>
            </a:r>
            <a:r>
              <a:rPr lang="uk-UA" dirty="0" err="1"/>
              <a:t>pV</a:t>
            </a:r>
            <a:r>
              <a:rPr lang="uk-UA" dirty="0"/>
              <a:t>) = </a:t>
            </a:r>
            <a:r>
              <a:rPr lang="uk-UA" dirty="0" err="1"/>
              <a:t>TdS</a:t>
            </a:r>
            <a:r>
              <a:rPr lang="uk-UA" dirty="0"/>
              <a:t> - </a:t>
            </a:r>
            <a:r>
              <a:rPr lang="uk-UA" dirty="0" err="1"/>
              <a:t>pdV</a:t>
            </a:r>
            <a:r>
              <a:rPr lang="uk-UA" dirty="0"/>
              <a:t> + </a:t>
            </a:r>
            <a:r>
              <a:rPr lang="uk-UA" dirty="0" err="1"/>
              <a:t>pdV</a:t>
            </a:r>
            <a:r>
              <a:rPr lang="uk-UA" dirty="0"/>
              <a:t> + </a:t>
            </a:r>
            <a:r>
              <a:rPr lang="uk-UA" dirty="0" err="1"/>
              <a:t>Vdp</a:t>
            </a:r>
            <a:r>
              <a:rPr lang="uk-UA" dirty="0"/>
              <a:t> = </a:t>
            </a:r>
            <a:r>
              <a:rPr lang="uk-UA" dirty="0" err="1"/>
              <a:t>TdS</a:t>
            </a:r>
            <a:r>
              <a:rPr lang="uk-UA" dirty="0"/>
              <a:t> + </a:t>
            </a:r>
            <a:r>
              <a:rPr lang="uk-UA" dirty="0" err="1"/>
              <a:t>Vdp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92961" y="602128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dH</a:t>
            </a:r>
            <a:r>
              <a:rPr lang="uk-UA" dirty="0"/>
              <a:t> = </a:t>
            </a:r>
            <a:r>
              <a:rPr lang="uk-UA" dirty="0" err="1"/>
              <a:t>TdS</a:t>
            </a:r>
            <a:r>
              <a:rPr lang="uk-UA" dirty="0"/>
              <a:t> + </a:t>
            </a:r>
            <a:r>
              <a:rPr lang="uk-UA" dirty="0" err="1"/>
              <a:t>Vdp</a:t>
            </a:r>
            <a:r>
              <a:rPr lang="uk-UA" dirty="0"/>
              <a:t> </a:t>
            </a:r>
            <a:r>
              <a:rPr lang="uk-UA" dirty="0">
                <a:sym typeface="Symbol"/>
              </a:rPr>
              <a:t></a:t>
            </a:r>
            <a:r>
              <a:rPr lang="uk-UA" dirty="0"/>
              <a:t>  (</a:t>
            </a:r>
            <a:r>
              <a:rPr lang="uk-UA" dirty="0">
                <a:sym typeface="Symbol"/>
              </a:rPr>
              <a:t></a:t>
            </a:r>
            <a:r>
              <a:rPr lang="uk-UA" dirty="0"/>
              <a:t>H/</a:t>
            </a:r>
            <a:r>
              <a:rPr lang="uk-UA" dirty="0">
                <a:sym typeface="Symbol"/>
              </a:rPr>
              <a:t></a:t>
            </a:r>
            <a:r>
              <a:rPr lang="uk-UA" dirty="0"/>
              <a:t>S)</a:t>
            </a:r>
            <a:r>
              <a:rPr lang="uk-UA" baseline="-25000" dirty="0"/>
              <a:t>p </a:t>
            </a:r>
            <a:r>
              <a:rPr lang="uk-UA" dirty="0"/>
              <a:t>= T, (</a:t>
            </a:r>
            <a:r>
              <a:rPr lang="uk-UA" dirty="0">
                <a:sym typeface="Symbol"/>
              </a:rPr>
              <a:t></a:t>
            </a:r>
            <a:r>
              <a:rPr lang="uk-UA" dirty="0"/>
              <a:t>H/</a:t>
            </a:r>
            <a:r>
              <a:rPr lang="uk-UA" dirty="0">
                <a:sym typeface="Symbol"/>
              </a:rPr>
              <a:t></a:t>
            </a:r>
            <a:r>
              <a:rPr lang="uk-UA" dirty="0"/>
              <a:t>p)</a:t>
            </a:r>
            <a:r>
              <a:rPr lang="uk-UA" baseline="-25000" dirty="0"/>
              <a:t>S </a:t>
            </a:r>
            <a:r>
              <a:rPr lang="uk-UA" dirty="0"/>
              <a:t>= V,     </a:t>
            </a:r>
            <a:r>
              <a:rPr lang="uk-UA" dirty="0" smtClean="0"/>
              <a:t>                  (3.4</a:t>
            </a:r>
            <a:r>
              <a:rPr lang="uk-U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0312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581891"/>
            <a:ext cx="9144000" cy="1468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3726873"/>
            <a:ext cx="9144000" cy="1205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70540"/>
            <a:ext cx="4827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4</a:t>
            </a:r>
            <a:r>
              <a:rPr lang="uk-UA" b="1" dirty="0" smtClean="0"/>
              <a:t>.</a:t>
            </a:r>
            <a:r>
              <a:rPr lang="en-US" b="1" dirty="0" smtClean="0"/>
              <a:t>6</a:t>
            </a:r>
            <a:r>
              <a:rPr lang="uk-UA" b="1" dirty="0" smtClean="0"/>
              <a:t> </a:t>
            </a:r>
            <a:r>
              <a:rPr lang="uk-UA" b="1" dirty="0" err="1"/>
              <a:t>Лінеаризоване</a:t>
            </a:r>
            <a:r>
              <a:rPr lang="uk-UA" b="1" dirty="0"/>
              <a:t> співвідношення</a:t>
            </a: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213583" y="748145"/>
          <a:ext cx="7932890" cy="105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6" name="Формула" r:id="rId3" imgW="2768600" imgH="457200" progId="Equation.3">
                  <p:embed/>
                </p:oleObj>
              </mc:Choice>
              <mc:Fallback>
                <p:oleObj name="Формула" r:id="rId3" imgW="2768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83" y="748145"/>
                        <a:ext cx="7932890" cy="105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8154627" y="1092272"/>
            <a:ext cx="989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2163153"/>
            <a:ext cx="5070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4</a:t>
            </a:r>
            <a:r>
              <a:rPr lang="uk-UA" b="1" dirty="0" smtClean="0"/>
              <a:t>.</a:t>
            </a:r>
            <a:r>
              <a:rPr lang="en-US" b="1" dirty="0" smtClean="0"/>
              <a:t>7</a:t>
            </a:r>
            <a:r>
              <a:rPr lang="uk-UA" b="1" dirty="0" smtClean="0"/>
              <a:t> </a:t>
            </a:r>
            <a:r>
              <a:rPr lang="uk-UA" b="1" dirty="0"/>
              <a:t>Модель ізотропного розсіювання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3739" name="Object 11"/>
          <p:cNvGraphicFramePr>
            <a:graphicFrameLocks noChangeAspect="1"/>
          </p:cNvGraphicFramePr>
          <p:nvPr/>
        </p:nvGraphicFramePr>
        <p:xfrm>
          <a:off x="2715491" y="2576921"/>
          <a:ext cx="4799176" cy="110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7" name="Формула" r:id="rId5" imgW="2032000" imgH="469900" progId="Equation.3">
                  <p:embed/>
                </p:oleObj>
              </mc:Choice>
              <mc:Fallback>
                <p:oleObj name="Формула" r:id="rId5" imgW="2032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491" y="2576921"/>
                        <a:ext cx="4799176" cy="11040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3741" name="Object 13"/>
          <p:cNvGraphicFramePr>
            <a:graphicFrameLocks noChangeAspect="1"/>
          </p:cNvGraphicFramePr>
          <p:nvPr/>
        </p:nvGraphicFramePr>
        <p:xfrm>
          <a:off x="2673927" y="3699156"/>
          <a:ext cx="4788877" cy="1191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8" name="Формула" r:id="rId7" imgW="1993900" imgH="495300" progId="Equation.3">
                  <p:embed/>
                </p:oleObj>
              </mc:Choice>
              <mc:Fallback>
                <p:oleObj name="Формула" r:id="rId7" imgW="1993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927" y="3699156"/>
                        <a:ext cx="4788877" cy="1191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37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413280"/>
              </p:ext>
            </p:extLst>
          </p:nvPr>
        </p:nvGraphicFramePr>
        <p:xfrm>
          <a:off x="3754583" y="4941168"/>
          <a:ext cx="2687781" cy="1010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9" name="Формула" r:id="rId9" imgW="1193800" imgH="444500" progId="Equation.3">
                  <p:embed/>
                </p:oleObj>
              </mc:Choice>
              <mc:Fallback>
                <p:oleObj name="Формула" r:id="rId9" imgW="1193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583" y="4941168"/>
                        <a:ext cx="2687781" cy="1010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8154627" y="4043295"/>
            <a:ext cx="989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395536" y="5877272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коефіцієнт проходження електроном чи діркою межі кристалічного зерна.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>
          <a:xfrm>
            <a:off x="8244408" y="116632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uk-UA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30</a:t>
            </a:fld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88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4613563"/>
            <a:ext cx="9144000" cy="1205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1898074"/>
            <a:ext cx="9144000" cy="1205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84666"/>
            <a:ext cx="5942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4.</a:t>
            </a:r>
            <a:r>
              <a:rPr lang="en-US" b="1" dirty="0"/>
              <a:t>8</a:t>
            </a:r>
            <a:r>
              <a:rPr lang="ru-RU" b="1" dirty="0" smtClean="0"/>
              <a:t> </a:t>
            </a:r>
            <a:r>
              <a:rPr lang="ru-RU" b="1" dirty="0" err="1"/>
              <a:t>Тривимірна</a:t>
            </a:r>
            <a:r>
              <a:rPr lang="ru-RU" b="1" dirty="0"/>
              <a:t> модель </a:t>
            </a:r>
            <a:r>
              <a:rPr lang="ru-RU" b="1" dirty="0" err="1"/>
              <a:t>розмірного</a:t>
            </a:r>
            <a:r>
              <a:rPr lang="ru-RU" b="1" dirty="0"/>
              <a:t> </a:t>
            </a:r>
            <a:r>
              <a:rPr lang="ru-RU" b="1" dirty="0" err="1"/>
              <a:t>ефекту</a:t>
            </a:r>
            <a:endParaRPr lang="uk-UA" b="1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193963" y="803557"/>
          <a:ext cx="3416699" cy="1052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5" name="Формула" r:id="rId3" imgW="1511300" imgH="469900" progId="Equation.3">
                  <p:embed/>
                </p:oleObj>
              </mc:Choice>
              <mc:Fallback>
                <p:oleObj name="Формула" r:id="rId3" imgW="1511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63" y="803557"/>
                        <a:ext cx="3416699" cy="1052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3934690" y="637303"/>
          <a:ext cx="4038868" cy="128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6" name="Формула" r:id="rId5" imgW="1548728" imgH="495085" progId="Equation.3">
                  <p:embed/>
                </p:oleObj>
              </mc:Choice>
              <mc:Fallback>
                <p:oleObj name="Формула" r:id="rId5" imgW="1548728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690" y="637303"/>
                        <a:ext cx="4038868" cy="12884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29967" y="999895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(</a:t>
            </a:r>
            <a:r>
              <a:rPr lang="en-US" sz="2400" dirty="0" smtClean="0"/>
              <a:t>4</a:t>
            </a:r>
            <a:r>
              <a:rPr lang="uk-UA" sz="2400" dirty="0" smtClean="0"/>
              <a:t>.</a:t>
            </a:r>
            <a:r>
              <a:rPr lang="en-US" sz="2400" dirty="0" smtClean="0"/>
              <a:t>1</a:t>
            </a:r>
            <a:r>
              <a:rPr lang="uk-UA" sz="2400" dirty="0" smtClean="0"/>
              <a:t>4)</a:t>
            </a:r>
            <a:endParaRPr lang="uk-UA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6307" y="2191390"/>
            <a:ext cx="1053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/>
              <a:t>r </a:t>
            </a:r>
            <a:r>
              <a:rPr lang="uk-UA" sz="3200" i="1" dirty="0" smtClean="0">
                <a:sym typeface="Symbol"/>
              </a:rPr>
              <a:t></a:t>
            </a:r>
            <a:r>
              <a:rPr lang="uk-UA" sz="3200" i="1" dirty="0" smtClean="0"/>
              <a:t> 1</a:t>
            </a:r>
            <a:r>
              <a:rPr lang="uk-UA" sz="3200" dirty="0" smtClean="0"/>
              <a:t> </a:t>
            </a:r>
            <a:endParaRPr lang="uk-UA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86912" y="2149828"/>
            <a:ext cx="995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 smtClean="0"/>
              <a:t>р &lt; 1</a:t>
            </a:r>
            <a:endParaRPr lang="uk-UA" sz="3200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4059381" y="1842659"/>
          <a:ext cx="609600" cy="119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7" name="Формула" r:id="rId7" imgW="215806" imgH="431613" progId="Equation.3">
                  <p:embed/>
                </p:oleObj>
              </mc:Choice>
              <mc:Fallback>
                <p:oleObj name="Формула" r:id="rId7" imgW="21580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381" y="1842659"/>
                        <a:ext cx="609600" cy="11926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762942" y="2066701"/>
            <a:ext cx="803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 smtClean="0"/>
              <a:t>&lt;&lt;1</a:t>
            </a:r>
            <a:endParaRPr lang="uk-UA" sz="3200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41556" y="3200406"/>
          <a:ext cx="3732811" cy="1136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8" name="Формула" r:id="rId9" imgW="1536700" imgH="469900" progId="Equation.3">
                  <p:embed/>
                </p:oleObj>
              </mc:Choice>
              <mc:Fallback>
                <p:oleObj name="Формула" r:id="rId9" imgW="1536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6" y="3200406"/>
                        <a:ext cx="3732811" cy="11360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4761" name="Object 9"/>
          <p:cNvGraphicFramePr>
            <a:graphicFrameLocks noChangeAspect="1"/>
          </p:cNvGraphicFramePr>
          <p:nvPr/>
        </p:nvGraphicFramePr>
        <p:xfrm>
          <a:off x="4197926" y="3144988"/>
          <a:ext cx="4140358" cy="1136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9" name="Формула" r:id="rId11" imgW="1562100" imgH="431800" progId="Equation.3">
                  <p:embed/>
                </p:oleObj>
              </mc:Choice>
              <mc:Fallback>
                <p:oleObj name="Формула" r:id="rId11" imgW="1562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926" y="3144988"/>
                        <a:ext cx="4140358" cy="1136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8229967" y="3369032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(</a:t>
            </a:r>
            <a:r>
              <a:rPr lang="en-US" sz="2400" dirty="0" smtClean="0"/>
              <a:t>4</a:t>
            </a:r>
            <a:r>
              <a:rPr lang="uk-UA" sz="2400" dirty="0" smtClean="0"/>
              <a:t>.</a:t>
            </a:r>
            <a:r>
              <a:rPr lang="en-US" sz="2400" dirty="0" smtClean="0"/>
              <a:t>1</a:t>
            </a:r>
            <a:r>
              <a:rPr lang="uk-UA" sz="2400" dirty="0" smtClean="0"/>
              <a:t>5)</a:t>
            </a:r>
            <a:endParaRPr lang="uk-UA" sz="2400" dirty="0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4763" name="Object 11"/>
          <p:cNvGraphicFramePr>
            <a:graphicFrameLocks noChangeAspect="1"/>
          </p:cNvGraphicFramePr>
          <p:nvPr/>
        </p:nvGraphicFramePr>
        <p:xfrm>
          <a:off x="207819" y="4724413"/>
          <a:ext cx="969819" cy="969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0" name="Формула" r:id="rId13" imgW="393529" imgH="393529" progId="Equation.3">
                  <p:embed/>
                </p:oleObj>
              </mc:Choice>
              <mc:Fallback>
                <p:oleObj name="Формула" r:id="rId13" imgW="39352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19" y="4724413"/>
                        <a:ext cx="969819" cy="9698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4765" name="Object 13"/>
          <p:cNvGraphicFramePr>
            <a:graphicFrameLocks noChangeAspect="1"/>
          </p:cNvGraphicFramePr>
          <p:nvPr/>
        </p:nvGraphicFramePr>
        <p:xfrm>
          <a:off x="1634836" y="4849104"/>
          <a:ext cx="3785258" cy="69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1" name="Формула" r:id="rId15" imgW="1459866" imgH="266584" progId="Equation.3">
                  <p:embed/>
                </p:oleObj>
              </mc:Choice>
              <mc:Fallback>
                <p:oleObj name="Формула" r:id="rId15" imgW="1459866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836" y="4849104"/>
                        <a:ext cx="3785258" cy="6927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4767" name="Object 15"/>
          <p:cNvGraphicFramePr>
            <a:graphicFrameLocks noChangeAspect="1"/>
          </p:cNvGraphicFramePr>
          <p:nvPr/>
        </p:nvGraphicFramePr>
        <p:xfrm>
          <a:off x="5679412" y="4807543"/>
          <a:ext cx="3464588" cy="678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2" name="Формула" r:id="rId17" imgW="1409700" imgH="279400" progId="Equation.3">
                  <p:embed/>
                </p:oleObj>
              </mc:Choice>
              <mc:Fallback>
                <p:oleObj name="Формула" r:id="rId17" imgW="14097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9412" y="4807543"/>
                        <a:ext cx="3464588" cy="678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4769" name="Object 17"/>
          <p:cNvGraphicFramePr>
            <a:graphicFrameLocks noChangeAspect="1"/>
          </p:cNvGraphicFramePr>
          <p:nvPr/>
        </p:nvGraphicFramePr>
        <p:xfrm>
          <a:off x="2189026" y="6001425"/>
          <a:ext cx="4308762" cy="628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3" name="Формула" r:id="rId19" imgW="1765300" imgH="254000" progId="Equation.3">
                  <p:embed/>
                </p:oleObj>
              </mc:Choice>
              <mc:Fallback>
                <p:oleObj name="Формула" r:id="rId19" imgW="1765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026" y="6001425"/>
                        <a:ext cx="4308762" cy="6288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Номер слайда 3"/>
          <p:cNvSpPr txBox="1">
            <a:spLocks/>
          </p:cNvSpPr>
          <p:nvPr/>
        </p:nvSpPr>
        <p:spPr>
          <a:xfrm>
            <a:off x="8244408" y="116632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uk-UA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31</a:t>
            </a:fld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73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73429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0" y="595746"/>
          <a:ext cx="9107725" cy="1274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3" name="Формула" r:id="rId3" imgW="3746500" imgH="533400" progId="Equation.3">
                  <p:embed/>
                </p:oleObj>
              </mc:Choice>
              <mc:Fallback>
                <p:oleObj name="Формула" r:id="rId3" imgW="37465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5746"/>
                        <a:ext cx="9107725" cy="12746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161039" y="2038988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(</a:t>
            </a:r>
            <a:r>
              <a:rPr lang="en-US" sz="2400" dirty="0" smtClean="0"/>
              <a:t>4</a:t>
            </a:r>
            <a:r>
              <a:rPr lang="uk-UA" sz="2400" dirty="0" smtClean="0"/>
              <a:t>.</a:t>
            </a:r>
            <a:r>
              <a:rPr lang="en-US" sz="2400" dirty="0" smtClean="0"/>
              <a:t>1</a:t>
            </a:r>
            <a:r>
              <a:rPr lang="uk-UA" sz="2400" dirty="0" smtClean="0"/>
              <a:t>6) </a:t>
            </a:r>
            <a:endParaRPr lang="uk-UA" sz="2400" dirty="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73429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2632361" y="2646219"/>
          <a:ext cx="4328272" cy="1233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Формула" r:id="rId5" imgW="1638300" imgH="469900" progId="Equation.3">
                  <p:embed/>
                </p:oleObj>
              </mc:Choice>
              <mc:Fallback>
                <p:oleObj name="Формула" r:id="rId5" imgW="1638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361" y="2646219"/>
                        <a:ext cx="4328272" cy="1233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73429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45393" y="4668982"/>
          <a:ext cx="9098607" cy="1274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Формула" r:id="rId7" imgW="4051300" imgH="533400" progId="Equation.3">
                  <p:embed/>
                </p:oleObj>
              </mc:Choice>
              <mc:Fallback>
                <p:oleObj name="Формула" r:id="rId7" imgW="40513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93" y="4668982"/>
                        <a:ext cx="9098607" cy="12746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8154627" y="5941433"/>
            <a:ext cx="989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7)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8244408" y="116632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uk-UA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32</a:t>
            </a:fld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94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359" y="18528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4</a:t>
            </a:r>
            <a:r>
              <a:rPr lang="uk-UA" b="1" dirty="0" smtClean="0"/>
              <a:t>.</a:t>
            </a:r>
            <a:r>
              <a:rPr lang="en-US" b="1" dirty="0" smtClean="0"/>
              <a:t>9 </a:t>
            </a:r>
            <a:r>
              <a:rPr lang="uk-UA" b="1" dirty="0" smtClean="0"/>
              <a:t> </a:t>
            </a:r>
            <a:r>
              <a:rPr lang="uk-UA" b="1" dirty="0"/>
              <a:t>Методика визначення параметрів </a:t>
            </a:r>
            <a:r>
              <a:rPr lang="uk-UA" b="1" dirty="0" err="1"/>
              <a:t>електроперенесення</a:t>
            </a:r>
            <a:endParaRPr lang="uk-UA" b="1" dirty="0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57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57927"/>
              </p:ext>
            </p:extLst>
          </p:nvPr>
        </p:nvGraphicFramePr>
        <p:xfrm>
          <a:off x="327458" y="980729"/>
          <a:ext cx="2273416" cy="4287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7" r:id="rId3" imgW="1791310" imgH="3233318" progId="SigmaPlotGraphicObject.5">
                  <p:embed/>
                </p:oleObj>
              </mc:Choice>
              <mc:Fallback>
                <p:oleObj r:id="rId3" imgW="1791310" imgH="3233318" progId="SigmaPlotGraphicObject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30" t="7794" r="10051" b="4454"/>
                      <a:stretch>
                        <a:fillRect/>
                      </a:stretch>
                    </p:blipFill>
                    <p:spPr bwMode="auto">
                      <a:xfrm>
                        <a:off x="327458" y="980729"/>
                        <a:ext cx="2273416" cy="42878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182342"/>
              </p:ext>
            </p:extLst>
          </p:nvPr>
        </p:nvGraphicFramePr>
        <p:xfrm>
          <a:off x="3264620" y="980728"/>
          <a:ext cx="2111029" cy="42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8" r:id="rId5" imgW="1791310" imgH="3233318" progId="SigmaPlotGraphicObject.5">
                  <p:embed/>
                </p:oleObj>
              </mc:Choice>
              <mc:Fallback>
                <p:oleObj r:id="rId5" imgW="1791310" imgH="3233318" progId="SigmaPlotGraphicObject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061" t="7794" r="10051" b="4454"/>
                      <a:stretch>
                        <a:fillRect/>
                      </a:stretch>
                    </p:blipFill>
                    <p:spPr bwMode="auto">
                      <a:xfrm>
                        <a:off x="3264620" y="980728"/>
                        <a:ext cx="2111029" cy="42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97178"/>
              </p:ext>
            </p:extLst>
          </p:nvPr>
        </p:nvGraphicFramePr>
        <p:xfrm>
          <a:off x="6132512" y="980728"/>
          <a:ext cx="2185977" cy="431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9" r:id="rId7" imgW="1791310" imgH="3233318" progId="SigmaPlotGraphicObject.5">
                  <p:embed/>
                </p:oleObj>
              </mc:Choice>
              <mc:Fallback>
                <p:oleObj r:id="rId7" imgW="1791310" imgH="3233318" progId="SigmaPlotGraphicObject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051" t="7794" r="10051" b="4454"/>
                      <a:stretch>
                        <a:fillRect/>
                      </a:stretch>
                    </p:blipFill>
                    <p:spPr bwMode="auto">
                      <a:xfrm>
                        <a:off x="6132512" y="980728"/>
                        <a:ext cx="2185977" cy="4314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6512" y="531058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Рисунок </a:t>
            </a:r>
            <a:r>
              <a:rPr lang="en-US" sz="2400" dirty="0" smtClean="0"/>
              <a:t>4</a:t>
            </a:r>
            <a:r>
              <a:rPr lang="ru-RU" sz="2400" dirty="0" smtClean="0"/>
              <a:t>.</a:t>
            </a:r>
            <a:r>
              <a:rPr lang="en-US" sz="2400" dirty="0" smtClean="0"/>
              <a:t>4</a:t>
            </a:r>
            <a:r>
              <a:rPr lang="ru-RU" sz="2400" dirty="0" smtClean="0"/>
              <a:t> - </a:t>
            </a:r>
            <a:r>
              <a:rPr lang="ru-RU" sz="2400" dirty="0" err="1" smtClean="0"/>
              <a:t>Якісна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залежність</a:t>
            </a:r>
            <a:r>
              <a:rPr lang="ru-RU" sz="2400" dirty="0" smtClean="0"/>
              <a:t> ТКО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товщини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плівки</a:t>
            </a:r>
            <a:r>
              <a:rPr lang="ru-RU" sz="2400" dirty="0" smtClean="0"/>
              <a:t> в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напрямних</a:t>
            </a:r>
            <a:r>
              <a:rPr lang="ru-RU" sz="2400" dirty="0" smtClean="0"/>
              <a:t> координатах: а - 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співвідношення</a:t>
            </a:r>
            <a:r>
              <a:rPr lang="ru-RU" sz="2400" dirty="0" smtClean="0"/>
              <a:t> (</a:t>
            </a:r>
            <a:r>
              <a:rPr lang="en-US" sz="2400" dirty="0" smtClean="0"/>
              <a:t>4</a:t>
            </a:r>
            <a:r>
              <a:rPr lang="ru-RU" sz="2400" dirty="0" smtClean="0"/>
              <a:t>.</a:t>
            </a:r>
            <a:r>
              <a:rPr lang="en-US" sz="2400" dirty="0" smtClean="0"/>
              <a:t>1</a:t>
            </a:r>
            <a:r>
              <a:rPr lang="ru-RU" sz="2400" dirty="0" smtClean="0"/>
              <a:t>2); б - (</a:t>
            </a:r>
            <a:r>
              <a:rPr lang="en-US" sz="2400" dirty="0" smtClean="0"/>
              <a:t>4</a:t>
            </a:r>
            <a:r>
              <a:rPr lang="ru-RU" sz="2400" dirty="0" smtClean="0"/>
              <a:t>.</a:t>
            </a:r>
            <a:r>
              <a:rPr lang="en-US" sz="2400" dirty="0" smtClean="0"/>
              <a:t>1</a:t>
            </a:r>
            <a:r>
              <a:rPr lang="ru-RU" sz="2400" dirty="0" smtClean="0"/>
              <a:t>3); в - (</a:t>
            </a:r>
            <a:r>
              <a:rPr lang="en-US" sz="2400" dirty="0" smtClean="0"/>
              <a:t>4</a:t>
            </a:r>
            <a:r>
              <a:rPr lang="ru-RU" sz="2400" dirty="0" smtClean="0"/>
              <a:t>.</a:t>
            </a:r>
            <a:r>
              <a:rPr lang="en-US" sz="2400" dirty="0" smtClean="0"/>
              <a:t>1</a:t>
            </a:r>
            <a:r>
              <a:rPr lang="ru-RU" sz="2400" dirty="0" smtClean="0"/>
              <a:t>7)</a:t>
            </a:r>
            <a:endParaRPr lang="uk-UA" sz="2400" dirty="0"/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8244408" y="116632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uk-UA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33</a:t>
            </a:fld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34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4.10 </a:t>
            </a:r>
            <a:r>
              <a:rPr lang="uk-UA" b="1" dirty="0" smtClean="0"/>
              <a:t>Термічний </a:t>
            </a:r>
            <a:r>
              <a:rPr lang="uk-UA" b="1" dirty="0"/>
              <a:t>коефіцієнт опору двошарових плівок </a:t>
            </a:r>
            <a:endParaRPr lang="uk-UA" dirty="0"/>
          </a:p>
        </p:txBody>
      </p:sp>
      <p:pic>
        <p:nvPicPr>
          <p:cNvPr id="29698" name="Picture 2" descr="ris_2_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904656" cy="288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50100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Рисунок </a:t>
            </a:r>
            <a:r>
              <a:rPr lang="en-US" dirty="0" smtClean="0"/>
              <a:t>4</a:t>
            </a:r>
            <a:r>
              <a:rPr lang="uk-UA" dirty="0" smtClean="0"/>
              <a:t>.</a:t>
            </a:r>
            <a:r>
              <a:rPr lang="en-US" dirty="0" smtClean="0"/>
              <a:t>5</a:t>
            </a:r>
            <a:r>
              <a:rPr lang="uk-UA" dirty="0"/>
              <a:t> - Схематичне зображення можливих варіантів розсіювання електронів на зовнішніх та внутрішніх поверхнях двошарової плівки і на межі кристалітів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6787" y="4454279"/>
            <a:ext cx="7083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4.10.1 </a:t>
            </a:r>
            <a:r>
              <a:rPr lang="uk-UA" b="1" dirty="0" smtClean="0"/>
              <a:t>Спрощення </a:t>
            </a:r>
            <a:r>
              <a:rPr lang="uk-UA" b="1" dirty="0"/>
              <a:t>основного співвідношення Р. </a:t>
            </a:r>
            <a:r>
              <a:rPr lang="uk-UA" b="1" dirty="0" err="1"/>
              <a:t>Дімміха</a:t>
            </a:r>
            <a:endParaRPr lang="uk-UA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860979"/>
              </p:ext>
            </p:extLst>
          </p:nvPr>
        </p:nvGraphicFramePr>
        <p:xfrm>
          <a:off x="1691680" y="5157192"/>
          <a:ext cx="4309463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Equation" r:id="rId4" imgW="1955520" imgH="457200" progId="Equation.DSMT4">
                  <p:embed/>
                </p:oleObj>
              </mc:Choice>
              <mc:Fallback>
                <p:oleObj name="Equation" r:id="rId4" imgW="19555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157192"/>
                        <a:ext cx="4309463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732240" y="5479768"/>
            <a:ext cx="989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18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244408" y="116632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uk-UA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34</a:t>
            </a:fld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13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151357"/>
              </p:ext>
            </p:extLst>
          </p:nvPr>
        </p:nvGraphicFramePr>
        <p:xfrm>
          <a:off x="2035786" y="188641"/>
          <a:ext cx="5416533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" name="Equation" r:id="rId4" imgW="2806560" imgH="2057400" progId="Equation.DSMT4">
                  <p:embed/>
                </p:oleObj>
              </mc:Choice>
              <mc:Fallback>
                <p:oleObj name="Equation" r:id="rId4" imgW="2806560" imgH="205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5786" y="188641"/>
                        <a:ext cx="5416533" cy="396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325178"/>
              </p:ext>
            </p:extLst>
          </p:nvPr>
        </p:nvGraphicFramePr>
        <p:xfrm>
          <a:off x="459771" y="4509120"/>
          <a:ext cx="864096" cy="69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5" name="Equation" r:id="rId6" imgW="533169" imgH="431613" progId="Equation.DSMT4">
                  <p:embed/>
                </p:oleObj>
              </mc:Choice>
              <mc:Fallback>
                <p:oleObj name="Equation" r:id="rId6" imgW="533169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71" y="4509120"/>
                        <a:ext cx="864096" cy="694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7504" y="4702129"/>
            <a:ext cx="30973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lang="uk-UA" sz="1400" dirty="0" smtClean="0"/>
              <a:t>- </a:t>
            </a:r>
            <a:r>
              <a:rPr lang="uk-UA" sz="1400" dirty="0"/>
              <a:t>функція </a:t>
            </a:r>
            <a:r>
              <a:rPr lang="uk-UA" sz="1400" dirty="0" err="1" smtClean="0"/>
              <a:t>Фукса</a:t>
            </a:r>
            <a:r>
              <a:rPr lang="uk-UA" sz="1400" dirty="0" smtClean="0"/>
              <a:t>; </a:t>
            </a:r>
            <a:r>
              <a:rPr lang="en-US" sz="1400" dirty="0" smtClean="0"/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155268"/>
              </p:ext>
            </p:extLst>
          </p:nvPr>
        </p:nvGraphicFramePr>
        <p:xfrm>
          <a:off x="2987824" y="4593582"/>
          <a:ext cx="2456045" cy="524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6" name="Equation" r:id="rId8" imgW="1587240" imgH="342720" progId="Equation.DSMT4">
                  <p:embed/>
                </p:oleObj>
              </mc:Choice>
              <mc:Fallback>
                <p:oleObj name="Equation" r:id="rId8" imgW="1587240" imgH="3427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593582"/>
                        <a:ext cx="2456045" cy="5248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864855"/>
              </p:ext>
            </p:extLst>
          </p:nvPr>
        </p:nvGraphicFramePr>
        <p:xfrm>
          <a:off x="5580112" y="4545673"/>
          <a:ext cx="2951435" cy="6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7" name="Equation" r:id="rId10" imgW="2413000" imgH="469900" progId="Equation.DSMT4">
                  <p:embed/>
                </p:oleObj>
              </mc:Choice>
              <mc:Fallback>
                <p:oleObj name="Equation" r:id="rId10" imgW="2413000" imgH="4699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545673"/>
                        <a:ext cx="2951435" cy="6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440314"/>
              </p:ext>
            </p:extLst>
          </p:nvPr>
        </p:nvGraphicFramePr>
        <p:xfrm>
          <a:off x="683567" y="5517232"/>
          <a:ext cx="677722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8" name="Equation" r:id="rId12" imgW="3810000" imgH="482600" progId="Equation.DSMT4">
                  <p:embed/>
                </p:oleObj>
              </mc:Choice>
              <mc:Fallback>
                <p:oleObj name="Equation" r:id="rId12" imgW="3810000" imgH="482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7" y="5517232"/>
                        <a:ext cx="6777223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956376" y="5805264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</a:t>
            </a:r>
            <a:r>
              <a:rPr lang="en-US" dirty="0" smtClean="0"/>
              <a:t>4</a:t>
            </a:r>
            <a:r>
              <a:rPr lang="uk-UA" dirty="0" smtClean="0"/>
              <a:t>.</a:t>
            </a:r>
            <a:r>
              <a:rPr lang="en-US" dirty="0"/>
              <a:t>1</a:t>
            </a:r>
            <a:r>
              <a:rPr lang="uk-UA" dirty="0" smtClean="0"/>
              <a:t>9</a:t>
            </a:r>
            <a:r>
              <a:rPr lang="uk-UA" dirty="0"/>
              <a:t>')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68344" y="2420888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</a:t>
            </a:r>
            <a:r>
              <a:rPr lang="en-US" dirty="0" smtClean="0"/>
              <a:t>4</a:t>
            </a:r>
            <a:r>
              <a:rPr lang="uk-UA" dirty="0" smtClean="0"/>
              <a:t>.</a:t>
            </a:r>
            <a:r>
              <a:rPr lang="en-US" dirty="0" smtClean="0"/>
              <a:t>1</a:t>
            </a:r>
            <a:r>
              <a:rPr lang="uk-UA" dirty="0" smtClean="0"/>
              <a:t>9)</a:t>
            </a:r>
            <a:endParaRPr lang="uk-UA" dirty="0"/>
          </a:p>
        </p:txBody>
      </p:sp>
      <p:sp>
        <p:nvSpPr>
          <p:cNvPr id="22" name="Номер слайда 3"/>
          <p:cNvSpPr txBox="1">
            <a:spLocks/>
          </p:cNvSpPr>
          <p:nvPr/>
        </p:nvSpPr>
        <p:spPr>
          <a:xfrm>
            <a:off x="8244408" y="116632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uk-UA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35</a:t>
            </a:fld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64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188640"/>
            <a:ext cx="4256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4.10.2 </a:t>
            </a:r>
            <a:r>
              <a:rPr lang="uk-UA" b="1" dirty="0" smtClean="0"/>
              <a:t>Порівняння </a:t>
            </a:r>
            <a:r>
              <a:rPr lang="uk-UA" b="1" dirty="0"/>
              <a:t>з експериментом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160355"/>
              </p:ext>
            </p:extLst>
          </p:nvPr>
        </p:nvGraphicFramePr>
        <p:xfrm>
          <a:off x="1115616" y="980728"/>
          <a:ext cx="7416824" cy="383680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92087"/>
                <a:gridCol w="1224136"/>
                <a:gridCol w="1368152"/>
                <a:gridCol w="1152128"/>
                <a:gridCol w="864096"/>
                <a:gridCol w="864096"/>
                <a:gridCol w="1152129"/>
              </a:tblGrid>
              <a:tr h="423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Плівка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d, нм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Експериментальні дані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Розрахункові дані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23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sym typeface="Symbol"/>
                        </a:rPr>
                        <a:t></a:t>
                      </a:r>
                      <a:r>
                        <a:rPr lang="uk-UA" sz="1600" baseline="-25000">
                          <a:effectLst/>
                        </a:rPr>
                        <a:t>0</a:t>
                      </a:r>
                      <a:r>
                        <a:rPr lang="uk-UA" sz="1600" baseline="30000">
                          <a:effectLst/>
                        </a:rPr>
                        <a:t> .</a:t>
                      </a:r>
                      <a:r>
                        <a:rPr lang="uk-UA" sz="1600">
                          <a:effectLst/>
                        </a:rPr>
                        <a:t>10</a:t>
                      </a:r>
                      <a:r>
                        <a:rPr lang="uk-UA" sz="1600" baseline="30000">
                          <a:effectLst/>
                        </a:rPr>
                        <a:t>3</a:t>
                      </a:r>
                      <a:r>
                        <a:rPr lang="uk-UA" sz="1600">
                          <a:effectLst/>
                        </a:rPr>
                        <a:t>, К</a:t>
                      </a:r>
                      <a:r>
                        <a:rPr lang="uk-UA" sz="1600" baseline="30000">
                          <a:effectLst/>
                        </a:rPr>
                        <a:t>-1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sym typeface="Symbol"/>
                        </a:rPr>
                        <a:t></a:t>
                      </a:r>
                      <a:r>
                        <a:rPr lang="uk-UA" sz="1600" baseline="-25000">
                          <a:effectLst/>
                        </a:rPr>
                        <a:t>g </a:t>
                      </a:r>
                      <a:r>
                        <a:rPr lang="uk-UA" sz="1600" baseline="30000">
                          <a:effectLst/>
                        </a:rPr>
                        <a:t>.</a:t>
                      </a:r>
                      <a:r>
                        <a:rPr lang="uk-UA" sz="1600">
                          <a:effectLst/>
                        </a:rPr>
                        <a:t>10</a:t>
                      </a:r>
                      <a:r>
                        <a:rPr lang="uk-UA" sz="1600" baseline="30000">
                          <a:effectLst/>
                        </a:rPr>
                        <a:t>3</a:t>
                      </a:r>
                      <a:r>
                        <a:rPr lang="uk-UA" sz="1600">
                          <a:effectLst/>
                        </a:rPr>
                        <a:t>, К</a:t>
                      </a:r>
                      <a:r>
                        <a:rPr lang="uk-UA" sz="1600" baseline="30000">
                          <a:effectLst/>
                        </a:rPr>
                        <a:t>-1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sym typeface="Symbol"/>
                        </a:rPr>
                        <a:t>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baseline="30000" dirty="0">
                          <a:effectLst/>
                        </a:rPr>
                        <a:t>.</a:t>
                      </a:r>
                      <a:r>
                        <a:rPr lang="uk-UA" sz="1600" dirty="0">
                          <a:effectLst/>
                        </a:rPr>
                        <a:t>10</a:t>
                      </a:r>
                      <a:r>
                        <a:rPr lang="uk-UA" sz="1600" baseline="30000" dirty="0">
                          <a:effectLst/>
                        </a:rPr>
                        <a:t>3</a:t>
                      </a:r>
                      <a:r>
                        <a:rPr lang="uk-UA" sz="1600" dirty="0">
                          <a:effectLst/>
                        </a:rPr>
                        <a:t>, К</a:t>
                      </a:r>
                      <a:r>
                        <a:rPr lang="uk-UA" sz="1600" baseline="30000" dirty="0">
                          <a:effectLst/>
                        </a:rPr>
                        <a:t>-1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</a:t>
                      </a:r>
                      <a:r>
                        <a:rPr lang="uk-UA" sz="1600" dirty="0" smtClean="0">
                          <a:effectLst/>
                        </a:rPr>
                        <a:t>о </a:t>
                      </a:r>
                      <a:r>
                        <a:rPr lang="uk-UA" sz="1600" dirty="0">
                          <a:effectLst/>
                          <a:sym typeface="Symbol"/>
                        </a:rPr>
                        <a:t></a:t>
                      </a:r>
                      <a:r>
                        <a:rPr lang="uk-UA" sz="1600" baseline="-25000" dirty="0">
                          <a:effectLst/>
                        </a:rPr>
                        <a:t>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по </a:t>
                      </a:r>
                      <a:r>
                        <a:rPr lang="uk-UA" sz="1600">
                          <a:effectLst/>
                          <a:sym typeface="Symbol"/>
                        </a:rPr>
                        <a:t></a:t>
                      </a:r>
                      <a:r>
                        <a:rPr lang="uk-UA" sz="1600" baseline="-25000">
                          <a:effectLst/>
                        </a:rPr>
                        <a:t>g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80(Cr)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2,50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1,50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Cr/Co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145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2,02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4,90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1,80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65(Cr)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6,60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3,20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75(Co)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Co/Cr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130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1,56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4,20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2,20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55(Cr)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80(Nі)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5,50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4,00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Nі/Co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135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2,00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5,70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3,90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55(Co)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6,60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3,20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50(Co)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Co/Nі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120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3,50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5,90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3,80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70(Nі)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99661" y="4859868"/>
            <a:ext cx="359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4.10.3 </a:t>
            </a:r>
            <a:r>
              <a:rPr lang="uk-UA" b="1" dirty="0"/>
              <a:t> Макроскопічна модель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8448" y="557972"/>
            <a:ext cx="8506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Експериментальні та розрахункові значення ТКО для двошарових плівок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255608"/>
              </p:ext>
            </p:extLst>
          </p:nvPr>
        </p:nvGraphicFramePr>
        <p:xfrm>
          <a:off x="1632195" y="5229200"/>
          <a:ext cx="618016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Equation" r:id="rId3" imgW="3136900" imgH="215900" progId="Equation.DSMT4">
                  <p:embed/>
                </p:oleObj>
              </mc:Choice>
              <mc:Fallback>
                <p:oleObj name="Equation" r:id="rId3" imgW="3136900" imgH="215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195" y="5229200"/>
                        <a:ext cx="6180165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260127"/>
              </p:ext>
            </p:extLst>
          </p:nvPr>
        </p:nvGraphicFramePr>
        <p:xfrm>
          <a:off x="1323745" y="5661248"/>
          <a:ext cx="6704639" cy="1004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Equation" r:id="rId5" imgW="4064000" imgH="609600" progId="Equation.DSMT4">
                  <p:embed/>
                </p:oleObj>
              </mc:Choice>
              <mc:Fallback>
                <p:oleObj name="Equation" r:id="rId5" imgW="4064000" imgH="60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745" y="5661248"/>
                        <a:ext cx="6704639" cy="10049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омер слайда 3"/>
          <p:cNvSpPr txBox="1">
            <a:spLocks/>
          </p:cNvSpPr>
          <p:nvPr/>
        </p:nvSpPr>
        <p:spPr>
          <a:xfrm>
            <a:off x="8244408" y="116632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uk-UA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36</a:t>
            </a:fld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96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511877"/>
              </p:ext>
            </p:extLst>
          </p:nvPr>
        </p:nvGraphicFramePr>
        <p:xfrm>
          <a:off x="755576" y="404664"/>
          <a:ext cx="732241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" name="Equation" r:id="rId3" imgW="3962400" imgH="431800" progId="Equation.DSMT4">
                  <p:embed/>
                </p:oleObj>
              </mc:Choice>
              <mc:Fallback>
                <p:oleObj name="Equation" r:id="rId3" imgW="39624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04664"/>
                        <a:ext cx="7322414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44408" y="54868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</a:t>
            </a:r>
            <a:r>
              <a:rPr lang="uk-UA" dirty="0"/>
              <a:t>4</a:t>
            </a:r>
            <a:r>
              <a:rPr lang="uk-UA" dirty="0" smtClean="0"/>
              <a:t>.20</a:t>
            </a:r>
            <a:r>
              <a:rPr lang="uk-UA" dirty="0"/>
              <a:t>)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511597"/>
              </p:ext>
            </p:extLst>
          </p:nvPr>
        </p:nvGraphicFramePr>
        <p:xfrm>
          <a:off x="1169311" y="1204175"/>
          <a:ext cx="1314457" cy="712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7" name="Equation" r:id="rId5" imgW="787400" imgH="431800" progId="Equation.DSMT4">
                  <p:embed/>
                </p:oleObj>
              </mc:Choice>
              <mc:Fallback>
                <p:oleObj name="Equation" r:id="rId5" imgW="7874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311" y="1204175"/>
                        <a:ext cx="1314457" cy="7126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3568" y="1334642"/>
            <a:ext cx="81164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                         -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термічий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коефіцієнт  лінійного  розширення   і-го шару.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516916"/>
              </p:ext>
            </p:extLst>
          </p:nvPr>
        </p:nvGraphicFramePr>
        <p:xfrm>
          <a:off x="491320" y="2276872"/>
          <a:ext cx="7537064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" name="Equation" r:id="rId7" imgW="4025880" imgH="1346040" progId="Equation.DSMT4">
                  <p:embed/>
                </p:oleObj>
              </mc:Choice>
              <mc:Fallback>
                <p:oleObj name="Equation" r:id="rId7" imgW="402588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1320" y="2276872"/>
                        <a:ext cx="7537064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48851"/>
              </p:ext>
            </p:extLst>
          </p:nvPr>
        </p:nvGraphicFramePr>
        <p:xfrm>
          <a:off x="1143000" y="5062538"/>
          <a:ext cx="2538413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" name="Equation" r:id="rId9" imgW="1422360" imgH="419040" progId="Equation.DSMT4">
                  <p:embed/>
                </p:oleObj>
              </mc:Choice>
              <mc:Fallback>
                <p:oleObj name="Equation" r:id="rId9" imgW="142236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62538"/>
                        <a:ext cx="2538413" cy="741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83603"/>
              </p:ext>
            </p:extLst>
          </p:nvPr>
        </p:nvGraphicFramePr>
        <p:xfrm>
          <a:off x="4510088" y="5110163"/>
          <a:ext cx="29098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" name="Equation" r:id="rId11" imgW="1180800" imgH="253800" progId="Equation.DSMT4">
                  <p:embed/>
                </p:oleObj>
              </mc:Choice>
              <mc:Fallback>
                <p:oleObj name="Equation" r:id="rId11" imgW="118080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5110163"/>
                        <a:ext cx="2909887" cy="633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Номер слайда 3"/>
          <p:cNvSpPr txBox="1">
            <a:spLocks/>
          </p:cNvSpPr>
          <p:nvPr/>
        </p:nvSpPr>
        <p:spPr>
          <a:xfrm>
            <a:off x="8244408" y="116632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uk-UA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5AFC2E-908F-49B3-9A2F-32942C0BE911}" type="slidenum">
              <a:rPr lang="uk-UA" sz="2000" b="1" smtClean="0">
                <a:solidFill>
                  <a:srgbClr val="FF0000"/>
                </a:solidFill>
              </a:rPr>
              <a:pPr/>
              <a:t>37</a:t>
            </a:fld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72400" y="2915652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(4.20’)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172683" y="4211796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(4.20’’)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2431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t>38</a:t>
            </a:fld>
            <a:endParaRPr lang="uk-U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0967"/>
            <a:ext cx="586763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1" y="3054429"/>
            <a:ext cx="5171562" cy="351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55" y="3054429"/>
            <a:ext cx="36957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383" y="5661248"/>
            <a:ext cx="323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Рис. 4.6 – Якісна залежність ТКО від товщини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8815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t>39</a:t>
            </a:fld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4.11 </a:t>
            </a:r>
            <a:r>
              <a:rPr lang="ru-RU" b="1" dirty="0" err="1" smtClean="0"/>
              <a:t>Огляд</a:t>
            </a:r>
            <a:r>
              <a:rPr lang="ru-RU" b="1" dirty="0" smtClean="0"/>
              <a:t> </a:t>
            </a:r>
            <a:r>
              <a:rPr lang="ru-RU" b="1" dirty="0" err="1"/>
              <a:t>теоретичних</a:t>
            </a:r>
            <a:r>
              <a:rPr lang="ru-RU" b="1" dirty="0"/>
              <a:t> моделей </a:t>
            </a:r>
            <a:r>
              <a:rPr lang="ru-RU" b="1" dirty="0" err="1"/>
              <a:t>розмірного</a:t>
            </a:r>
            <a:r>
              <a:rPr lang="ru-RU" b="1" dirty="0"/>
              <a:t> </a:t>
            </a:r>
            <a:r>
              <a:rPr lang="ru-RU" b="1" dirty="0" err="1"/>
              <a:t>ефекту</a:t>
            </a:r>
            <a:r>
              <a:rPr lang="ru-RU" b="1" dirty="0"/>
              <a:t> в </a:t>
            </a:r>
            <a:r>
              <a:rPr lang="ru-RU" b="1" dirty="0" err="1"/>
              <a:t>тензочутливості</a:t>
            </a:r>
            <a:r>
              <a:rPr lang="ru-RU" b="1" dirty="0"/>
              <a:t> </a:t>
            </a:r>
            <a:endParaRPr lang="uk-UA" b="1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918366"/>
              </p:ext>
            </p:extLst>
          </p:nvPr>
        </p:nvGraphicFramePr>
        <p:xfrm>
          <a:off x="1907704" y="980728"/>
          <a:ext cx="140815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4" name="Equation" r:id="rId3" imgW="761669" imgH="431613" progId="Equation.DSMT4">
                  <p:embed/>
                </p:oleObj>
              </mc:Choice>
              <mc:Fallback>
                <p:oleObj name="Equation" r:id="rId3" imgW="761669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980728"/>
                        <a:ext cx="1408156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078094"/>
              </p:ext>
            </p:extLst>
          </p:nvPr>
        </p:nvGraphicFramePr>
        <p:xfrm>
          <a:off x="4499992" y="1052736"/>
          <a:ext cx="140815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5" name="Equation" r:id="rId5" imgW="761669" imgH="431613" progId="Equation.DSMT4">
                  <p:embed/>
                </p:oleObj>
              </mc:Choice>
              <mc:Fallback>
                <p:oleObj name="Equation" r:id="rId5" imgW="761669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052736"/>
                        <a:ext cx="1408156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1" t="67708" r="26208" b="28334"/>
          <a:stretch/>
        </p:blipFill>
        <p:spPr bwMode="auto">
          <a:xfrm>
            <a:off x="899592" y="1772816"/>
            <a:ext cx="6109320" cy="31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5945" y="2204864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4.11.1 Модель </a:t>
            </a:r>
            <a:r>
              <a:rPr lang="uk-UA" b="1" dirty="0" err="1"/>
              <a:t>Фукса-Зондгеймера</a:t>
            </a:r>
            <a:endParaRPr lang="uk-UA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58714"/>
              </p:ext>
            </p:extLst>
          </p:nvPr>
        </p:nvGraphicFramePr>
        <p:xfrm>
          <a:off x="1619672" y="2606722"/>
          <a:ext cx="1831458" cy="398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6" name="Equation" r:id="rId8" imgW="812447" imgH="241195" progId="Equation.DSMT4">
                  <p:embed/>
                </p:oleObj>
              </mc:Choice>
              <mc:Fallback>
                <p:oleObj name="Equation" r:id="rId8" imgW="812447" imgH="24119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606722"/>
                        <a:ext cx="1831458" cy="3981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353705"/>
              </p:ext>
            </p:extLst>
          </p:nvPr>
        </p:nvGraphicFramePr>
        <p:xfrm>
          <a:off x="4572000" y="2574196"/>
          <a:ext cx="2882554" cy="334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7" name="Equation" r:id="rId10" imgW="1726451" imgH="203112" progId="Equation.DSMT4">
                  <p:embed/>
                </p:oleObj>
              </mc:Choice>
              <mc:Fallback>
                <p:oleObj name="Equation" r:id="rId10" imgW="1726451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74196"/>
                        <a:ext cx="2882554" cy="334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027386"/>
              </p:ext>
            </p:extLst>
          </p:nvPr>
        </p:nvGraphicFramePr>
        <p:xfrm>
          <a:off x="1619672" y="3068960"/>
          <a:ext cx="2548113" cy="700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8" name="Equation" r:id="rId12" imgW="1524000" imgH="419100" progId="Equation.DSMT4">
                  <p:embed/>
                </p:oleObj>
              </mc:Choice>
              <mc:Fallback>
                <p:oleObj name="Equation" r:id="rId12" imgW="1524000" imgH="419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068960"/>
                        <a:ext cx="2548113" cy="7007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450155"/>
              </p:ext>
            </p:extLst>
          </p:nvPr>
        </p:nvGraphicFramePr>
        <p:xfrm>
          <a:off x="4573463" y="2996952"/>
          <a:ext cx="3376251" cy="716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9" name="Equation" r:id="rId14" imgW="2019300" imgH="431800" progId="Equation.DSMT4">
                  <p:embed/>
                </p:oleObj>
              </mc:Choice>
              <mc:Fallback>
                <p:oleObj name="Equation" r:id="rId14" imgW="2019300" imgH="431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463" y="2996952"/>
                        <a:ext cx="3376251" cy="7166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109162"/>
              </p:ext>
            </p:extLst>
          </p:nvPr>
        </p:nvGraphicFramePr>
        <p:xfrm>
          <a:off x="1691680" y="3933056"/>
          <a:ext cx="2548114" cy="716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0" name="Equation" r:id="rId16" imgW="1524000" imgH="431800" progId="Equation.DSMT4">
                  <p:embed/>
                </p:oleObj>
              </mc:Choice>
              <mc:Fallback>
                <p:oleObj name="Equation" r:id="rId16" imgW="1524000" imgH="431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933056"/>
                        <a:ext cx="2548114" cy="7166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488439"/>
              </p:ext>
            </p:extLst>
          </p:nvPr>
        </p:nvGraphicFramePr>
        <p:xfrm>
          <a:off x="4506031" y="3933056"/>
          <a:ext cx="3037013" cy="644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1" name="Equation" r:id="rId18" imgW="2019300" imgH="431800" progId="Equation.DSMT4">
                  <p:embed/>
                </p:oleObj>
              </mc:Choice>
              <mc:Fallback>
                <p:oleObj name="Equation" r:id="rId18" imgW="2019300" imgH="431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031" y="3933056"/>
                        <a:ext cx="3037013" cy="6446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634776"/>
              </p:ext>
            </p:extLst>
          </p:nvPr>
        </p:nvGraphicFramePr>
        <p:xfrm>
          <a:off x="1619672" y="4941168"/>
          <a:ext cx="2486122" cy="51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2" name="Equation" r:id="rId20" imgW="1282680" imgH="266400" progId="Equation.DSMT4">
                  <p:embed/>
                </p:oleObj>
              </mc:Choice>
              <mc:Fallback>
                <p:oleObj name="Equation" r:id="rId20" imgW="1282680" imgH="266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941168"/>
                        <a:ext cx="2486122" cy="515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531135"/>
              </p:ext>
            </p:extLst>
          </p:nvPr>
        </p:nvGraphicFramePr>
        <p:xfrm>
          <a:off x="4471392" y="4869160"/>
          <a:ext cx="2741814" cy="717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3" name="Equation" r:id="rId22" imgW="1638000" imgH="431640" progId="Equation.DSMT4">
                  <p:embed/>
                </p:oleObj>
              </mc:Choice>
              <mc:Fallback>
                <p:oleObj name="Equation" r:id="rId22" imgW="1638000" imgH="4316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392" y="4869160"/>
                        <a:ext cx="2741814" cy="7172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8138742" y="3215148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(4.21)</a:t>
            </a:r>
            <a:endParaRPr lang="uk-UA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138742" y="4077072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(4.22)</a:t>
            </a:r>
            <a:endParaRPr lang="uk-UA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138742" y="508518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(4.23)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170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4</a:t>
            </a:fld>
            <a:endParaRPr lang="uk-UA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864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algn="ctr">
              <a:defRPr b="1"/>
            </a:lvl1pPr>
          </a:lstStyle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3.2.2 Умова фазової рівноваги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07904" y="992824"/>
            <a:ext cx="6102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sym typeface="Symbol"/>
              </a:rPr>
              <a:t></a:t>
            </a:r>
            <a:r>
              <a:rPr lang="uk-UA" i="1" baseline="-25000" dirty="0"/>
              <a:t>1</a:t>
            </a:r>
            <a:r>
              <a:rPr lang="uk-UA" i="1" dirty="0"/>
              <a:t> </a:t>
            </a:r>
            <a:r>
              <a:rPr lang="uk-UA" i="1" baseline="30000" dirty="0"/>
              <a:t>(1)</a:t>
            </a:r>
            <a:r>
              <a:rPr lang="uk-UA" i="1" dirty="0"/>
              <a:t> =</a:t>
            </a:r>
            <a:r>
              <a:rPr lang="uk-UA" i="1" dirty="0">
                <a:sym typeface="Symbol"/>
              </a:rPr>
              <a:t></a:t>
            </a:r>
            <a:r>
              <a:rPr lang="uk-UA" i="1" baseline="-25000" dirty="0"/>
              <a:t>2</a:t>
            </a:r>
            <a:r>
              <a:rPr lang="uk-UA" i="1" dirty="0"/>
              <a:t> </a:t>
            </a:r>
            <a:r>
              <a:rPr lang="uk-UA" i="1" baseline="30000" dirty="0"/>
              <a:t>(1)</a:t>
            </a:r>
            <a:r>
              <a:rPr lang="uk-UA" i="1" dirty="0"/>
              <a:t> =...=</a:t>
            </a:r>
            <a:r>
              <a:rPr lang="uk-UA" i="1" dirty="0">
                <a:sym typeface="Symbol"/>
              </a:rPr>
              <a:t></a:t>
            </a:r>
            <a:r>
              <a:rPr lang="uk-UA" i="1" dirty="0"/>
              <a:t> </a:t>
            </a:r>
            <a:r>
              <a:rPr lang="uk-UA" i="1" baseline="-25000" dirty="0"/>
              <a:t>r</a:t>
            </a:r>
            <a:r>
              <a:rPr lang="uk-UA" i="1" dirty="0"/>
              <a:t> </a:t>
            </a:r>
            <a:r>
              <a:rPr lang="uk-UA" i="1" baseline="30000" dirty="0"/>
              <a:t>(1)</a:t>
            </a:r>
            <a:r>
              <a:rPr lang="uk-UA" i="1" dirty="0"/>
              <a:t>,</a:t>
            </a:r>
            <a:endParaRPr lang="uk-UA" dirty="0"/>
          </a:p>
          <a:p>
            <a:r>
              <a:rPr lang="uk-UA" i="1" dirty="0">
                <a:sym typeface="Symbol"/>
              </a:rPr>
              <a:t></a:t>
            </a:r>
            <a:r>
              <a:rPr lang="uk-UA" i="1" baseline="-25000" dirty="0"/>
              <a:t>1</a:t>
            </a:r>
            <a:r>
              <a:rPr lang="uk-UA" i="1" dirty="0"/>
              <a:t> </a:t>
            </a:r>
            <a:r>
              <a:rPr lang="uk-UA" i="1" baseline="30000" dirty="0"/>
              <a:t>(2)</a:t>
            </a:r>
            <a:r>
              <a:rPr lang="uk-UA" i="1" dirty="0"/>
              <a:t> =</a:t>
            </a:r>
            <a:r>
              <a:rPr lang="uk-UA" i="1" dirty="0">
                <a:sym typeface="Symbol"/>
              </a:rPr>
              <a:t></a:t>
            </a:r>
            <a:r>
              <a:rPr lang="uk-UA" i="1" baseline="-25000" dirty="0"/>
              <a:t>2</a:t>
            </a:r>
            <a:r>
              <a:rPr lang="uk-UA" i="1" dirty="0"/>
              <a:t> </a:t>
            </a:r>
            <a:r>
              <a:rPr lang="uk-UA" i="1" baseline="30000" dirty="0"/>
              <a:t>(2)</a:t>
            </a:r>
            <a:r>
              <a:rPr lang="uk-UA" i="1" dirty="0"/>
              <a:t> =...=</a:t>
            </a:r>
            <a:r>
              <a:rPr lang="uk-UA" i="1" dirty="0">
                <a:sym typeface="Symbol"/>
              </a:rPr>
              <a:t></a:t>
            </a:r>
            <a:r>
              <a:rPr lang="uk-UA" i="1" baseline="-25000" dirty="0"/>
              <a:t>r</a:t>
            </a:r>
            <a:r>
              <a:rPr lang="uk-UA" i="1" baseline="30000" dirty="0"/>
              <a:t>(2)</a:t>
            </a:r>
            <a:r>
              <a:rPr lang="uk-UA" i="1" dirty="0"/>
              <a:t>,</a:t>
            </a:r>
            <a:endParaRPr lang="uk-UA" dirty="0"/>
          </a:p>
          <a:p>
            <a:r>
              <a:rPr lang="uk-UA" i="1" dirty="0" smtClean="0"/>
              <a:t>...................................                                 </a:t>
            </a:r>
            <a:r>
              <a:rPr lang="uk-UA" dirty="0" smtClean="0"/>
              <a:t>(3.5</a:t>
            </a:r>
            <a:r>
              <a:rPr lang="uk-UA" dirty="0"/>
              <a:t>)</a:t>
            </a:r>
          </a:p>
          <a:p>
            <a:r>
              <a:rPr lang="uk-UA" i="1" dirty="0">
                <a:sym typeface="Symbol"/>
              </a:rPr>
              <a:t></a:t>
            </a:r>
            <a:r>
              <a:rPr lang="uk-UA" i="1" baseline="-25000" dirty="0"/>
              <a:t>1</a:t>
            </a:r>
            <a:r>
              <a:rPr lang="uk-UA" i="1" dirty="0"/>
              <a:t> </a:t>
            </a:r>
            <a:r>
              <a:rPr lang="uk-UA" i="1" baseline="30000" dirty="0"/>
              <a:t>(n)</a:t>
            </a:r>
            <a:r>
              <a:rPr lang="uk-UA" i="1" dirty="0"/>
              <a:t> =</a:t>
            </a:r>
            <a:r>
              <a:rPr lang="uk-UA" i="1" dirty="0">
                <a:sym typeface="Symbol"/>
              </a:rPr>
              <a:t></a:t>
            </a:r>
            <a:r>
              <a:rPr lang="uk-UA" i="1" baseline="-25000" dirty="0"/>
              <a:t>2</a:t>
            </a:r>
            <a:r>
              <a:rPr lang="uk-UA" i="1" dirty="0"/>
              <a:t> </a:t>
            </a:r>
            <a:r>
              <a:rPr lang="uk-UA" i="1" baseline="30000" dirty="0"/>
              <a:t>(n)</a:t>
            </a:r>
            <a:r>
              <a:rPr lang="uk-UA" i="1" dirty="0"/>
              <a:t> =...=</a:t>
            </a:r>
            <a:r>
              <a:rPr lang="uk-UA" i="1" dirty="0">
                <a:sym typeface="Symbol"/>
              </a:rPr>
              <a:t></a:t>
            </a:r>
            <a:r>
              <a:rPr lang="uk-UA" i="1" dirty="0"/>
              <a:t> </a:t>
            </a:r>
            <a:r>
              <a:rPr lang="uk-UA" i="1" baseline="-25000" dirty="0"/>
              <a:t>r</a:t>
            </a:r>
            <a:r>
              <a:rPr lang="uk-UA" i="1" dirty="0"/>
              <a:t> </a:t>
            </a:r>
            <a:r>
              <a:rPr lang="uk-UA" i="1" baseline="30000" dirty="0"/>
              <a:t>(n)</a:t>
            </a:r>
            <a:r>
              <a:rPr lang="uk-UA" i="1" dirty="0"/>
              <a:t>,</a:t>
            </a:r>
            <a:endParaRPr lang="uk-UA" dirty="0"/>
          </a:p>
          <a:p>
            <a:r>
              <a:rPr lang="uk-UA" i="1" dirty="0"/>
              <a:t>p</a:t>
            </a:r>
            <a:r>
              <a:rPr lang="uk-UA" i="1" baseline="-25000" dirty="0"/>
              <a:t>1 </a:t>
            </a:r>
            <a:r>
              <a:rPr lang="uk-UA" i="1" dirty="0"/>
              <a:t>= p</a:t>
            </a:r>
            <a:r>
              <a:rPr lang="uk-UA" i="1" baseline="-25000" dirty="0"/>
              <a:t>2 </a:t>
            </a:r>
            <a:r>
              <a:rPr lang="uk-UA" i="1" dirty="0"/>
              <a:t>=...= </a:t>
            </a:r>
            <a:r>
              <a:rPr lang="uk-UA" i="1" dirty="0" err="1"/>
              <a:t>p</a:t>
            </a:r>
            <a:r>
              <a:rPr lang="uk-UA" i="1" baseline="-25000" dirty="0" err="1"/>
              <a:t>r</a:t>
            </a:r>
            <a:r>
              <a:rPr lang="uk-UA" dirty="0"/>
              <a:t>,</a:t>
            </a:r>
          </a:p>
          <a:p>
            <a:r>
              <a:rPr lang="uk-UA" i="1" dirty="0"/>
              <a:t>T</a:t>
            </a:r>
            <a:r>
              <a:rPr lang="uk-UA" i="1" baseline="-25000" dirty="0"/>
              <a:t>1 </a:t>
            </a:r>
            <a:r>
              <a:rPr lang="uk-UA" i="1" dirty="0"/>
              <a:t>= T</a:t>
            </a:r>
            <a:r>
              <a:rPr lang="uk-UA" i="1" baseline="-25000" dirty="0"/>
              <a:t>2 </a:t>
            </a:r>
            <a:r>
              <a:rPr lang="uk-UA" i="1" dirty="0"/>
              <a:t>=...= </a:t>
            </a:r>
            <a:r>
              <a:rPr lang="uk-UA" i="1" dirty="0" err="1"/>
              <a:t>T</a:t>
            </a:r>
            <a:r>
              <a:rPr lang="uk-UA" i="1" baseline="-25000" dirty="0" err="1"/>
              <a:t>r</a:t>
            </a:r>
            <a:r>
              <a:rPr lang="uk-UA" i="1" dirty="0"/>
              <a:t>.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1211" y="1026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>
                <a:sym typeface="Symbol"/>
              </a:rPr>
              <a:t></a:t>
            </a:r>
            <a:r>
              <a:rPr lang="uk-UA" i="1" baseline="-25000" dirty="0"/>
              <a:t>і</a:t>
            </a:r>
            <a:r>
              <a:rPr lang="uk-UA" i="1" baseline="30000" dirty="0"/>
              <a:t>(к)</a:t>
            </a:r>
            <a:r>
              <a:rPr lang="uk-UA" i="1" dirty="0"/>
              <a:t>=</a:t>
            </a:r>
            <a:r>
              <a:rPr lang="uk-UA" i="1" dirty="0">
                <a:sym typeface="Symbol"/>
              </a:rPr>
              <a:t></a:t>
            </a:r>
            <a:r>
              <a:rPr lang="uk-UA" i="1" dirty="0"/>
              <a:t>Ф</a:t>
            </a:r>
            <a:r>
              <a:rPr lang="uk-UA" i="1" baseline="-25000" dirty="0"/>
              <a:t>і</a:t>
            </a:r>
            <a:r>
              <a:rPr lang="uk-UA" i="1" baseline="30000" dirty="0"/>
              <a:t>(к)</a:t>
            </a:r>
            <a:r>
              <a:rPr lang="uk-UA" i="1" dirty="0"/>
              <a:t>/</a:t>
            </a:r>
            <a:r>
              <a:rPr lang="uk-UA" i="1" dirty="0">
                <a:sym typeface="Symbol"/>
              </a:rPr>
              <a:t></a:t>
            </a:r>
            <a:r>
              <a:rPr lang="uk-UA" i="1" dirty="0" err="1"/>
              <a:t>m</a:t>
            </a:r>
            <a:r>
              <a:rPr lang="uk-UA" i="1" baseline="-25000" dirty="0" err="1"/>
              <a:t>і</a:t>
            </a:r>
            <a:r>
              <a:rPr lang="uk-UA" i="1" baseline="30000" dirty="0"/>
              <a:t>(к</a:t>
            </a:r>
            <a:r>
              <a:rPr lang="uk-UA" i="1" baseline="30000" dirty="0" smtClean="0"/>
              <a:t>)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92494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sym typeface="Symbol"/>
              </a:rPr>
              <a:t></a:t>
            </a:r>
            <a:r>
              <a:rPr lang="uk-UA" i="1" baseline="-25000" dirty="0"/>
              <a:t>1</a:t>
            </a:r>
            <a:r>
              <a:rPr lang="uk-UA" i="1" dirty="0"/>
              <a:t> = </a:t>
            </a:r>
            <a:r>
              <a:rPr lang="uk-UA" i="1" dirty="0">
                <a:sym typeface="Symbol"/>
              </a:rPr>
              <a:t></a:t>
            </a:r>
            <a:r>
              <a:rPr lang="uk-UA" i="1" baseline="-25000" dirty="0"/>
              <a:t>2 </a:t>
            </a:r>
            <a:r>
              <a:rPr lang="uk-UA" i="1" dirty="0"/>
              <a:t> </a:t>
            </a:r>
            <a:r>
              <a:rPr lang="uk-UA" dirty="0"/>
              <a:t>або </a:t>
            </a:r>
            <a:r>
              <a:rPr lang="uk-UA" i="1" dirty="0"/>
              <a:t>Ф</a:t>
            </a:r>
            <a:r>
              <a:rPr lang="uk-UA" i="1" baseline="-25000" dirty="0"/>
              <a:t>1</a:t>
            </a:r>
            <a:r>
              <a:rPr lang="uk-UA" i="1" dirty="0"/>
              <a:t> = Ф</a:t>
            </a:r>
            <a:r>
              <a:rPr lang="uk-UA" i="1" baseline="-25000" dirty="0"/>
              <a:t>2</a:t>
            </a:r>
            <a:r>
              <a:rPr lang="uk-UA" i="1" dirty="0"/>
              <a:t> </a:t>
            </a:r>
            <a:r>
              <a:rPr lang="uk-UA" dirty="0"/>
              <a:t> при</a:t>
            </a:r>
            <a:r>
              <a:rPr lang="uk-UA" i="1" dirty="0"/>
              <a:t>  p</a:t>
            </a:r>
            <a:r>
              <a:rPr lang="uk-UA" i="1" baseline="-25000" dirty="0"/>
              <a:t>1</a:t>
            </a:r>
            <a:r>
              <a:rPr lang="uk-UA" i="1" dirty="0"/>
              <a:t> = p</a:t>
            </a:r>
            <a:r>
              <a:rPr lang="uk-UA" i="1" baseline="-25000" dirty="0"/>
              <a:t>2</a:t>
            </a:r>
            <a:r>
              <a:rPr lang="uk-UA" i="1" dirty="0"/>
              <a:t>, T</a:t>
            </a:r>
            <a:r>
              <a:rPr lang="uk-UA" i="1" baseline="-25000" dirty="0"/>
              <a:t>1 </a:t>
            </a:r>
            <a:r>
              <a:rPr lang="uk-UA" i="1" dirty="0"/>
              <a:t>= T</a:t>
            </a:r>
            <a:r>
              <a:rPr lang="uk-UA" i="1" baseline="-25000" dirty="0"/>
              <a:t>2</a:t>
            </a:r>
            <a:r>
              <a:rPr lang="uk-UA" i="1" dirty="0"/>
              <a:t>.             </a:t>
            </a:r>
            <a:r>
              <a:rPr lang="uk-UA" dirty="0"/>
              <a:t> </a:t>
            </a:r>
            <a:r>
              <a:rPr lang="uk-UA" dirty="0" smtClean="0"/>
              <a:t>                        (3.5</a:t>
            </a:r>
            <a:r>
              <a:rPr lang="uk-UA" dirty="0"/>
              <a:t>')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50100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3.2.3 Роль </a:t>
            </a:r>
            <a:r>
              <a:rPr lang="uk-UA" b="1" dirty="0"/>
              <a:t>поверхневої енергії в термодинамічних явищах у зразках малих розмірів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964341"/>
              </p:ext>
            </p:extLst>
          </p:nvPr>
        </p:nvGraphicFramePr>
        <p:xfrm>
          <a:off x="947171" y="4221088"/>
          <a:ext cx="3588825" cy="377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3" imgW="2171700" imgH="228600" progId="Equation.DSMT4">
                  <p:embed/>
                </p:oleObj>
              </mc:Choice>
              <mc:Fallback>
                <p:oleObj name="Equation" r:id="rId3" imgW="21717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171" y="4221088"/>
                        <a:ext cx="3588825" cy="377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864908" y="4289694"/>
            <a:ext cx="1149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r" fontAlgn="base">
              <a:spcBef>
                <a:spcPct val="0"/>
              </a:spcBef>
              <a:spcAft>
                <a:spcPct val="0"/>
              </a:spcAft>
            </a:pPr>
            <a:r>
              <a:rPr lang="uk-UA" dirty="0"/>
              <a:t>   (3.5</a:t>
            </a:r>
            <a:r>
              <a:rPr lang="en-US" dirty="0">
                <a:sym typeface="Symbol" pitchFamily="18" charset="2"/>
              </a:rPr>
              <a:t></a:t>
            </a:r>
            <a:r>
              <a:rPr lang="uk-UA" dirty="0"/>
              <a:t>)</a:t>
            </a:r>
            <a:endParaRPr lang="uk-UA" dirty="0">
              <a:sym typeface="Symbol" pitchFamily="18" charset="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23211" y="4271343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/>
              <a:t>p</a:t>
            </a:r>
            <a:r>
              <a:rPr lang="uk-UA" i="1" baseline="-25000" dirty="0"/>
              <a:t>1</a:t>
            </a:r>
            <a:r>
              <a:rPr lang="uk-UA" i="1" dirty="0"/>
              <a:t>V</a:t>
            </a:r>
            <a:r>
              <a:rPr lang="uk-UA" i="1" baseline="-25000" dirty="0"/>
              <a:t>1 </a:t>
            </a:r>
            <a:r>
              <a:rPr lang="uk-UA" i="1" dirty="0">
                <a:sym typeface="Symbol"/>
              </a:rPr>
              <a:t></a:t>
            </a:r>
            <a:r>
              <a:rPr lang="uk-UA" i="1" dirty="0"/>
              <a:t> p</a:t>
            </a:r>
            <a:r>
              <a:rPr lang="uk-UA" i="1" baseline="-25000" dirty="0"/>
              <a:t>1</a:t>
            </a:r>
            <a:r>
              <a:rPr lang="uk-UA" i="1" dirty="0"/>
              <a:t>V</a:t>
            </a:r>
            <a:r>
              <a:rPr lang="uk-UA" i="1" baseline="-25000" dirty="0"/>
              <a:t>2</a:t>
            </a:r>
            <a:endParaRPr lang="uk-UA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4797152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err="1"/>
              <a:t>dF</a:t>
            </a:r>
            <a:r>
              <a:rPr lang="uk-UA" i="1" dirty="0"/>
              <a:t> = - </a:t>
            </a:r>
            <a:r>
              <a:rPr lang="uk-UA" i="1" dirty="0" err="1"/>
              <a:t>SdT</a:t>
            </a:r>
            <a:r>
              <a:rPr lang="uk-UA" i="1" dirty="0"/>
              <a:t> - </a:t>
            </a:r>
            <a:r>
              <a:rPr lang="uk-UA" i="1" dirty="0" err="1"/>
              <a:t>pdV</a:t>
            </a:r>
            <a:r>
              <a:rPr lang="uk-UA" i="1" dirty="0"/>
              <a:t> + </a:t>
            </a:r>
            <a:r>
              <a:rPr lang="uk-UA" i="1" dirty="0">
                <a:sym typeface="Symbol"/>
              </a:rPr>
              <a:t></a:t>
            </a:r>
            <a:r>
              <a:rPr lang="uk-UA" i="1" dirty="0" err="1"/>
              <a:t>dA</a:t>
            </a:r>
            <a:r>
              <a:rPr lang="uk-UA" i="1" dirty="0"/>
              <a:t>, </a:t>
            </a:r>
            <a:r>
              <a:rPr lang="uk-UA" i="1" dirty="0" err="1"/>
              <a:t>dФ</a:t>
            </a:r>
            <a:r>
              <a:rPr lang="uk-UA" i="1" dirty="0"/>
              <a:t> = - </a:t>
            </a:r>
            <a:r>
              <a:rPr lang="uk-UA" i="1" dirty="0" err="1"/>
              <a:t>SdT</a:t>
            </a:r>
            <a:r>
              <a:rPr lang="uk-UA" i="1" dirty="0"/>
              <a:t> +</a:t>
            </a:r>
            <a:r>
              <a:rPr lang="uk-UA" i="1" dirty="0" err="1"/>
              <a:t>Vdp</a:t>
            </a:r>
            <a:r>
              <a:rPr lang="uk-UA" i="1" dirty="0"/>
              <a:t> + </a:t>
            </a:r>
            <a:r>
              <a:rPr lang="uk-UA" i="1" dirty="0">
                <a:sym typeface="Symbol"/>
              </a:rPr>
              <a:t></a:t>
            </a:r>
            <a:r>
              <a:rPr lang="uk-UA" i="1" dirty="0" err="1"/>
              <a:t>dA</a:t>
            </a:r>
            <a:r>
              <a:rPr lang="uk-UA" i="1" dirty="0"/>
              <a:t> ,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96184" y="5373216"/>
            <a:ext cx="785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F</a:t>
            </a:r>
            <a:r>
              <a:rPr lang="uk-UA" i="1" baseline="-25000" dirty="0"/>
              <a:t>01</a:t>
            </a:r>
            <a:r>
              <a:rPr lang="uk-UA" i="1" dirty="0"/>
              <a:t> + </a:t>
            </a:r>
            <a:r>
              <a:rPr lang="uk-UA" i="1" dirty="0">
                <a:sym typeface="Symbol"/>
              </a:rPr>
              <a:t></a:t>
            </a:r>
            <a:r>
              <a:rPr lang="uk-UA" i="1" baseline="-25000" dirty="0"/>
              <a:t>1</a:t>
            </a:r>
            <a:r>
              <a:rPr lang="uk-UA" i="1" dirty="0"/>
              <a:t>/(d </a:t>
            </a:r>
            <a:r>
              <a:rPr lang="uk-UA" i="1" dirty="0">
                <a:sym typeface="Symbol"/>
              </a:rPr>
              <a:t></a:t>
            </a:r>
            <a:r>
              <a:rPr lang="uk-UA" i="1" dirty="0"/>
              <a:t>1м</a:t>
            </a:r>
            <a:r>
              <a:rPr lang="uk-UA" i="1" baseline="30000" dirty="0"/>
              <a:t>2</a:t>
            </a:r>
            <a:r>
              <a:rPr lang="uk-UA" i="1" dirty="0"/>
              <a:t>)</a:t>
            </a:r>
            <a:r>
              <a:rPr lang="uk-UA" i="1" dirty="0">
                <a:sym typeface="Symbol"/>
              </a:rPr>
              <a:t></a:t>
            </a:r>
            <a:r>
              <a:rPr lang="uk-UA" i="1" dirty="0"/>
              <a:t> F</a:t>
            </a:r>
            <a:r>
              <a:rPr lang="uk-UA" i="1" baseline="-25000" dirty="0"/>
              <a:t>02</a:t>
            </a:r>
            <a:r>
              <a:rPr lang="uk-UA" i="1" dirty="0"/>
              <a:t> + </a:t>
            </a:r>
            <a:r>
              <a:rPr lang="uk-UA" i="1" dirty="0">
                <a:sym typeface="Symbol"/>
              </a:rPr>
              <a:t></a:t>
            </a:r>
            <a:r>
              <a:rPr lang="uk-UA" i="1" baseline="-25000" dirty="0"/>
              <a:t>2</a:t>
            </a:r>
            <a:r>
              <a:rPr lang="uk-UA" i="1" dirty="0"/>
              <a:t>/(d </a:t>
            </a:r>
            <a:r>
              <a:rPr lang="uk-UA" i="1" dirty="0">
                <a:sym typeface="Symbol"/>
              </a:rPr>
              <a:t></a:t>
            </a:r>
            <a:r>
              <a:rPr lang="uk-UA" i="1" dirty="0"/>
              <a:t>1м</a:t>
            </a:r>
            <a:r>
              <a:rPr lang="uk-UA" i="1" baseline="30000" dirty="0"/>
              <a:t>2</a:t>
            </a:r>
            <a:r>
              <a:rPr lang="uk-UA" i="1" dirty="0"/>
              <a:t>).</a:t>
            </a:r>
            <a:r>
              <a:rPr lang="uk-UA" dirty="0"/>
              <a:t>                     </a:t>
            </a:r>
            <a:r>
              <a:rPr lang="uk-UA" dirty="0" smtClean="0"/>
              <a:t>                       (3.6) </a:t>
            </a:r>
            <a:endParaRPr lang="uk-UA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00916"/>
              </p:ext>
            </p:extLst>
          </p:nvPr>
        </p:nvGraphicFramePr>
        <p:xfrm>
          <a:off x="960937" y="5949280"/>
          <a:ext cx="197730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5" imgW="1205977" imgH="355446" progId="Equation.DSMT4">
                  <p:embed/>
                </p:oleObj>
              </mc:Choice>
              <mc:Fallback>
                <p:oleObj name="Equation" r:id="rId5" imgW="1205977" imgH="35544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937" y="5949280"/>
                        <a:ext cx="1977301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7291307" y="594928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(3.7)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0227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t>40</a:t>
            </a:fld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864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4.11.2 </a:t>
            </a:r>
            <a:r>
              <a:rPr lang="uk-UA" b="1" dirty="0" err="1" smtClean="0"/>
              <a:t>Лінеаризоване</a:t>
            </a:r>
            <a:r>
              <a:rPr lang="uk-UA" b="1" dirty="0" smtClean="0"/>
              <a:t> </a:t>
            </a:r>
            <a:r>
              <a:rPr lang="uk-UA" b="1" dirty="0"/>
              <a:t>співвідношення </a:t>
            </a:r>
            <a:r>
              <a:rPr lang="uk-UA" b="1" dirty="0" err="1"/>
              <a:t>Тельє</a:t>
            </a:r>
            <a:r>
              <a:rPr lang="uk-UA" b="1" dirty="0"/>
              <a:t>, </a:t>
            </a:r>
            <a:r>
              <a:rPr lang="uk-UA" b="1" dirty="0" err="1"/>
              <a:t>Тоссе</a:t>
            </a:r>
            <a:r>
              <a:rPr lang="uk-UA" b="1" dirty="0"/>
              <a:t> і </a:t>
            </a:r>
            <a:r>
              <a:rPr lang="uk-UA" b="1" dirty="0" err="1" smtClean="0"/>
              <a:t>Пішар</a:t>
            </a:r>
            <a:r>
              <a:rPr lang="uk-UA" b="1" dirty="0" smtClean="0"/>
              <a:t>, уявлення про тривимірну модель </a:t>
            </a:r>
            <a:r>
              <a:rPr lang="uk-UA" b="1" dirty="0" err="1" smtClean="0"/>
              <a:t>тензочутливості</a:t>
            </a:r>
            <a:endParaRPr lang="uk-U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578610"/>
              </p:ext>
            </p:extLst>
          </p:nvPr>
        </p:nvGraphicFramePr>
        <p:xfrm>
          <a:off x="179512" y="852749"/>
          <a:ext cx="4449800" cy="2436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8" r:id="rId3" imgW="3411626" imgH="2297887" progId="SigmaPlotGraphicObject.5">
                  <p:embed/>
                </p:oleObj>
              </mc:Choice>
              <mc:Fallback>
                <p:oleObj r:id="rId3" imgW="3411626" imgH="2297887" progId="SigmaPlotGraphicObject.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534" b="6267"/>
                      <a:stretch>
                        <a:fillRect/>
                      </a:stretch>
                    </p:blipFill>
                    <p:spPr bwMode="auto">
                      <a:xfrm>
                        <a:off x="179512" y="852749"/>
                        <a:ext cx="4449800" cy="24362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90007" y="2276872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Рисунок </a:t>
            </a:r>
            <a:r>
              <a:rPr lang="uk-UA" dirty="0" smtClean="0"/>
              <a:t>4.7</a:t>
            </a:r>
            <a:r>
              <a:rPr lang="uk-UA" dirty="0"/>
              <a:t> - Розмірна залежність </a:t>
            </a:r>
            <a:r>
              <a:rPr lang="uk-UA" dirty="0">
                <a:sym typeface="Symbol"/>
              </a:rPr>
              <a:t></a:t>
            </a:r>
            <a:r>
              <a:rPr lang="en-US" baseline="-25000" dirty="0"/>
              <a:t>l</a:t>
            </a:r>
            <a:r>
              <a:rPr lang="uk-UA" dirty="0"/>
              <a:t> від </a:t>
            </a:r>
            <a:r>
              <a:rPr lang="uk-UA" i="1" dirty="0"/>
              <a:t>d</a:t>
            </a:r>
            <a:r>
              <a:rPr lang="uk-UA" dirty="0"/>
              <a:t> для плівок хрому, одержаних у вакуумі </a:t>
            </a:r>
            <a:r>
              <a:rPr lang="uk-UA" dirty="0">
                <a:sym typeface="Symbol"/>
              </a:rPr>
              <a:t></a:t>
            </a:r>
            <a:r>
              <a:rPr lang="uk-UA" dirty="0"/>
              <a:t> 10</a:t>
            </a:r>
            <a:r>
              <a:rPr lang="uk-UA" baseline="30000" dirty="0"/>
              <a:t>-4</a:t>
            </a:r>
            <a:r>
              <a:rPr lang="uk-UA" dirty="0"/>
              <a:t> Па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257824"/>
              </p:ext>
            </p:extLst>
          </p:nvPr>
        </p:nvGraphicFramePr>
        <p:xfrm>
          <a:off x="467544" y="3501008"/>
          <a:ext cx="7726987" cy="497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9" name="Equation" r:id="rId5" imgW="3975100" imgH="228600" progId="Equation.DSMT4">
                  <p:embed/>
                </p:oleObj>
              </mc:Choice>
              <mc:Fallback>
                <p:oleObj name="Equation" r:id="rId5" imgW="39751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501008"/>
                        <a:ext cx="7726987" cy="497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44408" y="356372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(4.24)</a:t>
            </a:r>
            <a:endParaRPr lang="uk-UA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437356"/>
              </p:ext>
            </p:extLst>
          </p:nvPr>
        </p:nvGraphicFramePr>
        <p:xfrm>
          <a:off x="1907704" y="4005064"/>
          <a:ext cx="4878542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0" name="Equation" r:id="rId7" imgW="2578100" imgH="495300" progId="Equation.DSMT4">
                  <p:embed/>
                </p:oleObj>
              </mc:Choice>
              <mc:Fallback>
                <p:oleObj name="Equation" r:id="rId7" imgW="2578100" imgH="495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005064"/>
                        <a:ext cx="4878542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758233"/>
              </p:ext>
            </p:extLst>
          </p:nvPr>
        </p:nvGraphicFramePr>
        <p:xfrm>
          <a:off x="598561" y="5085184"/>
          <a:ext cx="7946877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1" name="Equation" r:id="rId9" imgW="5308560" imgH="736560" progId="Equation.DSMT4">
                  <p:embed/>
                </p:oleObj>
              </mc:Choice>
              <mc:Fallback>
                <p:oleObj name="Equation" r:id="rId9" imgW="5308560" imgH="7365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61" y="5085184"/>
                        <a:ext cx="7946877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8328757" y="6093296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(4.25)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9282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41</a:t>
            </a:fld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4.12 Методика </a:t>
            </a:r>
            <a:r>
              <a:rPr lang="uk-UA" b="1" dirty="0"/>
              <a:t>вимірювання коефіцієнтів поздовжньої та поперечної </a:t>
            </a:r>
            <a:r>
              <a:rPr lang="uk-UA" b="1" dirty="0" err="1"/>
              <a:t>тензочутливості</a:t>
            </a:r>
            <a:endParaRPr lang="uk-U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34836"/>
              </p:ext>
            </p:extLst>
          </p:nvPr>
        </p:nvGraphicFramePr>
        <p:xfrm>
          <a:off x="423813" y="692696"/>
          <a:ext cx="295712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6" name="Equation" r:id="rId3" imgW="1600200" imgH="431800" progId="Equation.DSMT4">
                  <p:embed/>
                </p:oleObj>
              </mc:Choice>
              <mc:Fallback>
                <p:oleObj name="Equation" r:id="rId3" imgW="16002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13" y="692696"/>
                        <a:ext cx="295712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743503"/>
              </p:ext>
            </p:extLst>
          </p:nvPr>
        </p:nvGraphicFramePr>
        <p:xfrm>
          <a:off x="3995936" y="703578"/>
          <a:ext cx="3803118" cy="788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7" name="Equation" r:id="rId5" imgW="2070100" imgH="431800" progId="Equation.DSMT4">
                  <p:embed/>
                </p:oleObj>
              </mc:Choice>
              <mc:Fallback>
                <p:oleObj name="Equation" r:id="rId5" imgW="2070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703578"/>
                        <a:ext cx="3803118" cy="7886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78363"/>
              </p:ext>
            </p:extLst>
          </p:nvPr>
        </p:nvGraphicFramePr>
        <p:xfrm>
          <a:off x="343500" y="1340768"/>
          <a:ext cx="4048480" cy="771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8" name="Equation" r:id="rId7" imgW="2197100" imgH="419100" progId="Equation.DSMT4">
                  <p:embed/>
                </p:oleObj>
              </mc:Choice>
              <mc:Fallback>
                <p:oleObj name="Equation" r:id="rId7" imgW="21971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00" y="1340768"/>
                        <a:ext cx="4048480" cy="7711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395832"/>
              </p:ext>
            </p:extLst>
          </p:nvPr>
        </p:nvGraphicFramePr>
        <p:xfrm>
          <a:off x="5076056" y="1412776"/>
          <a:ext cx="1962900" cy="788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9" name="Equation" r:id="rId9" imgW="1066800" imgH="431800" progId="Equation.DSMT4">
                  <p:embed/>
                </p:oleObj>
              </mc:Choice>
              <mc:Fallback>
                <p:oleObj name="Equation" r:id="rId9" imgW="10668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412776"/>
                        <a:ext cx="1962900" cy="7886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7" name="Picture 9" descr="ris_2_9sta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60" y="2164060"/>
            <a:ext cx="6258844" cy="342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164288" y="162880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(4.26)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5613047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Рисунок </a:t>
            </a:r>
            <a:r>
              <a:rPr lang="uk-UA" dirty="0" smtClean="0"/>
              <a:t>4.8</a:t>
            </a:r>
            <a:r>
              <a:rPr lang="uk-UA" dirty="0"/>
              <a:t> - Схема контактів (а) для вимірювання </a:t>
            </a:r>
            <a:r>
              <a:rPr lang="uk-UA" dirty="0" smtClean="0"/>
              <a:t>поздовжнього </a:t>
            </a:r>
            <a:r>
              <a:rPr lang="uk-UA" dirty="0"/>
              <a:t>(1</a:t>
            </a:r>
            <a:r>
              <a:rPr lang="uk-UA" dirty="0" smtClean="0"/>
              <a:t>, 3</a:t>
            </a:r>
            <a:r>
              <a:rPr lang="uk-UA" dirty="0"/>
              <a:t>) та поперечного (2,3) опорів і схема деформації плівки на згин (б) та розтяг (в): </a:t>
            </a:r>
            <a:r>
              <a:rPr lang="uk-UA" i="1" dirty="0"/>
              <a:t>А</a:t>
            </a:r>
            <a:r>
              <a:rPr lang="uk-UA" i="1" baseline="-25000" dirty="0"/>
              <a:t>0</a:t>
            </a:r>
            <a:r>
              <a:rPr lang="uk-UA" i="1" dirty="0"/>
              <a:t>В</a:t>
            </a:r>
            <a:r>
              <a:rPr lang="uk-UA" i="1" baseline="-25000" dirty="0"/>
              <a:t>0</a:t>
            </a:r>
            <a:r>
              <a:rPr lang="uk-UA" dirty="0"/>
              <a:t> - слід </a:t>
            </a:r>
            <a:r>
              <a:rPr lang="uk-UA" dirty="0" smtClean="0"/>
              <a:t>нейтральної </a:t>
            </a:r>
            <a:r>
              <a:rPr lang="uk-UA" dirty="0"/>
              <a:t>поверхні, </a:t>
            </a:r>
            <a:r>
              <a:rPr lang="uk-UA" i="1" dirty="0" smtClean="0"/>
              <a:t>R</a:t>
            </a:r>
            <a:r>
              <a:rPr lang="uk-UA" i="1" baseline="-25000" dirty="0" smtClean="0"/>
              <a:t>0</a:t>
            </a:r>
            <a:r>
              <a:rPr lang="uk-UA" dirty="0" smtClean="0"/>
              <a:t> </a:t>
            </a:r>
            <a:r>
              <a:rPr lang="uk-UA" dirty="0"/>
              <a:t>- її радіус, </a:t>
            </a:r>
            <a:r>
              <a:rPr lang="uk-UA" i="1" dirty="0"/>
              <a:t>Ох</a:t>
            </a:r>
            <a:r>
              <a:rPr lang="uk-UA" dirty="0"/>
              <a:t> - базова лінія, </a:t>
            </a:r>
            <a:r>
              <a:rPr lang="uk-UA" i="1" dirty="0"/>
              <a:t>h</a:t>
            </a:r>
            <a:r>
              <a:rPr lang="uk-UA" dirty="0"/>
              <a:t> - максимальний прогин; </a:t>
            </a:r>
            <a:r>
              <a:rPr lang="uk-UA" i="1" dirty="0"/>
              <a:t>D</a:t>
            </a:r>
            <a:r>
              <a:rPr lang="uk-UA" dirty="0"/>
              <a:t> і</a:t>
            </a:r>
            <a:r>
              <a:rPr lang="uk-UA" i="1" dirty="0"/>
              <a:t> d</a:t>
            </a:r>
            <a:r>
              <a:rPr lang="uk-UA" dirty="0"/>
              <a:t> - товщина підкладки і </a:t>
            </a:r>
            <a:r>
              <a:rPr lang="uk-UA" dirty="0" smtClean="0"/>
              <a:t>плівки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2280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42</a:t>
            </a:fld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663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4.12 Теорія </a:t>
            </a:r>
            <a:r>
              <a:rPr lang="uk-UA" b="1" dirty="0" err="1"/>
              <a:t>тензоефекту</a:t>
            </a:r>
            <a:r>
              <a:rPr lang="uk-UA" b="1" dirty="0"/>
              <a:t> в двошарових плівках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530520"/>
            <a:ext cx="5103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4.12.1 Уявлення про мікроскопічну </a:t>
            </a:r>
            <a:r>
              <a:rPr lang="uk-UA" b="1" dirty="0"/>
              <a:t>модель</a:t>
            </a:r>
            <a:endParaRPr lang="uk-UA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997169"/>
              </p:ext>
            </p:extLst>
          </p:nvPr>
        </p:nvGraphicFramePr>
        <p:xfrm>
          <a:off x="1187624" y="904595"/>
          <a:ext cx="6402716" cy="742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3" name="Equation" r:id="rId3" imgW="3695700" imgH="431800" progId="Equation.DSMT4">
                  <p:embed/>
                </p:oleObj>
              </mc:Choice>
              <mc:Fallback>
                <p:oleObj name="Equation" r:id="rId3" imgW="36957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904595"/>
                        <a:ext cx="6402716" cy="742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547066"/>
              </p:ext>
            </p:extLst>
          </p:nvPr>
        </p:nvGraphicFramePr>
        <p:xfrm>
          <a:off x="1187624" y="1772816"/>
          <a:ext cx="5957160" cy="6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4" name="Equation" r:id="rId5" imgW="3441700" imgH="393700" progId="Equation.DSMT4">
                  <p:embed/>
                </p:oleObj>
              </mc:Choice>
              <mc:Fallback>
                <p:oleObj name="Equation" r:id="rId5" imgW="34417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772816"/>
                        <a:ext cx="5957160" cy="676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567859"/>
              </p:ext>
            </p:extLst>
          </p:nvPr>
        </p:nvGraphicFramePr>
        <p:xfrm>
          <a:off x="1172567" y="2417763"/>
          <a:ext cx="512762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" name="Equation" r:id="rId7" imgW="2958840" imgH="711000" progId="Equation.DSMT4">
                  <p:embed/>
                </p:oleObj>
              </mc:Choice>
              <mc:Fallback>
                <p:oleObj name="Equation" r:id="rId7" imgW="295884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2567" y="2417763"/>
                        <a:ext cx="5127625" cy="1231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167707" y="1916832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(4.27)</a:t>
            </a:r>
            <a:endParaRPr lang="uk-UA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043140"/>
              </p:ext>
            </p:extLst>
          </p:nvPr>
        </p:nvGraphicFramePr>
        <p:xfrm>
          <a:off x="1165144" y="3789040"/>
          <a:ext cx="5999144" cy="16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Equation" r:id="rId9" imgW="3543300" imgH="965200" progId="Equation.DSMT4">
                  <p:embed/>
                </p:oleObj>
              </mc:Choice>
              <mc:Fallback>
                <p:oleObj name="Equation" r:id="rId9" imgW="3543300" imgH="965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144" y="3789040"/>
                        <a:ext cx="5999144" cy="162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8167706" y="414908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(4.28)</a:t>
            </a:r>
            <a:endParaRPr lang="uk-UA" dirty="0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350888"/>
              </p:ext>
            </p:extLst>
          </p:nvPr>
        </p:nvGraphicFramePr>
        <p:xfrm>
          <a:off x="517754" y="5646645"/>
          <a:ext cx="8043650" cy="77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7" name="Equation" r:id="rId11" imgW="4838400" imgH="444240" progId="Equation.DSMT4">
                  <p:embed/>
                </p:oleObj>
              </mc:Choice>
              <mc:Fallback>
                <p:oleObj name="Equation" r:id="rId11" imgW="4838400" imgH="444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754" y="5646645"/>
                        <a:ext cx="8043650" cy="7753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8205819" y="6237312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(4.28’)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8801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43</a:t>
            </a:fld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16632"/>
            <a:ext cx="352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4.12.2 Макроскопічна </a:t>
            </a:r>
            <a:r>
              <a:rPr lang="uk-UA" b="1" dirty="0"/>
              <a:t>модель</a:t>
            </a:r>
            <a:endParaRPr lang="uk-U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465537"/>
              </p:ext>
            </p:extLst>
          </p:nvPr>
        </p:nvGraphicFramePr>
        <p:xfrm>
          <a:off x="1842882" y="692696"/>
          <a:ext cx="5386749" cy="56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4" name="Equation" r:id="rId3" imgW="3708400" imgH="393700" progId="Equation.DSMT4">
                  <p:embed/>
                </p:oleObj>
              </mc:Choice>
              <mc:Fallback>
                <p:oleObj name="Equation" r:id="rId3" imgW="37084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882" y="692696"/>
                        <a:ext cx="5386749" cy="5677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478491"/>
              </p:ext>
            </p:extLst>
          </p:nvPr>
        </p:nvGraphicFramePr>
        <p:xfrm>
          <a:off x="1331640" y="1340768"/>
          <a:ext cx="6217615" cy="955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5" name="Equation" r:id="rId5" imgW="4279900" imgH="660400" progId="Equation.DSMT4">
                  <p:embed/>
                </p:oleObj>
              </mc:Choice>
              <mc:Fallback>
                <p:oleObj name="Equation" r:id="rId5" imgW="4279900" imgH="660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340768"/>
                        <a:ext cx="6217615" cy="9554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939522"/>
              </p:ext>
            </p:extLst>
          </p:nvPr>
        </p:nvGraphicFramePr>
        <p:xfrm>
          <a:off x="1417496" y="2420888"/>
          <a:ext cx="6106832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6" name="Equation" r:id="rId7" imgW="4203700" imgH="495300" progId="Equation.DSMT4">
                  <p:embed/>
                </p:oleObj>
              </mc:Choice>
              <mc:Fallback>
                <p:oleObj name="Equation" r:id="rId7" imgW="4203700" imgH="495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496" y="2420888"/>
                        <a:ext cx="6106832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884368" y="2636912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(4.29)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2330" y="3607536"/>
            <a:ext cx="208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а) </a:t>
            </a:r>
            <a:r>
              <a:rPr lang="uk-UA" i="1" dirty="0"/>
              <a:t>d</a:t>
            </a:r>
            <a:r>
              <a:rPr lang="uk-UA" i="1" baseline="-25000" dirty="0"/>
              <a:t>1</a:t>
            </a:r>
            <a:r>
              <a:rPr lang="uk-UA" i="1" dirty="0">
                <a:sym typeface="Symbol"/>
              </a:rPr>
              <a:t></a:t>
            </a:r>
            <a:r>
              <a:rPr lang="uk-UA" i="1" dirty="0"/>
              <a:t>, d</a:t>
            </a:r>
            <a:r>
              <a:rPr lang="uk-UA" i="1" baseline="-25000" dirty="0"/>
              <a:t>2</a:t>
            </a:r>
            <a:r>
              <a:rPr lang="uk-UA" i="1" dirty="0"/>
              <a:t>=</a:t>
            </a:r>
            <a:r>
              <a:rPr lang="uk-UA" i="1" dirty="0" err="1"/>
              <a:t>const</a:t>
            </a:r>
            <a:endParaRPr lang="uk-UA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17346"/>
              </p:ext>
            </p:extLst>
          </p:nvPr>
        </p:nvGraphicFramePr>
        <p:xfrm>
          <a:off x="2771800" y="3284984"/>
          <a:ext cx="5021895" cy="914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7" name="Equation" r:id="rId9" imgW="2565400" imgH="469900" progId="Equation.DSMT4">
                  <p:embed/>
                </p:oleObj>
              </mc:Choice>
              <mc:Fallback>
                <p:oleObj name="Equation" r:id="rId9" imgW="25654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284984"/>
                        <a:ext cx="5021895" cy="9147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071313"/>
              </p:ext>
            </p:extLst>
          </p:nvPr>
        </p:nvGraphicFramePr>
        <p:xfrm>
          <a:off x="3203848" y="4077072"/>
          <a:ext cx="395777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8" name="Equation" r:id="rId11" imgW="2019300" imgH="254000" progId="Equation.DSMT4">
                  <p:embed/>
                </p:oleObj>
              </mc:Choice>
              <mc:Fallback>
                <p:oleObj name="Equation" r:id="rId11" imgW="2019300" imgH="254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077072"/>
                        <a:ext cx="3957773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92330" y="5183063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б) </a:t>
            </a:r>
            <a:r>
              <a:rPr lang="uk-UA" i="1" dirty="0"/>
              <a:t>d</a:t>
            </a:r>
            <a:r>
              <a:rPr lang="uk-UA" i="1" baseline="-25000" dirty="0"/>
              <a:t>1</a:t>
            </a:r>
            <a:r>
              <a:rPr lang="uk-UA" i="1" dirty="0"/>
              <a:t>=</a:t>
            </a:r>
            <a:r>
              <a:rPr lang="uk-UA" i="1" dirty="0" err="1"/>
              <a:t>const</a:t>
            </a:r>
            <a:r>
              <a:rPr lang="uk-UA" i="1" dirty="0"/>
              <a:t>; d</a:t>
            </a:r>
            <a:r>
              <a:rPr lang="uk-UA" i="1" baseline="-25000" dirty="0"/>
              <a:t>2</a:t>
            </a:r>
            <a:r>
              <a:rPr lang="uk-UA" i="1" dirty="0">
                <a:sym typeface="Symbol"/>
              </a:rPr>
              <a:t></a:t>
            </a:r>
            <a:endParaRPr lang="uk-UA" dirty="0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832391"/>
              </p:ext>
            </p:extLst>
          </p:nvPr>
        </p:nvGraphicFramePr>
        <p:xfrm>
          <a:off x="2699792" y="4797152"/>
          <a:ext cx="4947220" cy="914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9" name="Equation" r:id="rId13" imgW="2527300" imgH="469900" progId="Equation.DSMT4">
                  <p:embed/>
                </p:oleObj>
              </mc:Choice>
              <mc:Fallback>
                <p:oleObj name="Equation" r:id="rId13" imgW="2527300" imgH="4699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797152"/>
                        <a:ext cx="4947220" cy="9147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059223"/>
              </p:ext>
            </p:extLst>
          </p:nvPr>
        </p:nvGraphicFramePr>
        <p:xfrm>
          <a:off x="3081168" y="5733256"/>
          <a:ext cx="393910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0" name="Equation" r:id="rId15" imgW="2005729" imgH="253890" progId="Equation.DSMT4">
                  <p:embed/>
                </p:oleObj>
              </mc:Choice>
              <mc:Fallback>
                <p:oleObj name="Equation" r:id="rId15" imgW="2005729" imgH="25389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168" y="5733256"/>
                        <a:ext cx="3939104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859091" y="4581128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(4.29’)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8743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44</a:t>
            </a:fld>
            <a:endParaRPr lang="uk-UA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2"/>
          <a:stretch/>
        </p:blipFill>
        <p:spPr bwMode="auto">
          <a:xfrm>
            <a:off x="1403647" y="260648"/>
            <a:ext cx="631096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0669" y="5463537"/>
            <a:ext cx="5339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Рисунок </a:t>
            </a:r>
            <a:r>
              <a:rPr lang="uk-UA" dirty="0" smtClean="0"/>
              <a:t>4.9</a:t>
            </a:r>
            <a:r>
              <a:rPr lang="uk-UA" dirty="0"/>
              <a:t> </a:t>
            </a:r>
            <a:r>
              <a:rPr lang="uk-UA" dirty="0" smtClean="0"/>
              <a:t>- Якісна залежність</a:t>
            </a:r>
            <a:r>
              <a:rPr lang="uk-UA" dirty="0"/>
              <a:t> </a:t>
            </a:r>
            <a:r>
              <a:rPr lang="uk-UA" dirty="0" smtClean="0"/>
              <a:t> КТ від товщини</a:t>
            </a:r>
            <a:endParaRPr lang="uk-UA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15" y="2624137"/>
            <a:ext cx="5610657" cy="244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66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99193" y="2204864"/>
            <a:ext cx="866529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де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залишовий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опір, який не залежить від температури і пов'язаний із розсіюванням носіїв електричного струму на дефектах решітки; 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А, В, 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коефіцієнти пропорційності,                                      </a:t>
            </a:r>
            <a:r>
              <a:rPr kumimoji="0" lang="uk-UA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	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uk-UA" sz="1600" dirty="0" smtClean="0"/>
              <a:t>- </a:t>
            </a:r>
            <a:r>
              <a:rPr lang="uk-UA" sz="1600" dirty="0"/>
              <a:t>інтеграл </a:t>
            </a:r>
            <a:r>
              <a:rPr lang="uk-UA" sz="1600" dirty="0" err="1"/>
              <a:t>Дебая</a:t>
            </a:r>
            <a:r>
              <a:rPr lang="uk-UA" sz="1600" dirty="0" smtClean="0"/>
              <a:t>;             </a:t>
            </a:r>
            <a:r>
              <a:rPr lang="ru-RU" sz="1600" dirty="0" smtClean="0"/>
              <a:t>- </a:t>
            </a:r>
            <a:r>
              <a:rPr lang="ru-RU" sz="1600" dirty="0"/>
              <a:t>температура Дебая для </a:t>
            </a:r>
            <a:r>
              <a:rPr lang="ru-RU" sz="1600" dirty="0" err="1"/>
              <a:t>масивного</a:t>
            </a:r>
            <a:r>
              <a:rPr lang="ru-RU" sz="1600" dirty="0"/>
              <a:t> </a:t>
            </a:r>
            <a:r>
              <a:rPr lang="ru-RU" sz="1600" dirty="0" err="1"/>
              <a:t>зразка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45</a:t>
            </a:fld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299193" y="-315416"/>
            <a:ext cx="7992888" cy="175432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uk-UA" sz="2800" b="1" cap="all" dirty="0">
                <a:solidFill>
                  <a:schemeClr val="tx2"/>
                </a:solidFill>
                <a:latin typeface="+mj-lt"/>
                <a:ea typeface="+mj-ea"/>
                <a:cs typeface="Aharoni" pitchFamily="2" charset="-79"/>
              </a:rPr>
              <a:t>Розділ 5	</a:t>
            </a:r>
            <a:r>
              <a:rPr lang="uk-UA" sz="2800" b="1" cap="all" dirty="0" smtClean="0">
                <a:solidFill>
                  <a:schemeClr val="tx2"/>
                </a:solidFill>
                <a:latin typeface="+mj-lt"/>
                <a:ea typeface="+mj-ea"/>
                <a:cs typeface="Aharoni" pitchFamily="2" charset="-79"/>
              </a:rPr>
              <a:t> Температурні </a:t>
            </a:r>
            <a:r>
              <a:rPr lang="uk-UA" sz="2800" b="1" cap="all" dirty="0">
                <a:solidFill>
                  <a:schemeClr val="tx2"/>
                </a:solidFill>
                <a:latin typeface="+mj-lt"/>
                <a:ea typeface="+mj-ea"/>
                <a:cs typeface="Aharoni" pitchFamily="2" charset="-79"/>
              </a:rPr>
              <a:t>ефекти в ЕЛЕКТРОФІЗИЧНИХ властивостях плівок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980728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5.1 Температурна </a:t>
            </a:r>
            <a:r>
              <a:rPr lang="uk-UA" b="1" dirty="0"/>
              <a:t>залежність питомого опору і ТКО </a:t>
            </a:r>
            <a:endParaRPr lang="uk-UA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922829"/>
              </p:ext>
            </p:extLst>
          </p:nvPr>
        </p:nvGraphicFramePr>
        <p:xfrm>
          <a:off x="953379" y="1453220"/>
          <a:ext cx="668451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2" name="Equation" r:id="rId3" imgW="4000500" imgH="508000" progId="Equation.DSMT4">
                  <p:embed/>
                </p:oleObj>
              </mc:Choice>
              <mc:Fallback>
                <p:oleObj name="Equation" r:id="rId3" imgW="40005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379" y="1453220"/>
                        <a:ext cx="6684516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700808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(5.1)</a:t>
            </a:r>
            <a:endParaRPr lang="uk-UA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869780"/>
              </p:ext>
            </p:extLst>
          </p:nvPr>
        </p:nvGraphicFramePr>
        <p:xfrm>
          <a:off x="683568" y="2251031"/>
          <a:ext cx="366366" cy="351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3" name="Equation" r:id="rId5" imgW="241300" imgH="228600" progId="Equation.DSMT4">
                  <p:embed/>
                </p:oleObj>
              </mc:Choice>
              <mc:Fallback>
                <p:oleObj name="Equation" r:id="rId5" imgW="2413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251031"/>
                        <a:ext cx="366366" cy="351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841054"/>
              </p:ext>
            </p:extLst>
          </p:nvPr>
        </p:nvGraphicFramePr>
        <p:xfrm>
          <a:off x="366299" y="2784893"/>
          <a:ext cx="1045102" cy="363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4" name="Equation" r:id="rId7" imgW="660400" imgH="228600" progId="Equation.DSMT4">
                  <p:embed/>
                </p:oleObj>
              </mc:Choice>
              <mc:Fallback>
                <p:oleObj name="Equation" r:id="rId7" imgW="6604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99" y="2784893"/>
                        <a:ext cx="1045102" cy="3635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568456"/>
              </p:ext>
            </p:extLst>
          </p:nvPr>
        </p:nvGraphicFramePr>
        <p:xfrm>
          <a:off x="3390899" y="2666401"/>
          <a:ext cx="468693" cy="46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5" name="Equation" r:id="rId9" imgW="291960" imgH="228600" progId="Equation.DSMT4">
                  <p:embed/>
                </p:oleObj>
              </mc:Choice>
              <mc:Fallback>
                <p:oleObj name="Equation" r:id="rId9" imgW="2919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899" y="2666401"/>
                        <a:ext cx="468693" cy="4617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458026" y="90100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742432"/>
              </p:ext>
            </p:extLst>
          </p:nvPr>
        </p:nvGraphicFramePr>
        <p:xfrm>
          <a:off x="251520" y="3140968"/>
          <a:ext cx="4301023" cy="87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6" name="Equation" r:id="rId11" imgW="2540000" imgH="508000" progId="Equation.DSMT4">
                  <p:embed/>
                </p:oleObj>
              </mc:Choice>
              <mc:Fallback>
                <p:oleObj name="Equation" r:id="rId11" imgW="2540000" imgH="508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140968"/>
                        <a:ext cx="4301023" cy="873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572000" y="334850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(5.1’)</a:t>
            </a:r>
            <a:endParaRPr lang="uk-UA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060657"/>
              </p:ext>
            </p:extLst>
          </p:nvPr>
        </p:nvGraphicFramePr>
        <p:xfrm>
          <a:off x="358297" y="4077072"/>
          <a:ext cx="3818720" cy="79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7" name="Equation" r:id="rId13" imgW="2057400" imgH="431640" progId="Equation.DSMT4">
                  <p:embed/>
                </p:oleObj>
              </mc:Choice>
              <mc:Fallback>
                <p:oleObj name="Equation" r:id="rId13" imgW="205740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7" y="4077072"/>
                        <a:ext cx="3818720" cy="792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9" name="Picture 15" descr="R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16" y="3212976"/>
            <a:ext cx="3592455" cy="261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99193" y="5949280"/>
            <a:ext cx="8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Рисунок</a:t>
            </a:r>
            <a:r>
              <a:rPr lang="ru-RU" dirty="0"/>
              <a:t> </a:t>
            </a:r>
            <a:r>
              <a:rPr lang="ru-RU" dirty="0" smtClean="0"/>
              <a:t>5</a:t>
            </a:r>
            <a:r>
              <a:rPr lang="uk-UA" dirty="0" smtClean="0"/>
              <a:t>.</a:t>
            </a:r>
            <a:r>
              <a:rPr lang="ru-RU" dirty="0" smtClean="0"/>
              <a:t>1</a:t>
            </a:r>
            <a:r>
              <a:rPr lang="uk-UA" dirty="0"/>
              <a:t> - Залежність питомого опору від температури в різних напрямних координатах для плівок </a:t>
            </a:r>
            <a:r>
              <a:rPr lang="en-US" i="1" dirty="0"/>
              <a:t>Cr </a:t>
            </a:r>
            <a:r>
              <a:rPr lang="uk-UA" dirty="0"/>
              <a:t>(1), </a:t>
            </a:r>
            <a:r>
              <a:rPr lang="uk-UA" i="1" dirty="0" err="1"/>
              <a:t>Мо</a:t>
            </a:r>
            <a:r>
              <a:rPr lang="uk-UA" i="1" dirty="0"/>
              <a:t> </a:t>
            </a:r>
            <a:r>
              <a:rPr lang="uk-UA" dirty="0"/>
              <a:t>(2), </a:t>
            </a:r>
            <a:r>
              <a:rPr lang="en-US" i="1" dirty="0"/>
              <a:t>Ni </a:t>
            </a:r>
            <a:r>
              <a:rPr lang="uk-UA" dirty="0"/>
              <a:t>(3) та масивних зразків </a:t>
            </a:r>
            <a:r>
              <a:rPr lang="en-US" i="1" dirty="0"/>
              <a:t>Ni</a:t>
            </a:r>
            <a:r>
              <a:rPr lang="ru-RU" dirty="0"/>
              <a:t> (4)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7968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46</a:t>
            </a:fld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663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5.2 Температурна </a:t>
            </a:r>
            <a:r>
              <a:rPr lang="uk-UA" b="1" dirty="0"/>
              <a:t>залежність коефіцієнтів </a:t>
            </a:r>
            <a:r>
              <a:rPr lang="uk-UA" b="1" dirty="0" err="1"/>
              <a:t>тензочутливості</a:t>
            </a:r>
            <a:r>
              <a:rPr lang="uk-UA" b="1" dirty="0"/>
              <a:t> </a:t>
            </a:r>
            <a:endParaRPr lang="uk-UA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18577"/>
            <a:ext cx="5112568" cy="238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164" y="3573016"/>
            <a:ext cx="849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Рисунок 5.2 – Можливі варіанти якісної залежності КТ від температури (ТТП)</a:t>
            </a:r>
            <a:endParaRPr lang="uk-UA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701435"/>
              </p:ext>
            </p:extLst>
          </p:nvPr>
        </p:nvGraphicFramePr>
        <p:xfrm>
          <a:off x="2051720" y="4031868"/>
          <a:ext cx="392673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Equation" r:id="rId4" imgW="2082800" imgH="444500" progId="Equation.DSMT4">
                  <p:embed/>
                </p:oleObj>
              </mc:Choice>
              <mc:Fallback>
                <p:oleObj name="Equation" r:id="rId4" imgW="20828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031868"/>
                        <a:ext cx="3926734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89309" y="423860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(5.2)</a:t>
            </a:r>
            <a:endParaRPr lang="uk-UA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628673"/>
              </p:ext>
            </p:extLst>
          </p:nvPr>
        </p:nvGraphicFramePr>
        <p:xfrm>
          <a:off x="1344674" y="4958680"/>
          <a:ext cx="6318341" cy="163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Equation" r:id="rId6" imgW="3822480" imgH="990360" progId="Equation.DSMT4">
                  <p:embed/>
                </p:oleObj>
              </mc:Choice>
              <mc:Fallback>
                <p:oleObj name="Equation" r:id="rId6" imgW="3822480" imgH="990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74" y="4958680"/>
                        <a:ext cx="6318341" cy="1638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241709" y="567876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(5.3)</a:t>
            </a:r>
            <a:endParaRPr lang="uk-UA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136538"/>
              </p:ext>
            </p:extLst>
          </p:nvPr>
        </p:nvGraphicFramePr>
        <p:xfrm>
          <a:off x="1842825" y="558138"/>
          <a:ext cx="4090197" cy="48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Equation" r:id="rId8" imgW="1676400" imgH="228600" progId="Equation.DSMT4">
                  <p:embed/>
                </p:oleObj>
              </mc:Choice>
              <mc:Fallback>
                <p:oleObj name="Equation" r:id="rId8" imgW="16764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825" y="558138"/>
                        <a:ext cx="4090197" cy="4859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4608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47</a:t>
            </a:fld>
            <a:endParaRPr lang="uk-UA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764378"/>
              </p:ext>
            </p:extLst>
          </p:nvPr>
        </p:nvGraphicFramePr>
        <p:xfrm>
          <a:off x="23301" y="404664"/>
          <a:ext cx="9013195" cy="1772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Equation" r:id="rId3" imgW="5181600" imgH="1016000" progId="Equation.DSMT4">
                  <p:embed/>
                </p:oleObj>
              </mc:Choice>
              <mc:Fallback>
                <p:oleObj name="Equation" r:id="rId3" imgW="5181600" imgH="1016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1" y="404664"/>
                        <a:ext cx="9013195" cy="17728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59128" y="1556792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(5.4)</a:t>
            </a:r>
            <a:endParaRPr lang="uk-UA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66530"/>
              </p:ext>
            </p:extLst>
          </p:nvPr>
        </p:nvGraphicFramePr>
        <p:xfrm>
          <a:off x="1043608" y="2348880"/>
          <a:ext cx="605617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Equation" r:id="rId5" imgW="2946400" imgH="457200" progId="Equation.DSMT4">
                  <p:embed/>
                </p:oleObj>
              </mc:Choice>
              <mc:Fallback>
                <p:oleObj name="Equation" r:id="rId5" imgW="29464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348880"/>
                        <a:ext cx="6056173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26045" y="255561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(5.4’)</a:t>
            </a:r>
            <a:endParaRPr lang="uk-UA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179741"/>
              </p:ext>
            </p:extLst>
          </p:nvPr>
        </p:nvGraphicFramePr>
        <p:xfrm>
          <a:off x="899591" y="3791992"/>
          <a:ext cx="7359538" cy="13652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85751"/>
                <a:gridCol w="1188367"/>
                <a:gridCol w="1035131"/>
                <a:gridCol w="1223809"/>
                <a:gridCol w="2026480"/>
              </a:tblGrid>
              <a:tr h="445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Плівка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spc="30">
                          <a:effectLst/>
                          <a:sym typeface="Symbol"/>
                        </a:rPr>
                        <a:t></a:t>
                      </a:r>
                      <a:r>
                        <a:rPr lang="uk-UA" sz="1800" spc="30" baseline="30000">
                          <a:effectLst/>
                        </a:rPr>
                        <a:t>.</a:t>
                      </a:r>
                      <a:r>
                        <a:rPr lang="uk-UA" sz="1800" spc="30">
                          <a:effectLst/>
                        </a:rPr>
                        <a:t>10</a:t>
                      </a:r>
                      <a:r>
                        <a:rPr lang="uk-UA" sz="1800" spc="30" baseline="30000">
                          <a:effectLst/>
                        </a:rPr>
                        <a:t>3</a:t>
                      </a:r>
                      <a:r>
                        <a:rPr lang="uk-UA" sz="1800" spc="30">
                          <a:effectLst/>
                        </a:rPr>
                        <a:t>,К</a:t>
                      </a:r>
                      <a:r>
                        <a:rPr lang="uk-UA" sz="1800" spc="30" baseline="30000">
                          <a:effectLst/>
                        </a:rPr>
                        <a:t>-1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sym typeface="Symbol"/>
                        </a:rPr>
                        <a:t></a:t>
                      </a:r>
                      <a:r>
                        <a:rPr lang="uk-UA" sz="1800" baseline="-25000">
                          <a:effectLst/>
                        </a:rPr>
                        <a:t>l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spc="40">
                          <a:effectLst/>
                          <a:sym typeface="Symbol"/>
                        </a:rPr>
                        <a:t></a:t>
                      </a:r>
                      <a:r>
                        <a:rPr lang="uk-UA" sz="1800" spc="40" baseline="-25000">
                          <a:effectLst/>
                          <a:sym typeface="Symbol"/>
                        </a:rPr>
                        <a:t></a:t>
                      </a:r>
                      <a:r>
                        <a:rPr lang="uk-UA" sz="1800" spc="40" baseline="-25000">
                          <a:effectLst/>
                        </a:rPr>
                        <a:t>l</a:t>
                      </a:r>
                      <a:r>
                        <a:rPr lang="uk-UA" sz="1800" spc="40" baseline="30000">
                          <a:effectLst/>
                        </a:rPr>
                        <a:t>.</a:t>
                      </a:r>
                      <a:r>
                        <a:rPr lang="uk-UA" sz="1800" spc="40">
                          <a:effectLst/>
                        </a:rPr>
                        <a:t>10</a:t>
                      </a:r>
                      <a:r>
                        <a:rPr lang="uk-UA" sz="1800" spc="40" baseline="30000">
                          <a:effectLst/>
                        </a:rPr>
                        <a:t>3</a:t>
                      </a:r>
                      <a:r>
                        <a:rPr lang="uk-UA" sz="1800" spc="40">
                          <a:effectLst/>
                        </a:rPr>
                        <a:t>,К</a:t>
                      </a:r>
                      <a:r>
                        <a:rPr lang="uk-UA" sz="1800" spc="40" baseline="30000">
                          <a:effectLst/>
                        </a:rPr>
                        <a:t>-1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, 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9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Сr</a:t>
                      </a:r>
                      <a:r>
                        <a:rPr lang="uk-UA" sz="1800" dirty="0">
                          <a:effectLst/>
                        </a:rPr>
                        <a:t> (</a:t>
                      </a:r>
                      <a:r>
                        <a:rPr lang="uk-UA" sz="1800" dirty="0" err="1">
                          <a:effectLst/>
                        </a:rPr>
                        <a:t>полікр</a:t>
                      </a:r>
                      <a:r>
                        <a:rPr lang="uk-UA" sz="1800" dirty="0">
                          <a:effectLst/>
                        </a:rPr>
                        <a:t>.) 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Мо</a:t>
                      </a:r>
                      <a:r>
                        <a:rPr lang="uk-UA" sz="1800" dirty="0">
                          <a:effectLst/>
                        </a:rPr>
                        <a:t> (</a:t>
                      </a:r>
                      <a:r>
                        <a:rPr lang="uk-UA" sz="1800" dirty="0" err="1">
                          <a:effectLst/>
                        </a:rPr>
                        <a:t>полікр</a:t>
                      </a:r>
                      <a:r>
                        <a:rPr lang="uk-UA" sz="1800" dirty="0">
                          <a:effectLst/>
                        </a:rPr>
                        <a:t>.) 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Мо</a:t>
                      </a:r>
                      <a:r>
                        <a:rPr lang="uk-UA" sz="1800" dirty="0">
                          <a:effectLst/>
                        </a:rPr>
                        <a:t> (</a:t>
                      </a:r>
                      <a:r>
                        <a:rPr lang="uk-UA" sz="1800" dirty="0" err="1">
                          <a:effectLst/>
                        </a:rPr>
                        <a:t>аморф</a:t>
                      </a:r>
                      <a:r>
                        <a:rPr lang="uk-UA" sz="1800" dirty="0">
                          <a:effectLst/>
                        </a:rPr>
                        <a:t>.)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0,70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-0,09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-0,20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2,0</a:t>
                      </a:r>
                      <a:endParaRPr lang="uk-UA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13,5</a:t>
                      </a:r>
                      <a:endParaRPr lang="uk-UA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36,6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6,0</a:t>
                      </a:r>
                      <a:endParaRPr lang="uk-UA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9,9</a:t>
                      </a:r>
                      <a:endParaRPr lang="uk-UA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10,6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4,5</a:t>
                      </a:r>
                      <a:r>
                        <a:rPr lang="uk-UA" sz="1800" baseline="30000" dirty="0">
                          <a:effectLst/>
                        </a:rPr>
                        <a:t>.</a:t>
                      </a:r>
                      <a:r>
                        <a:rPr lang="uk-UA" sz="1800" dirty="0">
                          <a:effectLst/>
                        </a:rPr>
                        <a:t>10</a:t>
                      </a:r>
                      <a:r>
                        <a:rPr lang="uk-UA" sz="1800" baseline="30000" dirty="0">
                          <a:effectLst/>
                        </a:rPr>
                        <a:t>-9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11,4</a:t>
                      </a:r>
                      <a:r>
                        <a:rPr lang="uk-UA" sz="1800" baseline="30000" dirty="0">
                          <a:effectLst/>
                        </a:rPr>
                        <a:t>.</a:t>
                      </a:r>
                      <a:r>
                        <a:rPr lang="uk-UA" sz="1800" dirty="0">
                          <a:effectLst/>
                        </a:rPr>
                        <a:t>10</a:t>
                      </a:r>
                      <a:r>
                        <a:rPr lang="uk-UA" sz="1800" baseline="30000" dirty="0">
                          <a:effectLst/>
                        </a:rPr>
                        <a:t>-9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38,0</a:t>
                      </a:r>
                      <a:r>
                        <a:rPr lang="uk-UA" sz="1800" baseline="30000" dirty="0">
                          <a:effectLst/>
                        </a:rPr>
                        <a:t>.</a:t>
                      </a:r>
                      <a:r>
                        <a:rPr lang="uk-UA" sz="1800" dirty="0">
                          <a:effectLst/>
                        </a:rPr>
                        <a:t>10</a:t>
                      </a:r>
                      <a:r>
                        <a:rPr lang="uk-UA" sz="1800" baseline="30000" dirty="0">
                          <a:effectLst/>
                        </a:rPr>
                        <a:t>-8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349604"/>
              </p:ext>
            </p:extLst>
          </p:nvPr>
        </p:nvGraphicFramePr>
        <p:xfrm>
          <a:off x="6760046" y="3789040"/>
          <a:ext cx="476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Equation" r:id="rId7" imgW="419100" imgH="457200" progId="Equation.DSMT4">
                  <p:embed/>
                </p:oleObj>
              </mc:Choice>
              <mc:Fallback>
                <p:oleObj name="Equation" r:id="rId7" imgW="4191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0046" y="3789040"/>
                        <a:ext cx="4762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899877"/>
              </p:ext>
            </p:extLst>
          </p:nvPr>
        </p:nvGraphicFramePr>
        <p:xfrm>
          <a:off x="7380312" y="3789040"/>
          <a:ext cx="4572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Equation" r:id="rId9" imgW="457002" imgH="393529" progId="Equation.DSMT4">
                  <p:embed/>
                </p:oleObj>
              </mc:Choice>
              <mc:Fallback>
                <p:oleObj name="Equation" r:id="rId9" imgW="457002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789040"/>
                        <a:ext cx="4572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6115" y="3336667"/>
            <a:ext cx="8918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Параметри </a:t>
            </a:r>
            <a:r>
              <a:rPr lang="uk-UA" dirty="0" err="1"/>
              <a:t>тензочутливості</a:t>
            </a:r>
            <a:r>
              <a:rPr lang="uk-UA" dirty="0"/>
              <a:t> для полікристалічних та аморфних плівок (Т=300 К)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8830" y="5553151"/>
            <a:ext cx="5826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uk-UA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49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5</a:t>
            </a:fld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1200329"/>
          </a:xfrm>
        </p:spPr>
        <p:txBody>
          <a:bodyPr wrap="square">
            <a:spAutoFit/>
          </a:bodyPr>
          <a:lstStyle/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3.3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Фазовий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розмірний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ефект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тонких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плівках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час-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тинках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малих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розмірів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теорія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3.3.1 </a:t>
            </a:r>
            <a:r>
              <a:rPr lang="ru-RU" sz="1800" b="1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Отримання</a:t>
            </a:r>
            <a:r>
              <a:rPr lang="ru-RU" sz="18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співвідношення</a:t>
            </a:r>
            <a:r>
              <a:rPr lang="ru-RU" sz="18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800" b="1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критичної</a:t>
            </a:r>
            <a:r>
              <a:rPr lang="ru-RU" sz="18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товщини</a:t>
            </a:r>
            <a:endParaRPr lang="uk-UA" sz="18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9697" y="177281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F</a:t>
            </a:r>
            <a:r>
              <a:rPr lang="uk-UA" i="1" baseline="-25000" dirty="0"/>
              <a:t>01</a:t>
            </a:r>
            <a:r>
              <a:rPr lang="uk-UA" i="1" dirty="0"/>
              <a:t> + (</a:t>
            </a:r>
            <a:r>
              <a:rPr lang="uk-UA" i="1" dirty="0">
                <a:sym typeface="Symbol"/>
              </a:rPr>
              <a:t></a:t>
            </a:r>
            <a:r>
              <a:rPr lang="uk-UA" i="1" dirty="0"/>
              <a:t>A/V)</a:t>
            </a:r>
            <a:r>
              <a:rPr lang="uk-UA" i="1" baseline="-25000" dirty="0"/>
              <a:t>1 </a:t>
            </a:r>
            <a:r>
              <a:rPr lang="uk-UA" i="1" dirty="0"/>
              <a:t>&lt; F</a:t>
            </a:r>
            <a:r>
              <a:rPr lang="uk-UA" i="1" baseline="-25000" dirty="0"/>
              <a:t>02</a:t>
            </a:r>
            <a:r>
              <a:rPr lang="uk-UA" i="1" dirty="0"/>
              <a:t> + (</a:t>
            </a:r>
            <a:r>
              <a:rPr lang="uk-UA" i="1" dirty="0">
                <a:sym typeface="Symbol"/>
              </a:rPr>
              <a:t></a:t>
            </a:r>
            <a:r>
              <a:rPr lang="uk-UA" i="1" dirty="0"/>
              <a:t>A/V)</a:t>
            </a:r>
            <a:r>
              <a:rPr lang="uk-UA" i="1" baseline="-25000" dirty="0"/>
              <a:t>2 </a:t>
            </a:r>
            <a:r>
              <a:rPr lang="uk-UA" i="1" dirty="0"/>
              <a:t>,</a:t>
            </a:r>
            <a:r>
              <a:rPr lang="uk-UA" dirty="0"/>
              <a:t>                      </a:t>
            </a:r>
            <a:r>
              <a:rPr lang="uk-UA" dirty="0" smtClean="0"/>
              <a:t>                               (3.8) 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276871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V = A </a:t>
            </a:r>
            <a:r>
              <a:rPr lang="uk-UA" i="1" baseline="30000" dirty="0"/>
              <a:t> </a:t>
            </a:r>
            <a:r>
              <a:rPr lang="uk-UA" i="1" dirty="0"/>
              <a:t>d,  </a:t>
            </a:r>
            <a:r>
              <a:rPr lang="uk-UA" i="1" dirty="0" smtClean="0"/>
              <a:t>  A/V </a:t>
            </a:r>
            <a:r>
              <a:rPr lang="uk-UA" i="1" dirty="0"/>
              <a:t>=</a:t>
            </a:r>
            <a:r>
              <a:rPr lang="uk-UA" dirty="0"/>
              <a:t> </a:t>
            </a:r>
            <a:r>
              <a:rPr lang="uk-UA" i="1" dirty="0" smtClean="0"/>
              <a:t>2d</a:t>
            </a:r>
            <a:r>
              <a:rPr lang="uk-UA" i="1" baseline="30000" dirty="0" smtClean="0"/>
              <a:t>-1 </a:t>
            </a:r>
            <a:r>
              <a:rPr lang="uk-UA" i="1" dirty="0" smtClean="0"/>
              <a:t>(для плівки товщиною </a:t>
            </a:r>
            <a:r>
              <a:rPr lang="en-US" i="1" dirty="0" smtClean="0"/>
              <a:t>d</a:t>
            </a:r>
            <a:r>
              <a:rPr lang="uk-UA" i="1" dirty="0" smtClean="0"/>
              <a:t>) </a:t>
            </a:r>
            <a:r>
              <a:rPr lang="uk-UA" i="1" baseline="30000" dirty="0" smtClean="0"/>
              <a:t>   </a:t>
            </a:r>
          </a:p>
          <a:p>
            <a:r>
              <a:rPr lang="uk-UA" i="1" baseline="30000" dirty="0" smtClean="0"/>
              <a:t> </a:t>
            </a:r>
            <a:r>
              <a:rPr lang="uk-UA" i="1" dirty="0" smtClean="0"/>
              <a:t>V = 4/3</a:t>
            </a:r>
            <a:r>
              <a:rPr lang="uk-UA" i="1" baseline="30000" dirty="0" smtClean="0"/>
              <a:t>.</a:t>
            </a:r>
            <a:r>
              <a:rPr lang="uk-UA" i="1" dirty="0" smtClean="0">
                <a:sym typeface="Symbol"/>
              </a:rPr>
              <a:t></a:t>
            </a:r>
            <a:r>
              <a:rPr lang="uk-UA" i="1" dirty="0" smtClean="0"/>
              <a:t> R</a:t>
            </a:r>
            <a:r>
              <a:rPr lang="uk-UA" i="1" baseline="30000" dirty="0" smtClean="0"/>
              <a:t>3</a:t>
            </a:r>
            <a:r>
              <a:rPr lang="en-US" i="1" baseline="30000" dirty="0" smtClean="0"/>
              <a:t> </a:t>
            </a:r>
            <a:r>
              <a:rPr lang="uk-UA" i="1" dirty="0" smtClean="0"/>
              <a:t>, A/V =</a:t>
            </a:r>
            <a:r>
              <a:rPr lang="uk-UA" dirty="0" smtClean="0"/>
              <a:t> </a:t>
            </a:r>
            <a:r>
              <a:rPr lang="en-US" dirty="0" smtClean="0"/>
              <a:t>3 </a:t>
            </a:r>
            <a:r>
              <a:rPr lang="en-US" dirty="0" smtClean="0">
                <a:sym typeface="Symbol"/>
              </a:rPr>
              <a:t></a:t>
            </a:r>
            <a:r>
              <a:rPr lang="en-US" dirty="0" smtClean="0"/>
              <a:t>R </a:t>
            </a:r>
            <a:r>
              <a:rPr lang="uk-UA" i="1" baseline="30000" dirty="0" smtClean="0"/>
              <a:t>-1 </a:t>
            </a:r>
            <a:r>
              <a:rPr lang="uk-UA" i="1" dirty="0" smtClean="0"/>
              <a:t>(для малої частинки) 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70604" y="296733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F</a:t>
            </a:r>
            <a:r>
              <a:rPr lang="uk-UA" i="1" baseline="-25000" dirty="0"/>
              <a:t>01</a:t>
            </a:r>
            <a:r>
              <a:rPr lang="uk-UA" i="1" dirty="0"/>
              <a:t> + (2</a:t>
            </a:r>
            <a:r>
              <a:rPr lang="uk-UA" i="1" dirty="0">
                <a:sym typeface="Symbol"/>
              </a:rPr>
              <a:t></a:t>
            </a:r>
            <a:r>
              <a:rPr lang="uk-UA" i="1" baseline="-25000" dirty="0"/>
              <a:t>1</a:t>
            </a:r>
            <a:r>
              <a:rPr lang="uk-UA" i="1" dirty="0"/>
              <a:t>/d)</a:t>
            </a:r>
            <a:r>
              <a:rPr lang="uk-UA" i="1" baseline="-25000" dirty="0"/>
              <a:t> </a:t>
            </a:r>
            <a:r>
              <a:rPr lang="en-US" i="1" baseline="-25000" dirty="0" smtClean="0"/>
              <a:t> </a:t>
            </a:r>
            <a:r>
              <a:rPr lang="en-US" dirty="0" smtClean="0">
                <a:sym typeface="Symbol"/>
              </a:rPr>
              <a:t></a:t>
            </a:r>
            <a:r>
              <a:rPr lang="uk-UA" i="1" dirty="0" smtClean="0"/>
              <a:t> </a:t>
            </a:r>
            <a:r>
              <a:rPr lang="en-US" i="1" dirty="0" smtClean="0"/>
              <a:t> </a:t>
            </a:r>
            <a:r>
              <a:rPr lang="uk-UA" i="1" dirty="0" smtClean="0"/>
              <a:t>F</a:t>
            </a:r>
            <a:r>
              <a:rPr lang="uk-UA" i="1" baseline="-25000" dirty="0" smtClean="0"/>
              <a:t>02</a:t>
            </a:r>
            <a:r>
              <a:rPr lang="uk-UA" i="1" dirty="0" smtClean="0"/>
              <a:t> </a:t>
            </a:r>
            <a:r>
              <a:rPr lang="uk-UA" i="1" dirty="0"/>
              <a:t>+ (2</a:t>
            </a:r>
            <a:r>
              <a:rPr lang="uk-UA" i="1" dirty="0">
                <a:sym typeface="Symbol"/>
              </a:rPr>
              <a:t></a:t>
            </a:r>
            <a:r>
              <a:rPr lang="uk-UA" i="1" baseline="-25000" dirty="0"/>
              <a:t>2</a:t>
            </a:r>
            <a:r>
              <a:rPr lang="uk-UA" i="1" dirty="0"/>
              <a:t>/d</a:t>
            </a:r>
            <a:r>
              <a:rPr lang="uk-UA" i="1" dirty="0" smtClean="0"/>
              <a:t>),</a:t>
            </a:r>
            <a:r>
              <a:rPr lang="en-US" i="1" dirty="0" smtClean="0"/>
              <a:t>      </a:t>
            </a:r>
            <a:endParaRPr lang="uk-UA" dirty="0"/>
          </a:p>
          <a:p>
            <a:r>
              <a:rPr lang="uk-UA" i="1" dirty="0"/>
              <a:t>F</a:t>
            </a:r>
            <a:r>
              <a:rPr lang="uk-UA" i="1" baseline="-25000" dirty="0"/>
              <a:t>01</a:t>
            </a:r>
            <a:r>
              <a:rPr lang="uk-UA" i="1" dirty="0"/>
              <a:t> + (3</a:t>
            </a:r>
            <a:r>
              <a:rPr lang="uk-UA" i="1" dirty="0">
                <a:sym typeface="Symbol"/>
              </a:rPr>
              <a:t></a:t>
            </a:r>
            <a:r>
              <a:rPr lang="uk-UA" i="1" baseline="-25000" dirty="0"/>
              <a:t>1</a:t>
            </a:r>
            <a:r>
              <a:rPr lang="uk-UA" i="1" dirty="0"/>
              <a:t>/R)</a:t>
            </a:r>
            <a:r>
              <a:rPr lang="uk-UA" i="1" baseline="-25000" dirty="0"/>
              <a:t> </a:t>
            </a:r>
            <a:r>
              <a:rPr lang="en-US" i="1" baseline="-25000" dirty="0" smtClean="0"/>
              <a:t> </a:t>
            </a:r>
            <a:r>
              <a:rPr lang="en-US" dirty="0" smtClean="0">
                <a:sym typeface="Symbol"/>
              </a:rPr>
              <a:t></a:t>
            </a:r>
            <a:r>
              <a:rPr lang="uk-UA" i="1" dirty="0" smtClean="0"/>
              <a:t> </a:t>
            </a:r>
            <a:r>
              <a:rPr lang="en-US" i="1" dirty="0" smtClean="0"/>
              <a:t> </a:t>
            </a:r>
            <a:r>
              <a:rPr lang="uk-UA" i="1" dirty="0" smtClean="0"/>
              <a:t>F</a:t>
            </a:r>
            <a:r>
              <a:rPr lang="uk-UA" i="1" baseline="-25000" dirty="0" smtClean="0"/>
              <a:t>02</a:t>
            </a:r>
            <a:r>
              <a:rPr lang="uk-UA" i="1" dirty="0" smtClean="0"/>
              <a:t> </a:t>
            </a:r>
            <a:r>
              <a:rPr lang="uk-UA" i="1" dirty="0"/>
              <a:t>+ (3</a:t>
            </a:r>
            <a:r>
              <a:rPr lang="uk-UA" i="1" dirty="0">
                <a:sym typeface="Symbol"/>
              </a:rPr>
              <a:t></a:t>
            </a:r>
            <a:r>
              <a:rPr lang="uk-UA" i="1" baseline="-25000" dirty="0"/>
              <a:t>2</a:t>
            </a:r>
            <a:r>
              <a:rPr lang="uk-UA" i="1" dirty="0"/>
              <a:t>/R).</a:t>
            </a:r>
            <a:r>
              <a:rPr lang="uk-UA" dirty="0"/>
              <a:t>		</a:t>
            </a:r>
            <a:r>
              <a:rPr lang="en-US" dirty="0" smtClean="0"/>
              <a:t>                             </a:t>
            </a:r>
            <a:r>
              <a:rPr lang="uk-UA" dirty="0" smtClean="0"/>
              <a:t>(</a:t>
            </a:r>
            <a:r>
              <a:rPr lang="en-US" dirty="0" smtClean="0"/>
              <a:t>3</a:t>
            </a:r>
            <a:r>
              <a:rPr lang="uk-UA" dirty="0" smtClean="0"/>
              <a:t>.9</a:t>
            </a:r>
            <a:r>
              <a:rPr lang="uk-UA" dirty="0"/>
              <a:t>)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349552"/>
              </p:ext>
            </p:extLst>
          </p:nvPr>
        </p:nvGraphicFramePr>
        <p:xfrm>
          <a:off x="1522646" y="3799364"/>
          <a:ext cx="6206623" cy="862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3" imgW="3200400" imgH="444240" progId="Equation.DSMT4">
                  <p:embed/>
                </p:oleObj>
              </mc:Choice>
              <mc:Fallback>
                <p:oleObj name="Equation" r:id="rId3" imgW="3200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2646" y="3799364"/>
                        <a:ext cx="6206623" cy="862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033077" y="3861048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</a:t>
            </a:r>
            <a:r>
              <a:rPr lang="en-US" dirty="0" smtClean="0"/>
              <a:t>3</a:t>
            </a:r>
            <a:r>
              <a:rPr lang="uk-UA" dirty="0" smtClean="0"/>
              <a:t>.</a:t>
            </a:r>
            <a:r>
              <a:rPr lang="en-US" dirty="0" smtClean="0"/>
              <a:t>10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808702"/>
              </p:ext>
            </p:extLst>
          </p:nvPr>
        </p:nvGraphicFramePr>
        <p:xfrm>
          <a:off x="1632379" y="4693786"/>
          <a:ext cx="5879241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5" imgW="3302000" imgH="482600" progId="Equation.DSMT4">
                  <p:embed/>
                </p:oleObj>
              </mc:Choice>
              <mc:Fallback>
                <p:oleObj name="Equation" r:id="rId5" imgW="33020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379" y="4693786"/>
                        <a:ext cx="5879241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989795" y="4941168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</a:t>
            </a:r>
            <a:r>
              <a:rPr lang="en-US" dirty="0" smtClean="0"/>
              <a:t>3</a:t>
            </a:r>
            <a:r>
              <a:rPr lang="uk-UA" dirty="0" smtClean="0"/>
              <a:t>.</a:t>
            </a:r>
            <a:r>
              <a:rPr lang="en-US" dirty="0" smtClean="0"/>
              <a:t>10’</a:t>
            </a:r>
            <a:r>
              <a:rPr lang="uk-UA" dirty="0" smtClean="0"/>
              <a:t>)</a:t>
            </a:r>
            <a:endParaRPr lang="uk-UA" dirty="0"/>
          </a:p>
        </p:txBody>
      </p:sp>
      <p:pic>
        <p:nvPicPr>
          <p:cNvPr id="4109" name="Picture 13" descr="ris_2_2a_б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40" b="-5775"/>
          <a:stretch/>
        </p:blipFill>
        <p:spPr bwMode="auto">
          <a:xfrm>
            <a:off x="179512" y="2272476"/>
            <a:ext cx="130965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10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6</a:t>
            </a:fld>
            <a:endParaRPr lang="uk-UA"/>
          </a:p>
        </p:txBody>
      </p:sp>
      <p:pic>
        <p:nvPicPr>
          <p:cNvPr id="5160" name="Picture 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4" t="28125" r="19180" b="19583"/>
          <a:stretch/>
        </p:blipFill>
        <p:spPr bwMode="auto">
          <a:xfrm>
            <a:off x="467544" y="692696"/>
            <a:ext cx="818825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22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7</a:t>
            </a:fld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237612"/>
              </p:ext>
            </p:extLst>
          </p:nvPr>
        </p:nvGraphicFramePr>
        <p:xfrm>
          <a:off x="179512" y="1196753"/>
          <a:ext cx="8050197" cy="91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" name="Equation" r:id="rId3" imgW="4241520" imgH="482400" progId="Equation.DSMT4">
                  <p:embed/>
                </p:oleObj>
              </mc:Choice>
              <mc:Fallback>
                <p:oleObj name="Equation" r:id="rId3" imgW="4241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196753"/>
                        <a:ext cx="8050197" cy="915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73725" y="1412776"/>
            <a:ext cx="770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</a:t>
            </a:r>
            <a:r>
              <a:rPr lang="en-US" dirty="0" smtClean="0"/>
              <a:t>3</a:t>
            </a:r>
            <a:r>
              <a:rPr lang="uk-UA" dirty="0" smtClean="0"/>
              <a:t>.11</a:t>
            </a:r>
            <a:r>
              <a:rPr lang="uk-UA" dirty="0"/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423" y="2132856"/>
            <a:ext cx="8147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S</a:t>
            </a:r>
            <a:r>
              <a:rPr lang="uk-UA" i="1" baseline="-25000" dirty="0"/>
              <a:t>2</a:t>
            </a:r>
            <a:r>
              <a:rPr lang="uk-UA" i="1" dirty="0"/>
              <a:t>-S</a:t>
            </a:r>
            <a:r>
              <a:rPr lang="uk-UA" i="1" baseline="-25000" dirty="0"/>
              <a:t>1</a:t>
            </a:r>
            <a:r>
              <a:rPr lang="uk-UA" i="1" dirty="0"/>
              <a:t>= </a:t>
            </a:r>
            <a:r>
              <a:rPr lang="uk-UA" i="1" dirty="0">
                <a:sym typeface="Symbol"/>
              </a:rPr>
              <a:t></a:t>
            </a:r>
            <a:r>
              <a:rPr lang="uk-UA" i="1" baseline="-25000" dirty="0"/>
              <a:t>2</a:t>
            </a:r>
            <a:r>
              <a:rPr lang="uk-UA" i="1" baseline="-25000" dirty="0">
                <a:sym typeface="Symbol"/>
              </a:rPr>
              <a:t></a:t>
            </a:r>
            <a:r>
              <a:rPr lang="uk-UA" i="1" baseline="-25000" dirty="0"/>
              <a:t>1</a:t>
            </a:r>
            <a:r>
              <a:rPr lang="uk-UA" i="1" dirty="0"/>
              <a:t>/T</a:t>
            </a:r>
            <a:r>
              <a:rPr lang="uk-UA" i="1" baseline="-25000" dirty="0"/>
              <a:t>0</a:t>
            </a:r>
            <a:r>
              <a:rPr lang="uk-UA" i="1" dirty="0"/>
              <a:t> </a:t>
            </a:r>
            <a:r>
              <a:rPr lang="uk-UA" i="1" dirty="0">
                <a:sym typeface="Symbol"/>
              </a:rPr>
              <a:t></a:t>
            </a:r>
            <a:r>
              <a:rPr lang="uk-UA" i="1" dirty="0"/>
              <a:t> (U</a:t>
            </a:r>
            <a:r>
              <a:rPr lang="uk-UA" i="1" baseline="-25000" dirty="0"/>
              <a:t>2</a:t>
            </a:r>
            <a:r>
              <a:rPr lang="uk-UA" i="1" dirty="0"/>
              <a:t> - U</a:t>
            </a:r>
            <a:r>
              <a:rPr lang="uk-UA" i="1" baseline="-25000" dirty="0"/>
              <a:t>1</a:t>
            </a:r>
            <a:r>
              <a:rPr lang="uk-UA" i="1" dirty="0"/>
              <a:t>)/T</a:t>
            </a:r>
            <a:r>
              <a:rPr lang="uk-UA" i="1" baseline="-25000" dirty="0"/>
              <a:t>0</a:t>
            </a:r>
            <a:r>
              <a:rPr lang="uk-UA" i="1" dirty="0"/>
              <a:t> </a:t>
            </a:r>
            <a:r>
              <a:rPr lang="uk-UA" dirty="0"/>
              <a:t>(</a:t>
            </a:r>
            <a:r>
              <a:rPr lang="uk-UA" i="1" dirty="0">
                <a:sym typeface="Symbol"/>
              </a:rPr>
              <a:t></a:t>
            </a:r>
            <a:r>
              <a:rPr lang="uk-UA" i="1" baseline="-25000" dirty="0"/>
              <a:t>2</a:t>
            </a:r>
            <a:r>
              <a:rPr lang="uk-UA" i="1" baseline="-25000" dirty="0">
                <a:sym typeface="Symbol"/>
              </a:rPr>
              <a:t></a:t>
            </a:r>
            <a:r>
              <a:rPr lang="uk-UA" i="1" baseline="-25000" dirty="0"/>
              <a:t>1</a:t>
            </a:r>
            <a:r>
              <a:rPr lang="uk-UA" dirty="0"/>
              <a:t> та </a:t>
            </a:r>
            <a:r>
              <a:rPr lang="uk-UA" i="1" dirty="0"/>
              <a:t>T</a:t>
            </a:r>
            <a:r>
              <a:rPr lang="uk-UA" i="1" baseline="-25000" dirty="0"/>
              <a:t>0</a:t>
            </a:r>
            <a:r>
              <a:rPr lang="uk-UA" dirty="0"/>
              <a:t> - теплота та температура фазового переходу в масивних зразках)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6423" y="2788483"/>
            <a:ext cx="6631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sym typeface="Symbol"/>
              </a:rPr>
              <a:t></a:t>
            </a:r>
            <a:r>
              <a:rPr lang="uk-UA" i="1" dirty="0"/>
              <a:t> = (U</a:t>
            </a:r>
            <a:r>
              <a:rPr lang="uk-UA" i="1" baseline="-25000" dirty="0"/>
              <a:t>2</a:t>
            </a:r>
            <a:r>
              <a:rPr lang="uk-UA" i="1" dirty="0"/>
              <a:t> - U</a:t>
            </a:r>
            <a:r>
              <a:rPr lang="uk-UA" i="1" baseline="-25000" dirty="0"/>
              <a:t>1</a:t>
            </a:r>
            <a:r>
              <a:rPr lang="uk-UA" i="1" dirty="0"/>
              <a:t>) /U</a:t>
            </a:r>
            <a:r>
              <a:rPr lang="uk-UA" i="1" baseline="-25000" dirty="0"/>
              <a:t>1  </a:t>
            </a:r>
            <a:r>
              <a:rPr lang="uk-UA" i="1" dirty="0">
                <a:sym typeface="Symbol"/>
              </a:rPr>
              <a:t></a:t>
            </a:r>
            <a:r>
              <a:rPr lang="uk-UA" i="1" dirty="0"/>
              <a:t> </a:t>
            </a:r>
            <a:r>
              <a:rPr lang="uk-UA" i="1" dirty="0">
                <a:sym typeface="Symbol"/>
              </a:rPr>
              <a:t></a:t>
            </a:r>
            <a:r>
              <a:rPr lang="uk-UA" i="1" baseline="-25000" dirty="0"/>
              <a:t>2</a:t>
            </a:r>
            <a:r>
              <a:rPr lang="uk-UA" i="1" baseline="-25000" dirty="0">
                <a:sym typeface="Symbol"/>
              </a:rPr>
              <a:t></a:t>
            </a:r>
            <a:r>
              <a:rPr lang="uk-UA" i="1" baseline="-25000" dirty="0"/>
              <a:t>1</a:t>
            </a:r>
            <a:r>
              <a:rPr lang="uk-UA" dirty="0"/>
              <a:t>/</a:t>
            </a:r>
            <a:r>
              <a:rPr lang="uk-UA" i="1" dirty="0" err="1"/>
              <a:t>Q</a:t>
            </a:r>
            <a:r>
              <a:rPr lang="uk-UA" i="1" baseline="-25000" dirty="0" err="1"/>
              <a:t>в</a:t>
            </a:r>
            <a:r>
              <a:rPr lang="uk-UA" i="1" dirty="0"/>
              <a:t>, </a:t>
            </a:r>
            <a:r>
              <a:rPr lang="uk-UA" dirty="0"/>
              <a:t>( </a:t>
            </a:r>
            <a:r>
              <a:rPr lang="uk-UA" i="1" dirty="0" err="1"/>
              <a:t>Q</a:t>
            </a:r>
            <a:r>
              <a:rPr lang="uk-UA" i="1" baseline="-25000" dirty="0" err="1"/>
              <a:t>в</a:t>
            </a:r>
            <a:r>
              <a:rPr lang="uk-UA" baseline="-25000" dirty="0"/>
              <a:t> </a:t>
            </a:r>
            <a:r>
              <a:rPr lang="uk-UA" dirty="0"/>
              <a:t> - теплота випаровування)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152397"/>
              </p:ext>
            </p:extLst>
          </p:nvPr>
        </p:nvGraphicFramePr>
        <p:xfrm>
          <a:off x="395536" y="4005064"/>
          <a:ext cx="4067944" cy="41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" name="Equation" r:id="rId5" imgW="2222500" imgH="228600" progId="Equation.DSMT4">
                  <p:embed/>
                </p:oleObj>
              </mc:Choice>
              <mc:Fallback>
                <p:oleObj name="Equation" r:id="rId5" imgW="22225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005064"/>
                        <a:ext cx="4067944" cy="419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356605" y="414908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</a:t>
            </a:r>
            <a:r>
              <a:rPr lang="en-US" dirty="0" smtClean="0"/>
              <a:t>3</a:t>
            </a:r>
            <a:r>
              <a:rPr lang="uk-UA" dirty="0" smtClean="0"/>
              <a:t>.1</a:t>
            </a:r>
            <a:r>
              <a:rPr lang="en-US" dirty="0" smtClean="0"/>
              <a:t>2</a:t>
            </a:r>
            <a:r>
              <a:rPr lang="uk-UA" dirty="0" smtClean="0"/>
              <a:t>)</a:t>
            </a:r>
            <a:endParaRPr lang="uk-UA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831199"/>
              </p:ext>
            </p:extLst>
          </p:nvPr>
        </p:nvGraphicFramePr>
        <p:xfrm>
          <a:off x="395535" y="3233838"/>
          <a:ext cx="2570653" cy="699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" name="Equation" r:id="rId7" imgW="1587240" imgH="431640" progId="Equation.DSMT4">
                  <p:embed/>
                </p:oleObj>
              </mc:Choice>
              <mc:Fallback>
                <p:oleObj name="Equation" r:id="rId7" imgW="1587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535" y="3233838"/>
                        <a:ext cx="2570653" cy="699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51554" y="4384067"/>
            <a:ext cx="7416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де </a:t>
            </a:r>
            <a:r>
              <a:rPr lang="uk-UA" i="1" dirty="0"/>
              <a:t>z</a:t>
            </a:r>
            <a:r>
              <a:rPr lang="uk-UA" i="1" baseline="-25000" dirty="0"/>
              <a:t>0</a:t>
            </a:r>
            <a:r>
              <a:rPr lang="uk-UA" i="1" dirty="0"/>
              <a:t> </a:t>
            </a:r>
            <a:r>
              <a:rPr lang="uk-UA" dirty="0"/>
              <a:t>і </a:t>
            </a:r>
            <a:r>
              <a:rPr lang="uk-UA" i="1" dirty="0" err="1"/>
              <a:t>z</a:t>
            </a:r>
            <a:r>
              <a:rPr lang="uk-UA" i="1" baseline="-25000" dirty="0" err="1"/>
              <a:t>п</a:t>
            </a:r>
            <a:r>
              <a:rPr lang="uk-UA" dirty="0"/>
              <a:t> - об’ємне  і поверхневе координаційні числа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160472"/>
              </p:ext>
            </p:extLst>
          </p:nvPr>
        </p:nvGraphicFramePr>
        <p:xfrm>
          <a:off x="251554" y="4941168"/>
          <a:ext cx="441649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" name="Equation" r:id="rId9" imgW="2628900" imgH="431800" progId="Equation.DSMT4">
                  <p:embed/>
                </p:oleObj>
              </mc:Choice>
              <mc:Fallback>
                <p:oleObj name="Equation" r:id="rId9" imgW="2628900" imgH="431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54" y="4941168"/>
                        <a:ext cx="4416491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006531"/>
              </p:ext>
            </p:extLst>
          </p:nvPr>
        </p:nvGraphicFramePr>
        <p:xfrm>
          <a:off x="4932040" y="4869161"/>
          <a:ext cx="4040609" cy="754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" name="Equation" r:id="rId11" imgW="2298700" imgH="431800" progId="Equation.DSMT4">
                  <p:embed/>
                </p:oleObj>
              </mc:Choice>
              <mc:Fallback>
                <p:oleObj name="Equation" r:id="rId11" imgW="2298700" imgH="431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869161"/>
                        <a:ext cx="4040609" cy="754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52977"/>
              </p:ext>
            </p:extLst>
          </p:nvPr>
        </p:nvGraphicFramePr>
        <p:xfrm>
          <a:off x="2137323" y="5877272"/>
          <a:ext cx="4702348" cy="753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" name="Equation" r:id="rId13" imgW="2679700" imgH="431800" progId="Equation.DSMT4">
                  <p:embed/>
                </p:oleObj>
              </mc:Choice>
              <mc:Fallback>
                <p:oleObj name="Equation" r:id="rId13" imgW="2679700" imgH="431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323" y="5877272"/>
                        <a:ext cx="4702348" cy="75304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8356604" y="6021288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</a:t>
            </a:r>
            <a:r>
              <a:rPr lang="en-US" dirty="0" smtClean="0"/>
              <a:t>3</a:t>
            </a:r>
            <a:r>
              <a:rPr lang="uk-UA" dirty="0" smtClean="0"/>
              <a:t>.1</a:t>
            </a:r>
            <a:r>
              <a:rPr lang="en-US" dirty="0" smtClean="0"/>
              <a:t>3</a:t>
            </a:r>
            <a:r>
              <a:rPr lang="uk-UA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174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8</a:t>
            </a:fld>
            <a:endParaRPr lang="uk-UA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351" y="0"/>
            <a:ext cx="8208912" cy="646331"/>
          </a:xfrm>
        </p:spPr>
        <p:txBody>
          <a:bodyPr wrap="square">
            <a:spAutoFit/>
          </a:bodyPr>
          <a:lstStyle/>
          <a:p>
            <a:pPr lvl="1"/>
            <a:r>
              <a:rPr lang="uk-UA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3.3.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uk-UA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b="1" dirty="0"/>
              <a:t>Розрахунок критичної товщини для різних фазових переходів</a:t>
            </a:r>
            <a:endParaRPr lang="uk-UA" sz="1200" dirty="0"/>
          </a:p>
        </p:txBody>
      </p:sp>
      <p:pic>
        <p:nvPicPr>
          <p:cNvPr id="7170" name="Picture 2" descr="ris_2_2a_б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9" b="-5775"/>
          <a:stretch/>
        </p:blipFill>
        <p:spPr bwMode="auto">
          <a:xfrm>
            <a:off x="323528" y="1124743"/>
            <a:ext cx="3744416" cy="188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67644" y="62068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Ф</a:t>
            </a:r>
            <a:r>
              <a:rPr lang="uk-UA" dirty="0" smtClean="0"/>
              <a:t>азовий перехід </a:t>
            </a:r>
            <a:r>
              <a:rPr lang="uk-UA" i="1" dirty="0"/>
              <a:t>(111)ГЦК (2) </a:t>
            </a:r>
            <a:r>
              <a:rPr lang="uk-UA" i="1" dirty="0">
                <a:sym typeface="Symbol"/>
              </a:rPr>
              <a:t></a:t>
            </a:r>
            <a:r>
              <a:rPr lang="uk-UA" i="1" dirty="0"/>
              <a:t> (100)ОЦК (1)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23957" y="1268760"/>
            <a:ext cx="4596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Рисунок </a:t>
            </a:r>
            <a:r>
              <a:rPr lang="uk-UA" dirty="0" smtClean="0"/>
              <a:t>3.2</a:t>
            </a:r>
            <a:r>
              <a:rPr lang="uk-UA" dirty="0"/>
              <a:t> - </a:t>
            </a:r>
            <a:r>
              <a:rPr lang="uk-UA" dirty="0" smtClean="0"/>
              <a:t>Схематичне зображення </a:t>
            </a:r>
            <a:r>
              <a:rPr lang="uk-UA" dirty="0" err="1"/>
              <a:t>площин</a:t>
            </a:r>
            <a:r>
              <a:rPr lang="uk-UA" dirty="0"/>
              <a:t> </a:t>
            </a:r>
            <a:r>
              <a:rPr lang="uk-UA" dirty="0" smtClean="0"/>
              <a:t>ОЦК </a:t>
            </a:r>
            <a:r>
              <a:rPr lang="uk-UA" i="1" dirty="0" smtClean="0"/>
              <a:t>(100</a:t>
            </a:r>
            <a:r>
              <a:rPr lang="uk-UA" i="1" dirty="0"/>
              <a:t>)</a:t>
            </a:r>
            <a:r>
              <a:rPr lang="uk-UA" dirty="0"/>
              <a:t> </a:t>
            </a:r>
            <a:r>
              <a:rPr lang="uk-UA" dirty="0" smtClean="0"/>
              <a:t>(а) </a:t>
            </a:r>
            <a:r>
              <a:rPr lang="uk-UA" dirty="0"/>
              <a:t>і </a:t>
            </a:r>
            <a:r>
              <a:rPr lang="uk-UA" dirty="0" smtClean="0"/>
              <a:t>ГЦК </a:t>
            </a:r>
            <a:r>
              <a:rPr lang="uk-UA" i="1" dirty="0" smtClean="0"/>
              <a:t>(111</a:t>
            </a:r>
            <a:r>
              <a:rPr lang="uk-UA" i="1" dirty="0"/>
              <a:t>)</a:t>
            </a:r>
            <a:r>
              <a:rPr lang="uk-UA" dirty="0"/>
              <a:t> </a:t>
            </a:r>
            <a:r>
              <a:rPr lang="uk-UA" dirty="0" smtClean="0"/>
              <a:t>(б)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1116670" y="301286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 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302304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 </a:t>
            </a:r>
            <a:endParaRPr lang="uk-U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3" t="35421" r="20234" b="26875"/>
          <a:stretch/>
        </p:blipFill>
        <p:spPr bwMode="auto">
          <a:xfrm>
            <a:off x="374069" y="3423205"/>
            <a:ext cx="5837546" cy="286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548528"/>
              </p:ext>
            </p:extLst>
          </p:nvPr>
        </p:nvGraphicFramePr>
        <p:xfrm>
          <a:off x="6211615" y="3645024"/>
          <a:ext cx="2771800" cy="66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5" imgW="1943100" imgH="469900" progId="Equation.DSMT4">
                  <p:embed/>
                </p:oleObj>
              </mc:Choice>
              <mc:Fallback>
                <p:oleObj name="Equation" r:id="rId5" imgW="19431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615" y="3645024"/>
                        <a:ext cx="2771800" cy="66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350073" y="4451938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</a:t>
            </a:r>
            <a:r>
              <a:rPr lang="uk-UA" dirty="0"/>
              <a:t>3</a:t>
            </a:r>
            <a:r>
              <a:rPr lang="ru-RU" dirty="0"/>
              <a:t>.14)</a:t>
            </a:r>
            <a:endParaRPr lang="uk-UA" dirty="0"/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1" t="49360" r="35011" b="25320"/>
          <a:stretch/>
        </p:blipFill>
        <p:spPr bwMode="auto">
          <a:xfrm>
            <a:off x="6090531" y="5115159"/>
            <a:ext cx="3015417" cy="154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58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C2E-908F-49B3-9A2F-32942C0BE911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646331"/>
          </a:xfrm>
        </p:spPr>
        <p:txBody>
          <a:bodyPr wrap="square">
            <a:spAutoFit/>
          </a:bodyPr>
          <a:lstStyle/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3.4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Теоретична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залежність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температури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фазового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полі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-морфного переходу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товщини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плівки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розміру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частинки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endParaRPr lang="uk-UA" sz="18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851997"/>
              </p:ext>
            </p:extLst>
          </p:nvPr>
        </p:nvGraphicFramePr>
        <p:xfrm>
          <a:off x="971599" y="1450617"/>
          <a:ext cx="6840761" cy="355759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40336"/>
                <a:gridCol w="3178977"/>
                <a:gridCol w="1821448"/>
              </a:tblGrid>
              <a:tr h="377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Метал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600" spc="0" dirty="0">
                          <a:effectLst/>
                        </a:rPr>
                        <a:t>Поліморфний перехід</a:t>
                      </a:r>
                      <a:endParaRPr lang="uk-UA" sz="1600" b="1" spc="-5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T</a:t>
                      </a:r>
                      <a:r>
                        <a:rPr lang="uk-UA" sz="1800" baseline="-25000" dirty="0">
                          <a:effectLst/>
                        </a:rPr>
                        <a:t>0</a:t>
                      </a:r>
                      <a:r>
                        <a:rPr lang="uk-UA" sz="1800" dirty="0">
                          <a:effectLst/>
                        </a:rPr>
                        <a:t>, K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6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Fe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sym typeface="Symbol"/>
                        </a:rPr>
                        <a:t>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>
                          <a:effectLst/>
                          <a:sym typeface="Symbol"/>
                        </a:rPr>
                        <a:t></a:t>
                      </a:r>
                      <a:r>
                        <a:rPr lang="uk-UA" sz="1800" dirty="0">
                          <a:effectLst/>
                        </a:rPr>
                        <a:t> (ОЦК</a:t>
                      </a:r>
                      <a:r>
                        <a:rPr lang="uk-UA" sz="1800" baseline="-25000" dirty="0">
                          <a:effectLst/>
                        </a:rPr>
                        <a:t>1 </a:t>
                      </a:r>
                      <a:r>
                        <a:rPr lang="uk-UA" sz="1800" dirty="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 dirty="0">
                          <a:effectLst/>
                        </a:rPr>
                        <a:t> ГЦК)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5275" algn="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1183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6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Fe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sym typeface="Symbol"/>
                        </a:rPr>
                        <a:t></a:t>
                      </a:r>
                      <a:r>
                        <a:rPr lang="uk-UA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  <a:sym typeface="Symbol"/>
                        </a:rPr>
                        <a:t></a:t>
                      </a:r>
                      <a:r>
                        <a:rPr lang="uk-UA" sz="1800">
                          <a:effectLst/>
                        </a:rPr>
                        <a:t> (ГЦК </a:t>
                      </a:r>
                      <a:r>
                        <a:rPr lang="uk-UA" sz="180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>
                          <a:effectLst/>
                        </a:rPr>
                        <a:t> ОЦК</a:t>
                      </a:r>
                      <a:r>
                        <a:rPr lang="uk-UA" sz="1800" baseline="-25000">
                          <a:effectLst/>
                        </a:rPr>
                        <a:t>2</a:t>
                      </a:r>
                      <a:r>
                        <a:rPr lang="uk-UA" sz="1800">
                          <a:effectLst/>
                        </a:rPr>
                        <a:t>)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5275" algn="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1663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6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Tі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sym typeface="Symbol"/>
                        </a:rPr>
                        <a:t></a:t>
                      </a:r>
                      <a:r>
                        <a:rPr lang="uk-UA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  <a:sym typeface="Symbol"/>
                        </a:rPr>
                        <a:t></a:t>
                      </a:r>
                      <a:r>
                        <a:rPr lang="uk-UA" sz="1800">
                          <a:effectLst/>
                        </a:rPr>
                        <a:t> (ГЩП </a:t>
                      </a:r>
                      <a:r>
                        <a:rPr lang="uk-UA" sz="180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>
                          <a:effectLst/>
                        </a:rPr>
                        <a:t> ОЦК)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5275" algn="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1155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6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Zr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sym typeface="Symbol"/>
                        </a:rPr>
                        <a:t></a:t>
                      </a:r>
                      <a:r>
                        <a:rPr lang="uk-UA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  <a:sym typeface="Symbol"/>
                        </a:rPr>
                        <a:t></a:t>
                      </a:r>
                      <a:r>
                        <a:rPr lang="uk-UA" sz="1800">
                          <a:effectLst/>
                        </a:rPr>
                        <a:t> (ГЩП </a:t>
                      </a:r>
                      <a:r>
                        <a:rPr lang="uk-UA" sz="180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>
                          <a:effectLst/>
                        </a:rPr>
                        <a:t> ОЦК)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5275" algn="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1135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6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Hf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sym typeface="Symbol"/>
                        </a:rPr>
                        <a:t></a:t>
                      </a:r>
                      <a:r>
                        <a:rPr lang="uk-UA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  <a:sym typeface="Symbol"/>
                        </a:rPr>
                        <a:t></a:t>
                      </a:r>
                      <a:r>
                        <a:rPr lang="uk-UA" sz="1800">
                          <a:effectLst/>
                        </a:rPr>
                        <a:t> (ГЩП </a:t>
                      </a:r>
                      <a:r>
                        <a:rPr lang="uk-UA" sz="180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>
                          <a:effectLst/>
                        </a:rPr>
                        <a:t> ОЦК)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5275" algn="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2050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6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Co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sym typeface="Symbol"/>
                        </a:rPr>
                        <a:t></a:t>
                      </a:r>
                      <a:r>
                        <a:rPr lang="uk-UA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  <a:sym typeface="Symbol"/>
                        </a:rPr>
                        <a:t></a:t>
                      </a:r>
                      <a:r>
                        <a:rPr lang="uk-UA" sz="1800">
                          <a:effectLst/>
                        </a:rPr>
                        <a:t> (ГЩП </a:t>
                      </a:r>
                      <a:r>
                        <a:rPr lang="uk-UA" sz="180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>
                          <a:effectLst/>
                        </a:rPr>
                        <a:t> ГЦК)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5275" algn="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692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6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Be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sym typeface="Symbol"/>
                        </a:rPr>
                        <a:t></a:t>
                      </a:r>
                      <a:r>
                        <a:rPr lang="uk-UA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  <a:sym typeface="Symbol"/>
                        </a:rPr>
                        <a:t></a:t>
                      </a:r>
                      <a:r>
                        <a:rPr lang="uk-UA" sz="1800">
                          <a:effectLst/>
                        </a:rPr>
                        <a:t> (ГЩП </a:t>
                      </a:r>
                      <a:r>
                        <a:rPr lang="uk-UA" sz="180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>
                          <a:effectLst/>
                        </a:rPr>
                        <a:t> ОЦК)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5275" algn="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1527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6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Y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sym typeface="Symbol"/>
                        </a:rPr>
                        <a:t></a:t>
                      </a:r>
                      <a:r>
                        <a:rPr lang="uk-UA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  <a:sym typeface="Symbol"/>
                        </a:rPr>
                        <a:t></a:t>
                      </a:r>
                      <a:r>
                        <a:rPr lang="uk-UA" sz="1800">
                          <a:effectLst/>
                        </a:rPr>
                        <a:t> (ГЩП </a:t>
                      </a:r>
                      <a:r>
                        <a:rPr lang="uk-UA" sz="180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>
                          <a:effectLst/>
                        </a:rPr>
                        <a:t> ОЦК)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5275" algn="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1763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6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Gd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sym typeface="Symbol"/>
                        </a:rPr>
                        <a:t></a:t>
                      </a:r>
                      <a:r>
                        <a:rPr lang="uk-UA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  <a:sym typeface="Symbol"/>
                        </a:rPr>
                        <a:t></a:t>
                      </a:r>
                      <a:r>
                        <a:rPr lang="uk-UA" sz="1800">
                          <a:effectLst/>
                        </a:rPr>
                        <a:t> (ГЩП </a:t>
                      </a:r>
                      <a:r>
                        <a:rPr lang="uk-UA" sz="180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>
                          <a:effectLst/>
                        </a:rPr>
                        <a:t> ОЦК)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5275" algn="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1137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6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Tb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sym typeface="Symbol"/>
                        </a:rPr>
                        <a:t></a:t>
                      </a:r>
                      <a:r>
                        <a:rPr lang="uk-UA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  <a:sym typeface="Symbol"/>
                        </a:rPr>
                        <a:t></a:t>
                      </a:r>
                      <a:r>
                        <a:rPr lang="uk-UA" sz="1800">
                          <a:effectLst/>
                        </a:rPr>
                        <a:t> (ГЩП </a:t>
                      </a:r>
                      <a:r>
                        <a:rPr lang="uk-UA" sz="180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>
                          <a:effectLst/>
                        </a:rPr>
                        <a:t> ОЦК)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5275" algn="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1590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6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Yb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sym typeface="Symbol"/>
                        </a:rPr>
                        <a:t></a:t>
                      </a:r>
                      <a:r>
                        <a:rPr lang="uk-UA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  <a:sym typeface="Symbol"/>
                        </a:rPr>
                        <a:t></a:t>
                      </a:r>
                      <a:r>
                        <a:rPr lang="uk-UA" sz="1800">
                          <a:effectLst/>
                        </a:rPr>
                        <a:t> (ГЩП </a:t>
                      </a:r>
                      <a:r>
                        <a:rPr lang="uk-UA" sz="1800">
                          <a:effectLst/>
                          <a:sym typeface="Symbol"/>
                        </a:rPr>
                        <a:t></a:t>
                      </a:r>
                      <a:r>
                        <a:rPr lang="uk-UA" sz="1800">
                          <a:effectLst/>
                        </a:rPr>
                        <a:t> ОЦК)</a:t>
                      </a:r>
                      <a:endParaRPr lang="uk-UA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95275" algn="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1071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883227"/>
              </p:ext>
            </p:extLst>
          </p:nvPr>
        </p:nvGraphicFramePr>
        <p:xfrm>
          <a:off x="467543" y="5157192"/>
          <a:ext cx="2609231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3" imgW="1600200" imgH="482600" progId="Equation.DSMT4">
                  <p:embed/>
                </p:oleObj>
              </mc:Choice>
              <mc:Fallback>
                <p:oleObj name="Equation" r:id="rId3" imgW="16002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3" y="5157192"/>
                        <a:ext cx="2609231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390907" y="5373216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(3.15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36893"/>
              </p:ext>
            </p:extLst>
          </p:nvPr>
        </p:nvGraphicFramePr>
        <p:xfrm>
          <a:off x="611560" y="6021288"/>
          <a:ext cx="4984023" cy="635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5" imgW="3365500" imgH="431800" progId="Equation.DSMT4">
                  <p:embed/>
                </p:oleObj>
              </mc:Choice>
              <mc:Fallback>
                <p:oleObj name="Equation" r:id="rId5" imgW="33655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6021288"/>
                        <a:ext cx="4984023" cy="635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084168" y="6093296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(3.15</a:t>
            </a:r>
            <a:r>
              <a:rPr lang="uk-UA" dirty="0">
                <a:sym typeface="Symbol"/>
              </a:rPr>
              <a:t></a:t>
            </a:r>
            <a:r>
              <a:rPr lang="uk-U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7878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246</TotalTime>
  <Words>2432</Words>
  <Application>Microsoft Office PowerPoint</Application>
  <PresentationFormat>Экран (4:3)</PresentationFormat>
  <Paragraphs>988</Paragraphs>
  <Slides>47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Трек</vt:lpstr>
      <vt:lpstr>Equation</vt:lpstr>
      <vt:lpstr>SigmaPlotGraphicObject.5</vt:lpstr>
      <vt:lpstr>Формула</vt:lpstr>
      <vt:lpstr>Презентация PowerPoint</vt:lpstr>
      <vt:lpstr>Розділ 3  Термодинамічні явища в зразках  малих розмірів 3.1. Уявлення про розмірні ефекти в тонких плівках  та малих частинках </vt:lpstr>
      <vt:lpstr>3.2 Елементи термодинаміки  3.2.1 Поняття про характеристичні функції</vt:lpstr>
      <vt:lpstr>Презентация PowerPoint</vt:lpstr>
      <vt:lpstr>3.3 Фазовий розмірний ефект у тонких плівках та час-тинках малих розмірів (теорія)   3.3.1 Отримання співвідношення для критичної товщини</vt:lpstr>
      <vt:lpstr>Презентация PowerPoint</vt:lpstr>
      <vt:lpstr>Презентация PowerPoint</vt:lpstr>
      <vt:lpstr> 3.3.2 Розрахунок критичної товщини для різних фазових переходів</vt:lpstr>
      <vt:lpstr>3.4 Теоретична залежність температури фазового полі-морфного переходу від товщини плівки (розміру частинки) </vt:lpstr>
      <vt:lpstr>3.5 Теоретична залежність температури плавлення</vt:lpstr>
      <vt:lpstr>3.6 Фазові переходи в зразках малих розмірів (огляд експериментальних результатів), природа аномальних фаз </vt:lpstr>
      <vt:lpstr>Презентация PowerPoint</vt:lpstr>
      <vt:lpstr>Презентация PowerPoint</vt:lpstr>
      <vt:lpstr>Презентация PowerPoint</vt:lpstr>
      <vt:lpstr>Презентация PowerPoint</vt:lpstr>
      <vt:lpstr>3.7 Залежність параметра решітки від товщини плівки або розміру частинок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Ц325</dc:creator>
  <cp:lastModifiedBy>aser</cp:lastModifiedBy>
  <cp:revision>46</cp:revision>
  <dcterms:created xsi:type="dcterms:W3CDTF">2019-10-18T08:21:10Z</dcterms:created>
  <dcterms:modified xsi:type="dcterms:W3CDTF">2020-09-09T20:41:45Z</dcterms:modified>
</cp:coreProperties>
</file>