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039"/>
    <a:srgbClr val="009999"/>
    <a:srgbClr val="014957"/>
    <a:srgbClr val="66040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42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EABD2-B4E2-4FE7-ABB8-696AAA94F2FA}" type="datetimeFigureOut">
              <a:rPr lang="ru-RU" smtClean="0"/>
              <a:t>31.01.2019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55CC2-C4B0-4137-8897-C9BA596626F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38867"/>
            <a:ext cx="9144000" cy="1786466"/>
          </a:xfrm>
          <a:solidFill>
            <a:schemeClr val="bg1">
              <a:alpha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uk-UA" sz="4800" b="1" smtClean="0">
                <a:gradFill flip="none" rotWithShape="1">
                  <a:gsLst>
                    <a:gs pos="0">
                      <a:srgbClr val="013039"/>
                    </a:gs>
                    <a:gs pos="64999">
                      <a:srgbClr val="014957"/>
                    </a:gs>
                    <a:gs pos="100000">
                      <a:srgbClr val="0099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n-lt"/>
              </a:rPr>
              <a:t>Наноматеріали і нанотехнології в приладобудуванні</a:t>
            </a:r>
            <a:endParaRPr lang="ru-RU" sz="4800" b="1">
              <a:gradFill flip="none" rotWithShape="1">
                <a:gsLst>
                  <a:gs pos="0">
                    <a:srgbClr val="013039"/>
                  </a:gs>
                  <a:gs pos="64999">
                    <a:srgbClr val="014957"/>
                  </a:gs>
                  <a:gs pos="100000">
                    <a:srgbClr val="009999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6212" t="7265" r="5812"/>
          <a:stretch>
            <a:fillRect/>
          </a:stretch>
        </p:blipFill>
        <p:spPr bwMode="auto">
          <a:xfrm>
            <a:off x="651933" y="279400"/>
            <a:ext cx="8153400" cy="597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CC173F88-3387-453B-9303-AC0210B95CB8}" type="slidenum">
              <a:rPr lang="ru-RU" sz="2400" smtClean="0"/>
              <a:pPr/>
              <a:t>10</a:t>
            </a:fld>
            <a:endParaRPr lang="ru-RU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0" y="615420"/>
            <a:ext cx="3826934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16399" y="1811868"/>
            <a:ext cx="47413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mtClean="0"/>
              <a:t>Рис. 2.3. Схема отримання нанопорошків шляхом конденсації матеріалу з парової фази: 1 – тигель з матеріалом;</a:t>
            </a:r>
            <a:br>
              <a:rPr lang="ru-RU" sz="2000" smtClean="0"/>
            </a:br>
            <a:r>
              <a:rPr lang="ru-RU" sz="2000" smtClean="0"/>
              <a:t>2 – скребок для зчищення нанопорошку; 3 – стрижень (підкладка), що охолоджується; 4 – контейнер для нанопорошку [2] </a:t>
            </a:r>
            <a:br>
              <a:rPr lang="ru-RU" sz="2000" smtClean="0"/>
            </a:br>
            <a:endParaRPr lang="uk-UA" sz="2000"/>
          </a:p>
        </p:txBody>
      </p:sp>
      <p:sp>
        <p:nvSpPr>
          <p:cNvPr id="6" name="Прямоугольник 5"/>
          <p:cNvSpPr/>
          <p:nvPr/>
        </p:nvSpPr>
        <p:spPr>
          <a:xfrm>
            <a:off x="2285999" y="203201"/>
            <a:ext cx="5630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Вибухове </a:t>
            </a:r>
            <a:r>
              <a:rPr lang="ru-RU" sz="3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випаровування</a:t>
            </a:r>
            <a:endParaRPr lang="uk-UA" sz="3600" b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CC173F88-3387-453B-9303-AC0210B95CB8}" type="slidenum">
              <a:rPr lang="ru-RU" sz="2400" smtClean="0"/>
              <a:pPr/>
              <a:t>11</a:t>
            </a:fld>
            <a:endParaRPr lang="ru-RU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1467" y="1193800"/>
            <a:ext cx="7679266" cy="524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Розпилення </a:t>
            </a:r>
            <a:r>
              <a:rPr lang="ru-RU" sz="3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розплаву</a:t>
            </a:r>
            <a:endParaRPr lang="uk-UA" sz="3600" b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CC173F88-3387-453B-9303-AC0210B95CB8}" type="slidenum">
              <a:rPr lang="ru-RU" sz="2400" smtClean="0"/>
              <a:pPr/>
              <a:t>12</a:t>
            </a:fld>
            <a:endParaRPr lang="ru-RU"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Випаровування в потоці інертного </a:t>
            </a:r>
            <a:r>
              <a:rPr lang="ru-RU" sz="3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газу </a:t>
            </a:r>
            <a:endParaRPr lang="uk-UA" sz="3600" b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668" y="860425"/>
            <a:ext cx="3716866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91000" y="1289040"/>
            <a:ext cx="46990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mtClean="0">
                <a:solidFill>
                  <a:srgbClr val="000000"/>
                </a:solidFill>
              </a:rPr>
              <a:t>Рис. 2.5</a:t>
            </a:r>
            <a:r>
              <a:rPr lang="ru-RU" sz="2400" smtClean="0">
                <a:solidFill>
                  <a:srgbClr val="000000"/>
                </a:solidFill>
              </a:rPr>
              <a:t>. </a:t>
            </a:r>
            <a:r>
              <a:rPr lang="ru-RU" sz="2400" smtClean="0">
                <a:solidFill>
                  <a:srgbClr val="000000"/>
                </a:solidFill>
              </a:rPr>
              <a:t>Установка для </a:t>
            </a:r>
            <a:r>
              <a:rPr lang="ru-RU" sz="2400" smtClean="0">
                <a:solidFill>
                  <a:srgbClr val="000000"/>
                </a:solidFill>
              </a:rPr>
              <a:t>отримання </a:t>
            </a:r>
            <a:r>
              <a:rPr lang="ru-RU" sz="2400" smtClean="0">
                <a:solidFill>
                  <a:srgbClr val="000000"/>
                </a:solidFill>
              </a:rPr>
              <a:t>нанопорошку </a:t>
            </a:r>
            <a:r>
              <a:rPr lang="ru-RU" sz="2400" smtClean="0">
                <a:solidFill>
                  <a:srgbClr val="000000"/>
                </a:solidFill>
              </a:rPr>
              <a:t>в </a:t>
            </a:r>
            <a:r>
              <a:rPr lang="ru-RU" sz="2400" smtClean="0">
                <a:solidFill>
                  <a:srgbClr val="000000"/>
                </a:solidFill>
              </a:rPr>
              <a:t>атмосфері </a:t>
            </a:r>
            <a:r>
              <a:rPr lang="ru-RU" sz="2400" smtClean="0">
                <a:solidFill>
                  <a:srgbClr val="000000"/>
                </a:solidFill>
              </a:rPr>
              <a:t>інертного </a:t>
            </a:r>
            <a:r>
              <a:rPr lang="ru-RU" sz="2400" smtClean="0">
                <a:solidFill>
                  <a:srgbClr val="000000"/>
                </a:solidFill>
              </a:rPr>
              <a:t>газу</a:t>
            </a:r>
            <a:r>
              <a:rPr lang="ru-RU" sz="2400" smtClean="0">
                <a:solidFill>
                  <a:srgbClr val="000000"/>
                </a:solidFill>
              </a:rPr>
              <a:t>: </a:t>
            </a:r>
            <a:endParaRPr lang="ru-RU" sz="2400" smtClean="0">
              <a:solidFill>
                <a:srgbClr val="000000"/>
              </a:solidFill>
            </a:endParaRPr>
          </a:p>
          <a:p>
            <a:r>
              <a:rPr lang="ru-RU" sz="2400" smtClean="0">
                <a:solidFill>
                  <a:srgbClr val="000000"/>
                </a:solidFill>
              </a:rPr>
              <a:t>1 </a:t>
            </a:r>
            <a:r>
              <a:rPr lang="ru-RU" sz="2400" smtClean="0">
                <a:solidFill>
                  <a:srgbClr val="000000"/>
                </a:solidFill>
              </a:rPr>
              <a:t>– </a:t>
            </a:r>
            <a:r>
              <a:rPr lang="ru-RU" sz="2400" smtClean="0">
                <a:solidFill>
                  <a:srgbClr val="000000"/>
                </a:solidFill>
              </a:rPr>
              <a:t>контейнер для </a:t>
            </a:r>
            <a:r>
              <a:rPr lang="ru-RU" sz="2400" smtClean="0">
                <a:solidFill>
                  <a:srgbClr val="000000"/>
                </a:solidFill>
              </a:rPr>
              <a:t>нанопорошку;</a:t>
            </a:r>
          </a:p>
          <a:p>
            <a:r>
              <a:rPr lang="ru-RU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2 </a:t>
            </a:r>
            <a:r>
              <a:rPr lang="ru-RU" sz="2400" smtClean="0">
                <a:solidFill>
                  <a:srgbClr val="000000"/>
                </a:solidFill>
              </a:rPr>
              <a:t>– ємність </a:t>
            </a:r>
            <a:r>
              <a:rPr lang="ru-RU" sz="2400" smtClean="0">
                <a:solidFill>
                  <a:srgbClr val="000000"/>
                </a:solidFill>
              </a:rPr>
              <a:t>для </a:t>
            </a:r>
            <a:r>
              <a:rPr lang="ru-RU" sz="2400" smtClean="0">
                <a:solidFill>
                  <a:srgbClr val="000000"/>
                </a:solidFill>
              </a:rPr>
              <a:t>фільтрування </a:t>
            </a:r>
            <a:r>
              <a:rPr lang="ru-RU" sz="2400" smtClean="0">
                <a:solidFill>
                  <a:srgbClr val="000000"/>
                </a:solidFill>
              </a:rPr>
              <a:t>частинок за розміром;</a:t>
            </a:r>
            <a:r>
              <a:rPr lang="ru-RU" sz="2400" smtClean="0">
                <a:solidFill>
                  <a:srgbClr val="000000"/>
                </a:solidFill>
              </a:rPr>
              <a:t/>
            </a:r>
            <a:br>
              <a:rPr lang="ru-RU" sz="2400" smtClean="0">
                <a:solidFill>
                  <a:srgbClr val="000000"/>
                </a:solidFill>
              </a:rPr>
            </a:br>
            <a:r>
              <a:rPr lang="ru-RU" sz="2400" smtClean="0">
                <a:solidFill>
                  <a:srgbClr val="000000"/>
                </a:solidFill>
              </a:rPr>
              <a:t>3 </a:t>
            </a:r>
            <a:r>
              <a:rPr lang="ru-RU" sz="2400" smtClean="0">
                <a:solidFill>
                  <a:srgbClr val="000000"/>
                </a:solidFill>
              </a:rPr>
              <a:t>– </a:t>
            </a:r>
            <a:r>
              <a:rPr lang="ru-RU" sz="2400" smtClean="0">
                <a:solidFill>
                  <a:srgbClr val="000000"/>
                </a:solidFill>
              </a:rPr>
              <a:t>металева </a:t>
            </a:r>
            <a:r>
              <a:rPr lang="ru-RU" sz="2400" smtClean="0">
                <a:solidFill>
                  <a:srgbClr val="000000"/>
                </a:solidFill>
              </a:rPr>
              <a:t>пара;</a:t>
            </a:r>
          </a:p>
          <a:p>
            <a:r>
              <a:rPr lang="ru-RU" sz="2400" smtClean="0">
                <a:solidFill>
                  <a:srgbClr val="000000"/>
                </a:solidFill>
              </a:rPr>
              <a:t> 4 – індукційний нагрівач;</a:t>
            </a:r>
          </a:p>
          <a:p>
            <a:r>
              <a:rPr lang="ru-RU" sz="2400" smtClean="0">
                <a:solidFill>
                  <a:srgbClr val="000000"/>
                </a:solidFill>
              </a:rPr>
              <a:t> 5 – механізм для </a:t>
            </a:r>
            <a:r>
              <a:rPr lang="ru-RU" sz="2400" smtClean="0">
                <a:solidFill>
                  <a:srgbClr val="000000"/>
                </a:solidFill>
              </a:rPr>
              <a:t>подачі </a:t>
            </a:r>
            <a:r>
              <a:rPr lang="ru-RU" sz="2400" smtClean="0">
                <a:solidFill>
                  <a:srgbClr val="000000"/>
                </a:solidFill>
              </a:rPr>
              <a:t>дротини</a:t>
            </a:r>
            <a:r>
              <a:rPr lang="ru-RU" sz="2400" smtClean="0">
                <a:solidFill>
                  <a:srgbClr val="000000"/>
                </a:solidFill>
              </a:rPr>
              <a:t>; </a:t>
            </a:r>
            <a:endParaRPr lang="ru-RU" sz="2400" smtClean="0">
              <a:solidFill>
                <a:srgbClr val="000000"/>
              </a:solidFill>
            </a:endParaRPr>
          </a:p>
          <a:p>
            <a:r>
              <a:rPr lang="ru-RU" sz="2400" smtClean="0">
                <a:solidFill>
                  <a:srgbClr val="000000"/>
                </a:solidFill>
              </a:rPr>
              <a:t>6 </a:t>
            </a:r>
            <a:r>
              <a:rPr lang="ru-RU" sz="2400" smtClean="0">
                <a:solidFill>
                  <a:srgbClr val="000000"/>
                </a:solidFill>
              </a:rPr>
              <a:t>– </a:t>
            </a:r>
            <a:r>
              <a:rPr lang="ru-RU" sz="2400" smtClean="0">
                <a:solidFill>
                  <a:srgbClr val="000000"/>
                </a:solidFill>
              </a:rPr>
              <a:t>крапля </a:t>
            </a:r>
            <a:r>
              <a:rPr lang="ru-RU" sz="2400" smtClean="0">
                <a:solidFill>
                  <a:srgbClr val="000000"/>
                </a:solidFill>
              </a:rPr>
              <a:t>розплавленого</a:t>
            </a:r>
            <a:endParaRPr lang="ru-RU" sz="240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CC173F88-3387-453B-9303-AC0210B95CB8}" type="slidenum">
              <a:rPr lang="ru-RU" sz="2400" smtClean="0"/>
              <a:pPr/>
              <a:t>13</a:t>
            </a:fld>
            <a:endParaRPr lang="ru-RU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Методи хімічного осадження з </a:t>
            </a:r>
            <a:r>
              <a:rPr lang="ru-RU" sz="3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парової </a:t>
            </a:r>
            <a:r>
              <a:rPr lang="ru-RU" sz="3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фази</a:t>
            </a:r>
            <a:endParaRPr lang="uk-UA" sz="3600" b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81667" y="795867"/>
            <a:ext cx="7188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mtClean="0"/>
              <a:t>У даній групі технологій можна виділити </a:t>
            </a:r>
            <a:r>
              <a:rPr lang="ru-RU" sz="2400" smtClean="0"/>
              <a:t>два </a:t>
            </a:r>
            <a:r>
              <a:rPr lang="ru-RU" sz="2400" smtClean="0"/>
              <a:t>основні методи</a:t>
            </a:r>
            <a:r>
              <a:rPr lang="ru-RU" sz="2400" smtClean="0"/>
              <a:t>: </a:t>
            </a:r>
            <a:r>
              <a:rPr lang="ru-RU" sz="2400" smtClean="0"/>
              <a:t>  </a:t>
            </a:r>
            <a:r>
              <a:rPr lang="ru-RU" sz="2400" b="1" smtClean="0"/>
              <a:t>перенесення </a:t>
            </a:r>
            <a:r>
              <a:rPr lang="ru-RU" sz="2400" b="1" smtClean="0"/>
              <a:t>через газову </a:t>
            </a:r>
            <a:r>
              <a:rPr lang="ru-RU" sz="2400" b="1" smtClean="0"/>
              <a:t>фазу </a:t>
            </a:r>
            <a:endParaRPr lang="ru-RU" sz="2400" b="1" smtClean="0"/>
          </a:p>
          <a:p>
            <a:r>
              <a:rPr lang="uk-UA" sz="2400" b="1" smtClean="0"/>
              <a:t>і</a:t>
            </a:r>
            <a:r>
              <a:rPr lang="ru-RU" sz="2400" b="1" smtClean="0"/>
              <a:t> </a:t>
            </a:r>
            <a:r>
              <a:rPr lang="ru-RU" sz="2400" b="1" smtClean="0"/>
              <a:t>відновлення з подальшим розкладанням. </a:t>
            </a:r>
            <a:r>
              <a:rPr lang="ru-RU" smtClean="0"/>
              <a:t/>
            </a:r>
            <a:br>
              <a:rPr lang="ru-RU" smtClean="0"/>
            </a:br>
            <a:endParaRPr lang="uk-UA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9559" y="2362201"/>
            <a:ext cx="5391150" cy="216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42999" y="4851400"/>
            <a:ext cx="77046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mtClean="0"/>
              <a:t>Приклад  </a:t>
            </a:r>
            <a:r>
              <a:rPr lang="ru-RU" sz="2400" smtClean="0"/>
              <a:t>другого методу – реакції синтезу і подальшого</a:t>
            </a:r>
            <a:br>
              <a:rPr lang="ru-RU" sz="2400" smtClean="0"/>
            </a:br>
            <a:r>
              <a:rPr lang="ru-RU" sz="2400" smtClean="0"/>
              <a:t>розкладання карбонілів: </a:t>
            </a:r>
            <a:r>
              <a:rPr lang="ru-RU" smtClean="0"/>
              <a:t/>
            </a:r>
            <a:br>
              <a:rPr lang="ru-RU" smtClean="0"/>
            </a:br>
            <a:endParaRPr lang="uk-UA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500" y="5854173"/>
            <a:ext cx="32766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CC173F88-3387-453B-9303-AC0210B95CB8}" type="slidenum">
              <a:rPr lang="ru-RU" sz="2400" smtClean="0"/>
              <a:pPr/>
              <a:t>14</a:t>
            </a:fld>
            <a:endParaRPr lang="ru-RU"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32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Методи </a:t>
            </a:r>
            <a:r>
              <a:rPr lang="ru-RU" sz="3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отримання тонких </a:t>
            </a:r>
            <a:r>
              <a:rPr lang="ru-RU" sz="3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плівок/покриттів </a:t>
            </a:r>
            <a:endParaRPr lang="uk-UA" sz="3600" b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7400" y="1166843"/>
            <a:ext cx="6832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mtClean="0"/>
              <a:t>Технологічні методи отримання тонких плівок і покриттів умовно можна розділити на методи</a:t>
            </a:r>
            <a:r>
              <a:rPr lang="ru-RU" sz="2400" smtClean="0"/>
              <a:t>, </a:t>
            </a:r>
            <a:r>
              <a:rPr lang="ru-RU" sz="2400" smtClean="0"/>
              <a:t>засновані </a:t>
            </a:r>
            <a:r>
              <a:rPr lang="ru-RU" sz="2400" smtClean="0"/>
              <a:t>на фізичних і хімічних процесах.</a:t>
            </a:r>
            <a:br>
              <a:rPr lang="ru-RU" sz="2400" smtClean="0"/>
            </a:br>
            <a:r>
              <a:rPr lang="ru-RU" sz="2400" b="1" i="1" smtClean="0"/>
              <a:t>До першої групи відносять: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- </a:t>
            </a:r>
            <a:r>
              <a:rPr lang="ru-RU" sz="2400" smtClean="0"/>
              <a:t>осадження із газової фази (</a:t>
            </a:r>
            <a:r>
              <a:rPr lang="en-US" sz="2400" smtClean="0"/>
              <a:t>PVD – Physical Vapour</a:t>
            </a:r>
            <a:br>
              <a:rPr lang="en-US" sz="2400" smtClean="0"/>
            </a:br>
            <a:r>
              <a:rPr lang="en-US" sz="2400" smtClean="0"/>
              <a:t>Deposition): </a:t>
            </a:r>
            <a:r>
              <a:rPr lang="ru-RU" sz="2400" smtClean="0"/>
              <a:t>термічне випарування, катодне та магнетронне розпилення, іонна імплантація;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- </a:t>
            </a:r>
            <a:r>
              <a:rPr lang="ru-RU" sz="2400" smtClean="0"/>
              <a:t>газотермічне (плазмове) напилення;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- </a:t>
            </a:r>
            <a:r>
              <a:rPr lang="ru-RU" sz="2400" smtClean="0"/>
              <a:t>лазерні методи: легування або імплантація</a:t>
            </a:r>
            <a:r>
              <a:rPr lang="ru-RU" sz="2400" smtClean="0"/>
              <a:t>, </a:t>
            </a:r>
            <a:r>
              <a:rPr lang="ru-RU" sz="2400" smtClean="0"/>
              <a:t>аморфізація поверхні </a:t>
            </a:r>
            <a:r>
              <a:rPr lang="ru-RU" sz="2400" smtClean="0"/>
              <a:t>з використанням лазерного випромінювання. </a:t>
            </a:r>
            <a:br>
              <a:rPr lang="ru-RU" sz="2400" smtClean="0"/>
            </a:br>
            <a:endParaRPr lang="uk-UA" sz="240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CC173F88-3387-453B-9303-AC0210B95CB8}" type="slidenum">
              <a:rPr lang="ru-RU" sz="2400" smtClean="0"/>
              <a:pPr/>
              <a:t>15</a:t>
            </a:fld>
            <a:endParaRPr lang="ru-RU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0" y="778933"/>
            <a:ext cx="9144000" cy="363176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indent="355600"/>
            <a:r>
              <a:rPr lang="ru-RU" sz="2300" smtClean="0"/>
              <a:t>До </a:t>
            </a:r>
            <a:r>
              <a:rPr lang="uk-UA" sz="2300" err="1" smtClean="0"/>
              <a:t>нанотехнологій</a:t>
            </a:r>
            <a:r>
              <a:rPr lang="ru-RU" sz="2300" smtClean="0"/>
              <a:t> (</a:t>
            </a:r>
            <a:r>
              <a:rPr lang="uk-UA" sz="2300" smtClean="0"/>
              <a:t>НТ</a:t>
            </a:r>
            <a:r>
              <a:rPr lang="ru-RU" sz="2300" smtClean="0"/>
              <a:t>) відносять технології, що забезпечують можливість контрольованим чином створювати і модифікувати наноматеріали, а також здійснювати їх інтеграцію в повноцінно </a:t>
            </a:r>
            <a:r>
              <a:rPr lang="ru-RU" sz="2300" err="1" smtClean="0"/>
              <a:t>функціонуючі</a:t>
            </a:r>
            <a:r>
              <a:rPr lang="ru-RU" sz="2300" smtClean="0"/>
              <a:t> </a:t>
            </a:r>
            <a:r>
              <a:rPr lang="ru-RU" sz="2300" err="1" smtClean="0"/>
              <a:t>системи</a:t>
            </a:r>
            <a:r>
              <a:rPr lang="ru-RU" sz="2300" smtClean="0"/>
              <a:t> </a:t>
            </a:r>
            <a:r>
              <a:rPr lang="ru-RU" sz="2300" err="1" smtClean="0"/>
              <a:t>більшого</a:t>
            </a:r>
            <a:r>
              <a:rPr lang="ru-RU" sz="2300" smtClean="0"/>
              <a:t> масштабу. </a:t>
            </a:r>
            <a:r>
              <a:rPr lang="ru-RU" sz="2300" err="1" smtClean="0"/>
              <a:t>Нанотехнології</a:t>
            </a:r>
            <a:r>
              <a:rPr lang="ru-RU" sz="2300" smtClean="0"/>
              <a:t> </a:t>
            </a:r>
            <a:r>
              <a:rPr lang="ru-RU" sz="2300" err="1" smtClean="0"/>
              <a:t>вміщуюють</a:t>
            </a:r>
            <a:r>
              <a:rPr lang="ru-RU" sz="2300" smtClean="0"/>
              <a:t>: </a:t>
            </a:r>
            <a:r>
              <a:rPr lang="uk-UA" sz="2300" smtClean="0"/>
              <a:t>атомне</a:t>
            </a:r>
            <a:r>
              <a:rPr lang="ru-RU" sz="2300" smtClean="0"/>
              <a:t> </a:t>
            </a:r>
            <a:r>
              <a:rPr lang="ru-RU" sz="2300" err="1" smtClean="0"/>
              <a:t>сполучення</a:t>
            </a:r>
            <a:r>
              <a:rPr lang="ru-RU" sz="2300" smtClean="0"/>
              <a:t> молекул, </a:t>
            </a:r>
            <a:r>
              <a:rPr lang="ru-RU" sz="2300" err="1" smtClean="0"/>
              <a:t>локальну</a:t>
            </a:r>
            <a:r>
              <a:rPr lang="ru-RU" sz="2300" smtClean="0"/>
              <a:t> </a:t>
            </a:r>
            <a:r>
              <a:rPr lang="ru-RU" sz="2300" err="1" smtClean="0"/>
              <a:t>стимуляцію</a:t>
            </a:r>
            <a:r>
              <a:rPr lang="ru-RU" sz="2300" smtClean="0"/>
              <a:t> </a:t>
            </a:r>
            <a:r>
              <a:rPr lang="ru-RU" sz="2300" err="1" smtClean="0"/>
              <a:t>хімічних</a:t>
            </a:r>
            <a:r>
              <a:rPr lang="ru-RU" sz="2300" smtClean="0"/>
              <a:t> </a:t>
            </a:r>
            <a:r>
              <a:rPr lang="ru-RU" sz="2300" err="1" smtClean="0"/>
              <a:t>реакцій</a:t>
            </a:r>
            <a:r>
              <a:rPr lang="ru-RU" sz="2300" smtClean="0"/>
              <a:t> на молекулярному </a:t>
            </a:r>
            <a:r>
              <a:rPr lang="ru-RU" sz="2300" err="1" smtClean="0"/>
              <a:t>рівні</a:t>
            </a:r>
            <a:r>
              <a:rPr lang="ru-RU" sz="2300" smtClean="0"/>
              <a:t> та </a:t>
            </a:r>
            <a:r>
              <a:rPr lang="ru-RU" sz="2300" err="1" smtClean="0"/>
              <a:t>ін</a:t>
            </a:r>
            <a:r>
              <a:rPr lang="ru-RU" sz="2300" smtClean="0"/>
              <a:t>. </a:t>
            </a:r>
            <a:r>
              <a:rPr lang="ru-RU" sz="2300" err="1" smtClean="0"/>
              <a:t>Процеси</a:t>
            </a:r>
            <a:r>
              <a:rPr lang="ru-RU" sz="2300" smtClean="0"/>
              <a:t> </a:t>
            </a:r>
            <a:r>
              <a:rPr lang="ru-RU" sz="2300" err="1" smtClean="0"/>
              <a:t>нанотехнології</a:t>
            </a:r>
            <a:r>
              <a:rPr lang="ru-RU" sz="2300" smtClean="0"/>
              <a:t> </a:t>
            </a:r>
            <a:r>
              <a:rPr lang="ru-RU" sz="2300" err="1" smtClean="0"/>
              <a:t>підлягають</a:t>
            </a:r>
            <a:r>
              <a:rPr lang="ru-RU" sz="2300" smtClean="0"/>
              <a:t> законам </a:t>
            </a:r>
            <a:r>
              <a:rPr lang="ru-RU" sz="2300" err="1" smtClean="0"/>
              <a:t>квантової</a:t>
            </a:r>
            <a:r>
              <a:rPr lang="ru-RU" sz="2300" smtClean="0"/>
              <a:t> </a:t>
            </a:r>
            <a:r>
              <a:rPr lang="ru-RU" sz="2300" err="1" smtClean="0"/>
              <a:t>механіки</a:t>
            </a:r>
            <a:r>
              <a:rPr lang="ru-RU" sz="2300" smtClean="0"/>
              <a:t>. </a:t>
            </a:r>
          </a:p>
          <a:p>
            <a:pPr indent="355600"/>
            <a:r>
              <a:rPr lang="ru-RU" sz="2300" smtClean="0"/>
              <a:t>На </a:t>
            </a:r>
            <a:r>
              <a:rPr lang="ru-RU" sz="2300" err="1" smtClean="0"/>
              <a:t>сьогодні</a:t>
            </a:r>
            <a:r>
              <a:rPr lang="ru-RU" sz="2300" smtClean="0"/>
              <a:t> </a:t>
            </a:r>
            <a:r>
              <a:rPr lang="ru-RU" sz="2300" err="1" smtClean="0"/>
              <a:t>основними</a:t>
            </a:r>
            <a:r>
              <a:rPr lang="ru-RU" sz="2300" smtClean="0"/>
              <a:t> </a:t>
            </a:r>
            <a:r>
              <a:rPr lang="ru-RU" sz="2300" err="1" smtClean="0"/>
              <a:t>галузями</a:t>
            </a:r>
            <a:r>
              <a:rPr lang="ru-RU" sz="2300" smtClean="0"/>
              <a:t> </a:t>
            </a:r>
            <a:r>
              <a:rPr lang="ru-RU" sz="2300" err="1" smtClean="0"/>
              <a:t>нанотехнологій</a:t>
            </a:r>
            <a:r>
              <a:rPr lang="ru-RU" sz="2300" smtClean="0"/>
              <a:t> є: наноматеріали, </a:t>
            </a:r>
            <a:r>
              <a:rPr lang="ru-RU" sz="2300" err="1" smtClean="0"/>
              <a:t>наноінструменти</a:t>
            </a:r>
            <a:r>
              <a:rPr lang="ru-RU" sz="2300" smtClean="0"/>
              <a:t>, </a:t>
            </a:r>
            <a:r>
              <a:rPr lang="ru-RU" sz="2300" err="1" smtClean="0"/>
              <a:t>наноелектроніка</a:t>
            </a:r>
            <a:r>
              <a:rPr lang="ru-RU" sz="2300" smtClean="0"/>
              <a:t>, </a:t>
            </a:r>
            <a:r>
              <a:rPr lang="ru-RU" sz="2300" err="1" smtClean="0"/>
              <a:t>мікроелектромеханічні</a:t>
            </a:r>
            <a:r>
              <a:rPr lang="ru-RU" sz="2300" smtClean="0"/>
              <a:t> </a:t>
            </a:r>
            <a:r>
              <a:rPr lang="ru-RU" sz="2300" err="1" smtClean="0"/>
              <a:t>системи</a:t>
            </a:r>
            <a:r>
              <a:rPr lang="ru-RU" sz="2300" smtClean="0"/>
              <a:t> і </a:t>
            </a:r>
            <a:r>
              <a:rPr lang="ru-RU" sz="2300" err="1" smtClean="0"/>
              <a:t>нанобіотехнології</a:t>
            </a:r>
            <a:r>
              <a:rPr lang="ru-RU" sz="2300" smtClean="0"/>
              <a:t>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ВСТУП</a:t>
            </a:r>
            <a:endParaRPr lang="uk-UA" sz="54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0" y="4456543"/>
            <a:ext cx="914400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55600"/>
            <a:r>
              <a:rPr lang="ru-RU" sz="2400" smtClean="0"/>
              <a:t>Завдання НТ: </a:t>
            </a:r>
          </a:p>
          <a:p>
            <a:pPr indent="177800">
              <a:buFont typeface="Arial" pitchFamily="34" charset="0"/>
              <a:buChar char="•"/>
            </a:pPr>
            <a:r>
              <a:rPr lang="ru-RU" sz="2400" smtClean="0"/>
              <a:t>отримання наноматеріалів із заданою структурою і властивостями; </a:t>
            </a:r>
          </a:p>
          <a:p>
            <a:pPr indent="177800">
              <a:buFont typeface="Arial" pitchFamily="34" charset="0"/>
              <a:buChar char="•"/>
            </a:pPr>
            <a:r>
              <a:rPr lang="ru-RU" sz="2400" smtClean="0"/>
              <a:t>застосування наноматеріалів за певним призначенням із урахуванням їх структури і властивостей; </a:t>
            </a:r>
          </a:p>
          <a:p>
            <a:pPr indent="177800">
              <a:buFont typeface="Arial" pitchFamily="34" charset="0"/>
              <a:buChar char="•"/>
            </a:pPr>
            <a:r>
              <a:rPr lang="ru-RU" sz="2400" smtClean="0"/>
              <a:t>контроль (дослідження) структури і властивостей наноматеріалів як у ході їх отримання, так і в період їх застосування. </a:t>
            </a:r>
            <a:endParaRPr lang="uk-UA" sz="2400"/>
          </a:p>
        </p:txBody>
      </p:sp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222862"/>
            <a:ext cx="8348132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smtClean="0"/>
              <a:t>Наноматеріали (НМ) </a:t>
            </a:r>
            <a:r>
              <a:rPr lang="ru-RU" sz="2400" smtClean="0"/>
              <a:t>– це дисперсні або масивні матеріали (структурні елементи - зерна, кристаліти, блоки, кластери), геометричні розміри яких хоча б в одному вимірі не перевищують 100 нм і такі, що мають якісно нові властивості, функціональні й експлуатаційні характеристики, які проявляються внаслідок наномасштабних розмірів. </a:t>
            </a:r>
            <a:endParaRPr lang="uk-UA" sz="2400"/>
          </a:p>
        </p:txBody>
      </p:sp>
      <p:sp>
        <p:nvSpPr>
          <p:cNvPr id="3" name="Прямоугольник 2"/>
          <p:cNvSpPr/>
          <p:nvPr/>
        </p:nvSpPr>
        <p:spPr>
          <a:xfrm>
            <a:off x="1938865" y="2707878"/>
            <a:ext cx="69003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mtClean="0"/>
              <a:t>Об’єкти із розмірами в межах 1-100 нм прийнято вважати нанооб’єктами</a:t>
            </a:r>
            <a:endParaRPr lang="uk-UA" sz="240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2420" t="44029" r="28406" b="31239"/>
          <a:stretch>
            <a:fillRect/>
          </a:stretch>
        </p:blipFill>
        <p:spPr bwMode="auto">
          <a:xfrm>
            <a:off x="612665" y="3725332"/>
            <a:ext cx="7981003" cy="2834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CC173F88-3387-453B-9303-AC0210B95CB8}" type="slidenum">
              <a:rPr lang="ru-RU" sz="2400" smtClean="0"/>
              <a:pPr/>
              <a:t>3</a:t>
            </a:fld>
            <a:endParaRPr lang="ru-RU" sz="24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7401" t="30297" r="28299" b="17118"/>
          <a:stretch>
            <a:fillRect/>
          </a:stretch>
        </p:blipFill>
        <p:spPr bwMode="auto">
          <a:xfrm>
            <a:off x="575730" y="1320807"/>
            <a:ext cx="8102600" cy="541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9143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Класифікація речовини залежно від ступеня дисперсності</a:t>
            </a:r>
            <a:endParaRPr lang="uk-UA" sz="3600" b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CC173F88-3387-453B-9303-AC0210B95CB8}" type="slidenum">
              <a:rPr lang="ru-RU" sz="2400" smtClean="0"/>
              <a:pPr/>
              <a:t>4</a:t>
            </a:fld>
            <a:endParaRPr lang="ru-RU" sz="24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 l="35451" t="16175" r="37718" b="6804"/>
          <a:stretch>
            <a:fillRect/>
          </a:stretch>
        </p:blipFill>
        <p:spPr bwMode="auto">
          <a:xfrm>
            <a:off x="0" y="0"/>
            <a:ext cx="4241800" cy="6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258732" y="25401"/>
            <a:ext cx="4851400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smtClean="0"/>
              <a:t>Нанооб’єкти нульвимірні (0</a:t>
            </a:r>
            <a:r>
              <a:rPr lang="en-US" sz="2000" b="1" smtClean="0"/>
              <a:t>D)</a:t>
            </a:r>
            <a:r>
              <a:rPr lang="en-US" sz="2000" smtClean="0"/>
              <a:t> – </a:t>
            </a:r>
            <a:r>
              <a:rPr lang="ru-RU" sz="2000" smtClean="0"/>
              <a:t>це наночастинки (кластери, колоїди, нанокристали і фулерени), що містять від декількох десятків до декількох тисяч атомів, згрупованих в зв’язки або ансамблі у формі клітини. У цьому випадку частинка має нанометрові розміри в усіх трьох напрямках.</a:t>
            </a:r>
            <a:endParaRPr lang="uk-UA" sz="2000"/>
          </a:p>
        </p:txBody>
      </p:sp>
      <p:sp>
        <p:nvSpPr>
          <p:cNvPr id="4" name="Прямоугольник 3"/>
          <p:cNvSpPr/>
          <p:nvPr/>
        </p:nvSpPr>
        <p:spPr>
          <a:xfrm>
            <a:off x="4267199" y="2616538"/>
            <a:ext cx="4842933" cy="22467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smtClean="0"/>
              <a:t>Нанооб’єкти одномірні (1</a:t>
            </a:r>
            <a:r>
              <a:rPr lang="en-US" sz="2000" b="1" smtClean="0"/>
              <a:t>D)</a:t>
            </a:r>
            <a:r>
              <a:rPr lang="en-US" sz="2000" smtClean="0"/>
              <a:t> – </a:t>
            </a:r>
            <a:r>
              <a:rPr lang="ru-RU" sz="2000" smtClean="0"/>
              <a:t>вуглецеві нанотрубки і нановолокна, наностержні, нанодроти, тобто циліндричні об’єкти з одним виміром в декілька мікрон і двома нанометровими. У даному випадку один характерний розмір об’єкта, принаймні на порядок перевищує два інші.</a:t>
            </a:r>
            <a:endParaRPr lang="uk-UA" sz="2000"/>
          </a:p>
        </p:txBody>
      </p:sp>
      <p:sp>
        <p:nvSpPr>
          <p:cNvPr id="5" name="Прямоугольник 4"/>
          <p:cNvSpPr/>
          <p:nvPr/>
        </p:nvSpPr>
        <p:spPr>
          <a:xfrm>
            <a:off x="4275665" y="4893607"/>
            <a:ext cx="4834467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smtClean="0"/>
              <a:t>Нанооб’єкти двовимірні (2</a:t>
            </a:r>
            <a:r>
              <a:rPr lang="en-US" sz="2000" b="1" smtClean="0"/>
              <a:t>D) </a:t>
            </a:r>
            <a:r>
              <a:rPr lang="en-US" sz="2000" smtClean="0"/>
              <a:t>– </a:t>
            </a:r>
            <a:r>
              <a:rPr lang="ru-RU" sz="2000" smtClean="0"/>
              <a:t>покриття або плівки товщиною декілька нанометрів на поверхні масивного матеріалу (підкладці). У цьому випадку лише один вимір – товщина має нанометрові розміри, два інших є макроскопічними. </a:t>
            </a:r>
            <a:endParaRPr lang="uk-UA" sz="20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CC173F88-3387-453B-9303-AC0210B95CB8}" type="slidenum">
              <a:rPr lang="ru-RU" sz="2400" smtClean="0"/>
              <a:pPr/>
              <a:t>5</a:t>
            </a:fld>
            <a:endParaRPr lang="ru-RU" sz="24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40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Галузі застосування НТ - електрон</a:t>
            </a:r>
            <a:r>
              <a:rPr lang="uk-UA" sz="3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іка</a:t>
            </a:r>
          </a:p>
        </p:txBody>
      </p:sp>
      <p:pic>
        <p:nvPicPr>
          <p:cNvPr id="4098" name="Picture 2" descr="ÐÐ°ÑÑÐ¸Ð½ÐºÐ¸ Ð¿Ð¾ Ð·Ð°Ð¿ÑÐ¾ÑÑ Ð½Ð°Ð½Ð¾Ð¿ÑÐ¾ÑÐµÑÑÐ¾Ñ"/>
          <p:cNvPicPr>
            <a:picLocks noChangeAspect="1" noChangeArrowheads="1"/>
          </p:cNvPicPr>
          <p:nvPr/>
        </p:nvPicPr>
        <p:blipFill>
          <a:blip r:embed="rId2"/>
          <a:srcRect r="1650"/>
          <a:stretch>
            <a:fillRect/>
          </a:stretch>
        </p:blipFill>
        <p:spPr bwMode="auto">
          <a:xfrm>
            <a:off x="237066" y="736594"/>
            <a:ext cx="2565401" cy="14647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61733" y="1039962"/>
            <a:ext cx="6282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mtClean="0"/>
              <a:t>на одному дюймі буде розміщуватися мільярд транзисторів</a:t>
            </a:r>
            <a:endParaRPr lang="uk-UA" sz="2400"/>
          </a:p>
        </p:txBody>
      </p:sp>
      <p:pic>
        <p:nvPicPr>
          <p:cNvPr id="4100" name="Picture 4" descr="ÐÐ°ÑÑÐ¸Ð½ÐºÐ¸ Ð¿Ð¾ Ð·Ð°Ð¿ÑÐ¾ÑÑ ÑÑÐµÐ¹ÐºÐ° Ð¿Ð°Ð¼ÑÑÐ¸ Ð½Ð°Ð½Ð¾"/>
          <p:cNvPicPr>
            <a:picLocks noChangeAspect="1" noChangeArrowheads="1"/>
          </p:cNvPicPr>
          <p:nvPr/>
        </p:nvPicPr>
        <p:blipFill>
          <a:blip r:embed="rId3"/>
          <a:srcRect l="3778" r="5139"/>
          <a:stretch>
            <a:fillRect/>
          </a:stretch>
        </p:blipFill>
        <p:spPr bwMode="auto">
          <a:xfrm>
            <a:off x="237066" y="2255799"/>
            <a:ext cx="2573867" cy="14650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3267" y="2547026"/>
            <a:ext cx="62907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mtClean="0"/>
              <a:t>зменшення елементарної комірки запам’ятовальних пристроїв</a:t>
            </a:r>
            <a:endParaRPr lang="uk-UA" sz="2400"/>
          </a:p>
        </p:txBody>
      </p:sp>
      <p:pic>
        <p:nvPicPr>
          <p:cNvPr id="4102" name="Picture 6" descr="ÐÐ°ÑÑÐ¸Ð½ÐºÐ¸ Ð¿Ð¾ Ð·Ð°Ð¿ÑÐ¾ÑÑ Ð»Ð°Ð·ÐµÑ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066" y="3766356"/>
            <a:ext cx="2574685" cy="144826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27867" y="3890196"/>
            <a:ext cx="63161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mtClean="0"/>
              <a:t>лазери, що працюють при низькій температурі, мають малий поріг генерації (до 15 мкА)</a:t>
            </a:r>
            <a:endParaRPr lang="uk-UA" sz="2400"/>
          </a:p>
        </p:txBody>
      </p:sp>
      <p:pic>
        <p:nvPicPr>
          <p:cNvPr id="4104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/>
          <a:srcRect t="10606" b="5475"/>
          <a:stretch>
            <a:fillRect/>
          </a:stretch>
        </p:blipFill>
        <p:spPr bwMode="auto">
          <a:xfrm>
            <a:off x="237066" y="5283195"/>
            <a:ext cx="2579159" cy="143933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853266" y="5186736"/>
            <a:ext cx="62907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mtClean="0"/>
              <a:t>пристрої з унікальними гнучкими, волого- та удароміцними властивостями, що мають високий коефіцієнт корисної дії та тривалий термін служби</a:t>
            </a:r>
            <a:endParaRPr lang="uk-UA" sz="2400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CC173F88-3387-453B-9303-AC0210B95CB8}" type="slidenum">
              <a:rPr lang="ru-RU" sz="2400" smtClean="0"/>
              <a:pPr/>
              <a:t>6</a:t>
            </a:fld>
            <a:endParaRPr lang="ru-RU" sz="24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540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Галузі застосування НТ - енергетика</a:t>
            </a:r>
            <a:endParaRPr lang="uk-UA" sz="3600" b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482" name="Picture 2" descr="ÐÐ°ÑÑÐ¸Ð½ÐºÐ¸ Ð¿Ð¾ Ð·Ð°Ð¿ÑÐ¾ÑÑ ÑÐ¾Ð»Ð½ÐµÑÐ½ÑÐµ Ð±Ð°ÑÐ°ÑÐµÐ¸ Ð½Ð°Ð½Ð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864" y="1059219"/>
            <a:ext cx="4345256" cy="2896838"/>
          </a:xfrm>
          <a:prstGeom prst="rect">
            <a:avLst/>
          </a:prstGeom>
          <a:noFill/>
        </p:spPr>
      </p:pic>
      <p:pic>
        <p:nvPicPr>
          <p:cNvPr id="20484" name="Picture 4" descr="ÐÐ°ÑÑÐ¸Ð½ÐºÐ¸ Ð¿Ð¾ Ð·Ð°Ð¿ÑÐ¾ÑÑ ÑÐ¾Ð»Ð½ÐµÑÐ½ÑÐµ Ð±Ð°ÑÐ°ÑÐµÐ¸ Ð½Ð°Ð½Ð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955" y="4047073"/>
            <a:ext cx="4343712" cy="2449771"/>
          </a:xfrm>
          <a:prstGeom prst="rect">
            <a:avLst/>
          </a:prstGeom>
          <a:noFill/>
        </p:spPr>
      </p:pic>
      <p:pic>
        <p:nvPicPr>
          <p:cNvPr id="20486" name="Picture 6" descr="ÐÐ°ÑÑÐ¸Ð½ÐºÐ¸ Ð¿Ð¾ Ð·Ð°Ð¿ÑÐ¾ÑÑ ÑÐ¾Ð»Ð½ÐµÑÐ½ÑÐµ Ð±Ð°ÑÐ°ÑÐµÐ¸ Ð½Ð°Ð½Ð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0654" y="1060803"/>
            <a:ext cx="4142477" cy="288467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809067" y="4138140"/>
            <a:ext cx="43349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mtClean="0"/>
              <a:t>створення приладів з економним споживанням електроенергії та виготовлення зарядних пристроїв на основі нових технологій із покращеними показниками. </a:t>
            </a:r>
            <a:endParaRPr lang="uk-UA" sz="240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CC173F88-3387-453B-9303-AC0210B95CB8}" type="slidenum">
              <a:rPr lang="ru-RU" sz="2400" smtClean="0"/>
              <a:pPr/>
              <a:t>7</a:t>
            </a:fld>
            <a:endParaRPr lang="ru-RU" sz="24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40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Галузі застосування НТ - медицина</a:t>
            </a:r>
            <a:endParaRPr lang="uk-UA" sz="3600" b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150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239" y="819404"/>
            <a:ext cx="1639361" cy="122952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67467" y="1056897"/>
            <a:ext cx="69765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mtClean="0"/>
              <a:t>зменшення розміру пігулки і підвищення вмісту лікувальної речовини у крові</a:t>
            </a:r>
            <a:endParaRPr lang="uk-UA" sz="2400"/>
          </a:p>
        </p:txBody>
      </p:sp>
      <p:pic>
        <p:nvPicPr>
          <p:cNvPr id="21508" name="Picture 4" descr="ÐÐ°ÑÑÐ¸Ð½ÐºÐ¸ Ð¿Ð¾ Ð·Ð°Ð¿ÑÐ¾ÑÑ Ð½Ð°Ð½Ð¾ÑÐ¾Ð±Ð¾ÑÑ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529" y="2157246"/>
            <a:ext cx="1642537" cy="12319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67467" y="2369228"/>
            <a:ext cx="69765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mtClean="0"/>
              <a:t>засоби доставки ліків в уражену ділянку (нанороботи)</a:t>
            </a:r>
            <a:endParaRPr lang="uk-UA" sz="2400"/>
          </a:p>
        </p:txBody>
      </p:sp>
      <p:pic>
        <p:nvPicPr>
          <p:cNvPr id="21510" name="Picture 6" descr="ÐÐ°ÑÑÐ¸Ð½ÐºÐ¸ Ð¿Ð¾ Ð·Ð°Ð¿ÑÐ¾ÑÑ Ð·ÑÐ±Ð½Ð°Ñ Ð¿Ð°ÑÑÐ° Ð½Ð°Ð½Ð¾"/>
          <p:cNvPicPr>
            <a:picLocks noChangeAspect="1" noChangeArrowheads="1"/>
          </p:cNvPicPr>
          <p:nvPr/>
        </p:nvPicPr>
        <p:blipFill>
          <a:blip r:embed="rId4"/>
          <a:srcRect l="10449"/>
          <a:stretch>
            <a:fillRect/>
          </a:stretch>
        </p:blipFill>
        <p:spPr bwMode="auto">
          <a:xfrm>
            <a:off x="67203" y="3513653"/>
            <a:ext cx="2072375" cy="166793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067" y="3344194"/>
            <a:ext cx="70019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mtClean="0"/>
              <a:t>наночастинки срібла (5-50 нм) додають до мийних засобів, зубних паст, вологих серветок, наносять на поверхні кондиціонерів, покривають столові прилади, дверні ручки, клавіатури і «мишки» для комп’ютерів.</a:t>
            </a:r>
            <a:endParaRPr lang="uk-UA" sz="2400"/>
          </a:p>
        </p:txBody>
      </p:sp>
      <p:pic>
        <p:nvPicPr>
          <p:cNvPr id="2151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/>
          <a:srcRect r="27936" b="9683"/>
          <a:stretch>
            <a:fillRect/>
          </a:stretch>
        </p:blipFill>
        <p:spPr bwMode="auto">
          <a:xfrm>
            <a:off x="245530" y="5343297"/>
            <a:ext cx="1634069" cy="136530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67467" y="5620434"/>
            <a:ext cx="69765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mtClean="0"/>
              <a:t>мікроелектронні пристрої (чіпи) для контролю здоров’я людини або тварини. </a:t>
            </a:r>
            <a:endParaRPr lang="uk-UA" sz="2400" smtClean="0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CC173F88-3387-453B-9303-AC0210B95CB8}" type="slidenum">
              <a:rPr lang="ru-RU" sz="2400" smtClean="0"/>
              <a:pPr/>
              <a:t>8</a:t>
            </a:fld>
            <a:endParaRPr lang="ru-RU" sz="24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Методи отримання наноматеріалів </a:t>
            </a:r>
            <a:endParaRPr lang="uk-UA" sz="3600" b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2" y="1337733"/>
            <a:ext cx="413173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z="2000" smtClean="0"/>
              <a:t>- </a:t>
            </a:r>
            <a:r>
              <a:rPr lang="ru-RU" sz="2000" smtClean="0"/>
              <a:t>порошкові методи;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- </a:t>
            </a:r>
            <a:r>
              <a:rPr lang="ru-RU" sz="2000" smtClean="0"/>
              <a:t>методи отримання тонких плівок/покриттів;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- </a:t>
            </a:r>
            <a:r>
              <a:rPr lang="ru-RU" sz="2000" smtClean="0"/>
              <a:t>кристалізацію аморфних сплавів;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- </a:t>
            </a:r>
            <a:r>
              <a:rPr lang="ru-RU" sz="2000" smtClean="0"/>
              <a:t>методи інтенсивної пластичної деформації;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- </a:t>
            </a:r>
            <a:r>
              <a:rPr lang="ru-RU" sz="2000" smtClean="0"/>
              <a:t>комплексні методи – використання декількох підходів. </a:t>
            </a:r>
            <a:r>
              <a:rPr lang="ru-RU" smtClean="0"/>
              <a:t/>
            </a:r>
            <a:br>
              <a:rPr lang="ru-RU" smtClean="0"/>
            </a:br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4174067" y="982133"/>
            <a:ext cx="485986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/>
              <a:t>2.1  </a:t>
            </a:r>
            <a:r>
              <a:rPr lang="ru-RU" b="1" smtClean="0"/>
              <a:t>Отримання </a:t>
            </a:r>
            <a:r>
              <a:rPr lang="ru-RU" b="1" smtClean="0"/>
              <a:t>нанопорошків </a:t>
            </a:r>
            <a:r>
              <a:rPr lang="ru-RU" b="1" smtClean="0"/>
              <a:t/>
            </a:r>
            <a:br>
              <a:rPr lang="ru-RU" b="1" smtClean="0"/>
            </a:br>
            <a:r>
              <a:rPr lang="ru-RU" i="1" smtClean="0"/>
              <a:t>Методи отримання нанопорошків повинні відповідати</a:t>
            </a:r>
            <a:br>
              <a:rPr lang="ru-RU" i="1" smtClean="0"/>
            </a:br>
            <a:r>
              <a:rPr lang="ru-RU" i="1" smtClean="0"/>
              <a:t>таким загальним вимогам (рис. </a:t>
            </a:r>
            <a:r>
              <a:rPr lang="ru-RU" i="1" smtClean="0"/>
              <a:t>2.1</a:t>
            </a:r>
            <a:r>
              <a:rPr lang="ru-RU" i="1" smtClean="0"/>
              <a:t>):</a:t>
            </a:r>
          </a:p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- </a:t>
            </a:r>
            <a:r>
              <a:rPr lang="ru-RU" smtClean="0"/>
              <a:t>високій швидкості утворення центрів зародження частинок;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- </a:t>
            </a:r>
            <a:r>
              <a:rPr lang="ru-RU" smtClean="0"/>
              <a:t>повільному росту частинок;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- </a:t>
            </a:r>
            <a:r>
              <a:rPr lang="ru-RU" smtClean="0"/>
              <a:t>можливості контролю розміру частинок;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- </a:t>
            </a:r>
            <a:r>
              <a:rPr lang="ru-RU" smtClean="0"/>
              <a:t>найбільшому розміру частинок, </a:t>
            </a:r>
            <a:r>
              <a:rPr lang="ru-RU" smtClean="0"/>
              <a:t>що </a:t>
            </a:r>
            <a:r>
              <a:rPr lang="ru-RU" smtClean="0"/>
              <a:t>не перевищує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100 нм;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- </a:t>
            </a:r>
            <a:r>
              <a:rPr lang="ru-RU" smtClean="0"/>
              <a:t>малим значенням дисперсії, стабільності отримання частинок заданого розмірного діапазону;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- </a:t>
            </a:r>
            <a:r>
              <a:rPr lang="ru-RU" smtClean="0"/>
              <a:t>повторюваності хімічного і фазового складу частинок;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- </a:t>
            </a:r>
            <a:r>
              <a:rPr lang="ru-RU" smtClean="0"/>
              <a:t>контрольованості параметрів процесу отримання</a:t>
            </a:r>
            <a:r>
              <a:rPr lang="ru-RU" smtClean="0"/>
              <a:t>. 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CC173F88-3387-453B-9303-AC0210B95CB8}" type="slidenum">
              <a:rPr lang="ru-RU" sz="2400" smtClean="0"/>
              <a:pPr/>
              <a:t>9</a:t>
            </a:fld>
            <a:endParaRPr lang="ru-RU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608</Words>
  <Application>Microsoft Office PowerPoint</Application>
  <PresentationFormat>Экран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Наноматеріали і нанотехнології в приладобудуванні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Маря</cp:lastModifiedBy>
  <cp:revision>34</cp:revision>
  <dcterms:created xsi:type="dcterms:W3CDTF">2014-11-21T11:00:06Z</dcterms:created>
  <dcterms:modified xsi:type="dcterms:W3CDTF">2019-01-30T22:20:03Z</dcterms:modified>
</cp:coreProperties>
</file>