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790" b="35039"/>
          <a:stretch/>
        </p:blipFill>
        <p:spPr>
          <a:xfrm>
            <a:off x="0" y="-3545"/>
            <a:ext cx="9144000" cy="137514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1917"/>
            <a:ext cx="9144000" cy="1470025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АЛОТРОПНІ ФОРМИ КАРБОНУ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 МАТЕРІАЛИ НА ЙОГО ОСНОВІ</a:t>
            </a:r>
            <a:endParaRPr lang="en-GB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4906044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 smtClean="0"/>
              <a:t>доц. </a:t>
            </a:r>
            <a:r>
              <a:rPr lang="uk-UA" sz="2800" dirty="0" err="1" smtClean="0"/>
              <a:t>Шумакова</a:t>
            </a:r>
            <a:r>
              <a:rPr lang="uk-UA" sz="2800" dirty="0" smtClean="0"/>
              <a:t> Н.І.</a:t>
            </a:r>
            <a:endParaRPr lang="uk-UA" sz="2800" dirty="0"/>
          </a:p>
        </p:txBody>
      </p:sp>
      <p:pic>
        <p:nvPicPr>
          <p:cNvPr id="7" name="Picture 2" descr="http://ezpf.elit.sumdu.edu.ua/wp-content/uploads/2017/10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" y="357190"/>
            <a:ext cx="1285884" cy="1239959"/>
          </a:xfrm>
          <a:prstGeom prst="rect">
            <a:avLst/>
          </a:prstGeom>
          <a:noFill/>
        </p:spPr>
      </p:pic>
      <p:pic>
        <p:nvPicPr>
          <p:cNvPr id="8" name="Picture 6" descr="Картинки по запросу Сумський державний уні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357190"/>
            <a:ext cx="1357297" cy="13572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4414" y="357190"/>
            <a:ext cx="6617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Сумський державний університет</a:t>
            </a:r>
          </a:p>
          <a:p>
            <a:pPr algn="ctr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Кафедра електроніки, загальної та прикладної фізики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42126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34"/>
            <a:ext cx="8229600" cy="1033166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Карбон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86314" y="2061512"/>
            <a:ext cx="42148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Карбон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– це хімічний елемент IV групи періодичної системи (2-й період), порядковий номер 6.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445989" y="4429132"/>
          <a:ext cx="554375" cy="511177"/>
        </p:xfrm>
        <a:graphic>
          <a:graphicData uri="http://schemas.openxmlformats.org/presentationml/2006/ole">
            <p:oleObj spid="_x0000_s1025" name="Формула" r:id="rId3" imgW="241200" imgH="22860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2844" y="4440243"/>
            <a:ext cx="885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Елемент карбон 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         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має на останній оболонці 4 електрони (електронна формула 1s</a:t>
            </a:r>
            <a:r>
              <a:rPr lang="uk-UA" sz="2400" baseline="30000" dirty="0" smtClean="0">
                <a:ea typeface="Times New Roman" pitchFamily="18" charset="0"/>
                <a:cs typeface="Arial" pitchFamily="34" charset="0"/>
              </a:rPr>
              <a:t>2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2s</a:t>
            </a:r>
            <a:r>
              <a:rPr lang="uk-UA" sz="2400" baseline="30000" dirty="0" smtClean="0">
                <a:ea typeface="Times New Roman" pitchFamily="18" charset="0"/>
                <a:cs typeface="Arial" pitchFamily="34" charset="0"/>
              </a:rPr>
              <a:t>2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2p</a:t>
            </a:r>
            <a:r>
              <a:rPr lang="uk-UA" sz="2400" baseline="30000" dirty="0" smtClean="0">
                <a:ea typeface="Times New Roman" pitchFamily="18" charset="0"/>
                <a:cs typeface="Arial" pitchFamily="34" charset="0"/>
              </a:rPr>
              <a:t>2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). </a:t>
            </a:r>
            <a:endParaRPr lang="en-US" sz="2400" dirty="0" smtClean="0"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Для 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карбону можлива sp</a:t>
            </a:r>
            <a:r>
              <a:rPr lang="uk-UA" sz="2400" baseline="30000" dirty="0" smtClean="0">
                <a:ea typeface="Times New Roman" pitchFamily="18" charset="0"/>
                <a:cs typeface="Arial" pitchFamily="34" charset="0"/>
              </a:rPr>
              <a:t>3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-, sp</a:t>
            </a:r>
            <a:r>
              <a:rPr lang="uk-UA" sz="2400" baseline="30000" dirty="0" smtClean="0">
                <a:ea typeface="Times New Roman" pitchFamily="18" charset="0"/>
                <a:cs typeface="Arial" pitchFamily="34" charset="0"/>
              </a:rPr>
              <a:t>2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- i sp- гібридизація, і внаслідок цього він утворює різні алотропні модифікації, що відрізняються будовою кристалічних ґраток і гібридизацією атомів.</a:t>
            </a:r>
            <a:r>
              <a:rPr lang="ru-RU" sz="2400" dirty="0" smtClean="0">
                <a:cs typeface="Arial" pitchFamily="34" charset="0"/>
              </a:rPr>
              <a:t> </a:t>
            </a:r>
            <a:endParaRPr lang="uk-UA" sz="2400" dirty="0" smtClean="0">
              <a:cs typeface="Arial" pitchFamily="34" charset="0"/>
            </a:endParaRPr>
          </a:p>
        </p:txBody>
      </p:sp>
      <p:pic>
        <p:nvPicPr>
          <p:cNvPr id="102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 l="12695" t="16342" r="9179" b="11028"/>
          <a:stretch>
            <a:fillRect/>
          </a:stretch>
        </p:blipFill>
        <p:spPr bwMode="auto">
          <a:xfrm>
            <a:off x="357158" y="1643050"/>
            <a:ext cx="414340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5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306" y="1000108"/>
            <a:ext cx="5429288" cy="5632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Аморфний вуглець</a:t>
            </a:r>
          </a:p>
          <a:p>
            <a:r>
              <a:rPr lang="uk-UA" sz="2400" dirty="0" smtClean="0"/>
              <a:t>Активоване</a:t>
            </a:r>
            <a:r>
              <a:rPr lang="uk-UA" sz="2400" b="1" dirty="0" smtClean="0"/>
              <a:t> </a:t>
            </a:r>
            <a:r>
              <a:rPr lang="uk-UA" sz="2400" dirty="0" smtClean="0"/>
              <a:t>вугілля</a:t>
            </a:r>
          </a:p>
          <a:p>
            <a:r>
              <a:rPr lang="uk-UA" sz="2400" dirty="0" smtClean="0"/>
              <a:t>Деревне вугілля</a:t>
            </a:r>
          </a:p>
          <a:p>
            <a:r>
              <a:rPr lang="uk-UA" sz="2400" dirty="0" smtClean="0"/>
              <a:t>Викопне вугілля: антрацит і ін.</a:t>
            </a:r>
          </a:p>
          <a:p>
            <a:r>
              <a:rPr lang="uk-UA" sz="2400" dirty="0" smtClean="0"/>
              <a:t>Кокс кам'яновугільний, нафтовий та ін.</a:t>
            </a:r>
          </a:p>
          <a:p>
            <a:r>
              <a:rPr lang="uk-UA" sz="2400" dirty="0" err="1" smtClean="0"/>
              <a:t>Скловуглець</a:t>
            </a:r>
            <a:endParaRPr lang="uk-UA" sz="2400" dirty="0" smtClean="0"/>
          </a:p>
          <a:p>
            <a:r>
              <a:rPr lang="uk-UA" sz="2400" dirty="0" err="1" smtClean="0"/>
              <a:t>Техуглець</a:t>
            </a:r>
            <a:endParaRPr lang="uk-UA" sz="2400" dirty="0" smtClean="0"/>
          </a:p>
          <a:p>
            <a:r>
              <a:rPr lang="uk-UA" sz="2400" dirty="0" smtClean="0"/>
              <a:t>Сажа</a:t>
            </a:r>
          </a:p>
          <a:p>
            <a:r>
              <a:rPr lang="uk-UA" sz="2400" dirty="0" smtClean="0"/>
              <a:t>Вуглецева </a:t>
            </a:r>
            <a:r>
              <a:rPr lang="uk-UA" sz="2400" dirty="0" err="1" smtClean="0"/>
              <a:t>нанопіна</a:t>
            </a:r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r>
              <a:rPr lang="uk-UA" sz="2400" i="1" dirty="0" smtClean="0"/>
              <a:t>На практиці, як правило, перераховані вище аморфні форми є хімічними сполуками з високим вмістом вуглецю, а не чистої </a:t>
            </a:r>
            <a:r>
              <a:rPr lang="uk-UA" sz="2400" i="1" dirty="0" err="1" smtClean="0"/>
              <a:t>алотропной</a:t>
            </a:r>
            <a:r>
              <a:rPr lang="uk-UA" sz="2400" i="1" dirty="0" smtClean="0"/>
              <a:t> формою</a:t>
            </a:r>
            <a:r>
              <a:rPr lang="uk-UA" i="1" dirty="0" smtClean="0"/>
              <a:t>.</a:t>
            </a:r>
            <a:endParaRPr lang="uk-UA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1438" y="642918"/>
            <a:ext cx="3500430" cy="4524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Кристалічний вуглець</a:t>
            </a:r>
          </a:p>
          <a:p>
            <a:r>
              <a:rPr lang="uk-UA" sz="2400" dirty="0" smtClean="0"/>
              <a:t>Алмаз</a:t>
            </a:r>
          </a:p>
          <a:p>
            <a:r>
              <a:rPr lang="uk-UA" sz="2400" dirty="0" smtClean="0"/>
              <a:t>Графен</a:t>
            </a:r>
          </a:p>
          <a:p>
            <a:r>
              <a:rPr lang="uk-UA" sz="2400" dirty="0" smtClean="0"/>
              <a:t>Графіт</a:t>
            </a:r>
          </a:p>
          <a:p>
            <a:r>
              <a:rPr lang="uk-UA" sz="2400" dirty="0" err="1" smtClean="0"/>
              <a:t>Карбін</a:t>
            </a:r>
            <a:endParaRPr lang="uk-UA" sz="2400" dirty="0" smtClean="0"/>
          </a:p>
          <a:p>
            <a:r>
              <a:rPr lang="uk-UA" sz="2400" dirty="0" err="1" smtClean="0"/>
              <a:t>Лонсдейліт</a:t>
            </a:r>
            <a:endParaRPr lang="uk-UA" sz="2400" dirty="0" smtClean="0"/>
          </a:p>
          <a:p>
            <a:r>
              <a:rPr lang="uk-UA" sz="2400" dirty="0" err="1" smtClean="0"/>
              <a:t>Наноалмаз</a:t>
            </a:r>
            <a:endParaRPr lang="uk-UA" sz="2400" dirty="0" smtClean="0"/>
          </a:p>
          <a:p>
            <a:r>
              <a:rPr lang="uk-UA" sz="2400" dirty="0" err="1" smtClean="0"/>
              <a:t>Фулерен</a:t>
            </a:r>
            <a:endParaRPr lang="uk-UA" sz="2400" dirty="0" smtClean="0"/>
          </a:p>
          <a:p>
            <a:r>
              <a:rPr lang="uk-UA" sz="2400" dirty="0" err="1" smtClean="0"/>
              <a:t>Фуллерит</a:t>
            </a:r>
            <a:endParaRPr lang="uk-UA" sz="2400" dirty="0" smtClean="0"/>
          </a:p>
          <a:p>
            <a:r>
              <a:rPr lang="uk-UA" sz="2400" dirty="0" smtClean="0"/>
              <a:t>Вуглецеве волокно</a:t>
            </a:r>
          </a:p>
          <a:p>
            <a:r>
              <a:rPr lang="uk-UA" sz="2400" dirty="0" smtClean="0"/>
              <a:t>Вуглецеві </a:t>
            </a:r>
            <a:r>
              <a:rPr lang="uk-UA" sz="2400" dirty="0" err="1" smtClean="0"/>
              <a:t>нановолокна</a:t>
            </a:r>
            <a:endParaRPr lang="uk-UA" sz="2400" dirty="0" smtClean="0"/>
          </a:p>
          <a:p>
            <a:r>
              <a:rPr lang="uk-UA" sz="2400" dirty="0" smtClean="0"/>
              <a:t>Вуглецеві </a:t>
            </a:r>
            <a:r>
              <a:rPr lang="uk-UA" sz="2400" dirty="0" err="1" smtClean="0"/>
              <a:t>нанотрубки</a:t>
            </a:r>
            <a:endParaRPr lang="uk-UA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1438" y="5214950"/>
            <a:ext cx="350043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err="1" smtClean="0"/>
              <a:t>Кластерні</a:t>
            </a:r>
            <a:r>
              <a:rPr lang="uk-UA" sz="2400" b="1" dirty="0" smtClean="0"/>
              <a:t> форми</a:t>
            </a:r>
          </a:p>
          <a:p>
            <a:r>
              <a:rPr lang="uk-UA" sz="2400" dirty="0" err="1" smtClean="0"/>
              <a:t>Астралени</a:t>
            </a:r>
            <a:endParaRPr lang="uk-UA" sz="2400" dirty="0" smtClean="0"/>
          </a:p>
          <a:p>
            <a:r>
              <a:rPr lang="uk-UA" sz="2400" dirty="0" err="1" smtClean="0"/>
              <a:t>Дівуглець</a:t>
            </a:r>
            <a:endParaRPr lang="uk-UA" sz="2400" dirty="0" smtClean="0"/>
          </a:p>
          <a:p>
            <a:r>
              <a:rPr lang="uk-UA" sz="2400" dirty="0" smtClean="0"/>
              <a:t>Вуглецеві </a:t>
            </a:r>
            <a:r>
              <a:rPr lang="uk-UA" sz="2400" dirty="0" err="1" smtClean="0"/>
              <a:t>наноконуси</a:t>
            </a:r>
            <a:endParaRPr lang="uk-UA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0331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Алотропні Модифікації Карбону</a:t>
            </a:r>
            <a:endParaRPr kumimoji="0" lang="uk-UA" sz="4000" b="0" i="0" u="none" strike="noStrike" kern="1200" cap="none" spc="0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86034"/>
            <a:ext cx="8229600" cy="10331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Граф</a:t>
            </a:r>
            <a:r>
              <a:rPr kumimoji="0" lang="uk-UA" sz="44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іт</a:t>
            </a:r>
            <a:endParaRPr kumimoji="0" lang="en-GB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8" name="Picture 4" descr="ÐÐ°ÑÑÐ¸Ð½ÐºÐ¸ Ð¿Ð¾ Ð·Ð°Ð¿ÑÐ¾ÑÑ Ð³ÑÐ°ÑÑ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643050"/>
            <a:ext cx="387724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l="9410" t="7076" r="7592" b="4480"/>
          <a:stretch>
            <a:fillRect/>
          </a:stretch>
        </p:blipFill>
        <p:spPr bwMode="auto">
          <a:xfrm>
            <a:off x="500034" y="1714488"/>
            <a:ext cx="3536181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507405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Графіт</a:t>
            </a:r>
            <a:r>
              <a:rPr lang="uk-UA" sz="2400" dirty="0" smtClean="0"/>
              <a:t> – темно-сіра непрозора речовина, алотропна форма вуглецю. На відміну від алмазу</a:t>
            </a:r>
            <a:r>
              <a:rPr lang="ru-RU" sz="2400" dirty="0" smtClean="0"/>
              <a:t> </a:t>
            </a:r>
            <a:r>
              <a:rPr lang="uk-UA" sz="2400" dirty="0" smtClean="0"/>
              <a:t>графіт добре проводить електричний </a:t>
            </a:r>
            <a:r>
              <a:rPr lang="uk-UA" sz="2400" dirty="0" smtClean="0"/>
              <a:t>струм</a:t>
            </a:r>
            <a:r>
              <a:rPr lang="ru-RU" sz="2400" dirty="0" smtClean="0"/>
              <a:t> </a:t>
            </a:r>
            <a:r>
              <a:rPr lang="uk-UA" sz="2400" dirty="0" smtClean="0"/>
              <a:t>і </a:t>
            </a:r>
            <a:r>
              <a:rPr lang="uk-UA" sz="2400" dirty="0" smtClean="0"/>
              <a:t>тепло</a:t>
            </a:r>
            <a:r>
              <a:rPr lang="ru-RU" sz="2400" dirty="0" smtClean="0"/>
              <a:t> </a:t>
            </a:r>
            <a:r>
              <a:rPr lang="uk-UA" sz="2400" dirty="0" smtClean="0"/>
              <a:t>та дуже м'який. Як і в алмазі, у графіті кожен атом вуглецю утворює один з одним чотири зв'язки.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86034"/>
            <a:ext cx="8229600" cy="10331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Алмаз</a:t>
            </a:r>
            <a:endParaRPr kumimoji="0" lang="en-GB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357694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Основні </a:t>
            </a:r>
            <a:r>
              <a:rPr lang="uk-UA" sz="2400" dirty="0" smtClean="0"/>
              <a:t>відмінні риси алмазу – найвища серед мінералів твердість, найбільш висока теплопровідність серед усіх твердих тіл (</a:t>
            </a:r>
            <a:r>
              <a:rPr lang="uk-UA" sz="2400" dirty="0" smtClean="0"/>
              <a:t>900–2 </a:t>
            </a:r>
            <a:r>
              <a:rPr lang="uk-UA" sz="2400" dirty="0" smtClean="0"/>
              <a:t>300 Вт/(м · К)), великі показник заломлення і дисперсія. Атоми карбону в структурі алмазу зв’язані міцним ковалентним зв’язком із чотирма сусідніми атомами, розміщеними у вершинах </a:t>
            </a:r>
            <a:r>
              <a:rPr lang="uk-UA" sz="2400" dirty="0" smtClean="0"/>
              <a:t>тетраедра, </a:t>
            </a:r>
            <a:r>
              <a:rPr lang="uk-UA" sz="2400" dirty="0" smtClean="0"/>
              <a:t>з малою міжатомною відстанню (0,154 </a:t>
            </a:r>
            <a:r>
              <a:rPr lang="uk-UA" sz="2400" dirty="0" err="1" smtClean="0"/>
              <a:t>нм</a:t>
            </a:r>
            <a:r>
              <a:rPr lang="uk-UA" sz="2400" dirty="0" smtClean="0"/>
              <a:t>).</a:t>
            </a:r>
            <a:endParaRPr lang="ru-RU" sz="2400" dirty="0"/>
          </a:p>
        </p:txBody>
      </p:sp>
      <p:pic>
        <p:nvPicPr>
          <p:cNvPr id="17410" name="Picture 2" descr="ÐÐ°ÑÑÐ¸Ð½ÐºÐ¸ Ð¿Ð¾ Ð·Ð°Ð¿ÑÐ¾ÑÑ Ð°Ð»Ð¼Ð°Ð· ÐºÑÐ¸ÑÑÐ°Ð»ÑÑÐ½Ð° Ð³ÑÐ°ÑÐºÐ°"/>
          <p:cNvPicPr>
            <a:picLocks noChangeAspect="1" noChangeArrowheads="1"/>
          </p:cNvPicPr>
          <p:nvPr/>
        </p:nvPicPr>
        <p:blipFill>
          <a:blip r:embed="rId2"/>
          <a:srcRect b="9090"/>
          <a:stretch>
            <a:fillRect/>
          </a:stretch>
        </p:blipFill>
        <p:spPr bwMode="auto">
          <a:xfrm>
            <a:off x="2767019" y="1785926"/>
            <a:ext cx="2733675" cy="2286016"/>
          </a:xfrm>
          <a:prstGeom prst="rect">
            <a:avLst/>
          </a:prstGeom>
          <a:noFill/>
        </p:spPr>
      </p:pic>
      <p:pic>
        <p:nvPicPr>
          <p:cNvPr id="174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l="7640" t="6173" r="4495" b="13579"/>
          <a:stretch>
            <a:fillRect/>
          </a:stretch>
        </p:blipFill>
        <p:spPr bwMode="auto">
          <a:xfrm>
            <a:off x="142844" y="1891530"/>
            <a:ext cx="2571768" cy="218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429256" y="1785926"/>
            <a:ext cx="3714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Алмаз</a:t>
            </a:r>
            <a:r>
              <a:rPr lang="uk-UA" sz="2400" dirty="0" smtClean="0"/>
              <a:t> – безбарвний прозорий мінерал класу самородних неметалів, тверда кристалічна кубічна алотропна видозміна карбону.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86034"/>
            <a:ext cx="8229600" cy="10331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Карбін</a:t>
            </a:r>
            <a:endParaRPr kumimoji="0" lang="en-GB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Ð Ð¸Ñ. 3. ÐÐ¸Ð³Ð·Ð°Ð³Ð¾Ð¾Ð±ÑÐ°Ð·Ð½Ð¾Ðµ ÑÑÑÐ¾ÐµÐ½Ð¸Ðµ ÑÐ³Ð»ÐµÑÐ¾Ð´Ð½ÑÑ ÑÐµÐ¿Ð¾ÑÐµÐº Ð² - Ð¸ -ÐºÐ°ÑÐ±Ð¸Ð½Ðµ"/>
          <p:cNvPicPr>
            <a:picLocks noChangeAspect="1" noChangeArrowheads="1"/>
          </p:cNvPicPr>
          <p:nvPr/>
        </p:nvPicPr>
        <p:blipFill>
          <a:blip r:embed="rId2"/>
          <a:srcRect l="8824" t="2419" r="7352" b="3225"/>
          <a:stretch>
            <a:fillRect/>
          </a:stretch>
        </p:blipFill>
        <p:spPr bwMode="auto">
          <a:xfrm>
            <a:off x="785786" y="1571612"/>
            <a:ext cx="1571636" cy="322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357298"/>
            <a:ext cx="6858016" cy="3863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6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Карбіни</a:t>
            </a:r>
            <a:r>
              <a:rPr lang="ru-RU" sz="2400" dirty="0" smtClean="0"/>
              <a:t> – </a:t>
            </a:r>
            <a:r>
              <a:rPr lang="ru-RU" sz="2400" dirty="0" err="1" smtClean="0"/>
              <a:t>кристалічна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модифікація</a:t>
            </a:r>
            <a:r>
              <a:rPr lang="ru-RU" sz="2400" dirty="0" smtClean="0"/>
              <a:t> карбону. В </a:t>
            </a:r>
            <a:r>
              <a:rPr lang="ru-RU" sz="2400" dirty="0" err="1" smtClean="0"/>
              <a:t>карбіні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спостерігається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лінійне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атомів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ланцюжків</a:t>
            </a:r>
            <a:r>
              <a:rPr lang="ru-RU" sz="2400" dirty="0" smtClean="0"/>
              <a:t>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дві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модифікацій</a:t>
            </a:r>
            <a:r>
              <a:rPr lang="ru-RU" sz="2400" dirty="0" smtClean="0"/>
              <a:t>: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кумульованими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зв'язками</a:t>
            </a:r>
            <a:r>
              <a:rPr lang="ru-RU" sz="2400" dirty="0" smtClean="0"/>
              <a:t> =С=С=С= (</a:t>
            </a:r>
            <a:r>
              <a:rPr lang="ru-RU" sz="2400" dirty="0" err="1" smtClean="0"/>
              <a:t>β-карбін</a:t>
            </a:r>
            <a:r>
              <a:rPr lang="ru-RU" sz="2400" dirty="0" smtClean="0"/>
              <a:t>)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поліїновими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зв'язками</a:t>
            </a:r>
            <a:r>
              <a:rPr lang="ru-RU" sz="2400" dirty="0" smtClean="0"/>
              <a:t>(-С≡С-)</a:t>
            </a:r>
            <a:r>
              <a:rPr lang="ru-RU" sz="2400" baseline="-25000" dirty="0" err="1" smtClean="0"/>
              <a:t>n</a:t>
            </a:r>
            <a:r>
              <a:rPr lang="ru-RU" sz="2400" dirty="0" smtClean="0"/>
              <a:t>, </a:t>
            </a:r>
            <a:r>
              <a:rPr lang="ru-RU" sz="2400" dirty="0" err="1" smtClean="0"/>
              <a:t>(α-карбін</a:t>
            </a:r>
            <a:r>
              <a:rPr lang="ru-RU" sz="2400" dirty="0" smtClean="0"/>
              <a:t>).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86034"/>
            <a:ext cx="8229600" cy="10331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Графен</a:t>
            </a:r>
            <a:endParaRPr kumimoji="0" lang="en-GB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Графен</a:t>
            </a:r>
            <a:r>
              <a:rPr lang="ru-RU" sz="2400" dirty="0" smtClean="0"/>
              <a:t> </a:t>
            </a:r>
            <a:r>
              <a:rPr lang="uk-UA" sz="2400" dirty="0" smtClean="0"/>
              <a:t>– двовимірна алотропна</a:t>
            </a:r>
            <a:r>
              <a:rPr lang="ru-RU" sz="2400" dirty="0" smtClean="0"/>
              <a:t> </a:t>
            </a:r>
            <a:r>
              <a:rPr lang="uk-UA" sz="2400" dirty="0" smtClean="0"/>
              <a:t>форма вуглецю, його атоми</a:t>
            </a:r>
            <a:r>
              <a:rPr lang="ru-RU" sz="2400" dirty="0" smtClean="0"/>
              <a:t> </a:t>
            </a:r>
            <a:r>
              <a:rPr lang="uk-UA" sz="2400" dirty="0" smtClean="0"/>
              <a:t>об'єднані в гексагональну кристалічну </a:t>
            </a:r>
            <a:r>
              <a:rPr lang="uk-UA" sz="2400" dirty="0" err="1" smtClean="0"/>
              <a:t>ґратку</a:t>
            </a:r>
            <a:r>
              <a:rPr lang="uk-UA" sz="2400" dirty="0" smtClean="0"/>
              <a:t>. За допомогою їх утворюється шар, товщина якого – один атом</a:t>
            </a:r>
            <a:endParaRPr lang="uk-UA" sz="2400" dirty="0"/>
          </a:p>
        </p:txBody>
      </p:sp>
      <p:pic>
        <p:nvPicPr>
          <p:cNvPr id="19458" name="Picture 2" descr="ÐÐ°ÑÑÐ¸Ð½ÐºÐ¸ Ð¿Ð¾ Ð·Ð°Ð¿ÑÐ¾ÑÑ Ð³ÑÐ°ÑÐµ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3020641" cy="307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ÑÑÐ¾ ÑÐ°ÐºÐ¾Ðµ Ð³ÑÐ°ÑÐµÐ½ 2 (620x337, 182Kb)"/>
          <p:cNvPicPr>
            <a:picLocks noChangeAspect="1" noChangeArrowheads="1"/>
          </p:cNvPicPr>
          <p:nvPr/>
        </p:nvPicPr>
        <p:blipFill>
          <a:blip r:embed="rId3"/>
          <a:srcRect l="23790"/>
          <a:stretch>
            <a:fillRect/>
          </a:stretch>
        </p:blipFill>
        <p:spPr bwMode="auto">
          <a:xfrm>
            <a:off x="3500430" y="2857496"/>
            <a:ext cx="5286412" cy="377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247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Microsoft Equation 3.0</vt:lpstr>
      <vt:lpstr>АЛОТРОПНІ ФОРМИ КАРБОНУ  ТА МАТЕРІАЛИ НА ЙОГО ОСНОВІ</vt:lpstr>
      <vt:lpstr>Карбон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HYATT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Маря</cp:lastModifiedBy>
  <cp:revision>26</cp:revision>
  <dcterms:created xsi:type="dcterms:W3CDTF">2015-12-09T15:59:37Z</dcterms:created>
  <dcterms:modified xsi:type="dcterms:W3CDTF">2018-09-04T20:26:01Z</dcterms:modified>
</cp:coreProperties>
</file>