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  <p:sldMasterId id="2147483693" r:id="rId5"/>
  </p:sldMasterIdLst>
  <p:notesMasterIdLst>
    <p:notesMasterId r:id="rId21"/>
  </p:notesMasterIdLst>
  <p:sldIdLst>
    <p:sldId id="256" r:id="rId6"/>
    <p:sldId id="257" r:id="rId7"/>
    <p:sldId id="263" r:id="rId8"/>
    <p:sldId id="258" r:id="rId9"/>
    <p:sldId id="259" r:id="rId10"/>
    <p:sldId id="270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98" d="100"/>
          <a:sy n="98" d="100"/>
        </p:scale>
        <p:origin x="-18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B918B-7CAA-4923-AF4A-2244EE98EDE7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E9B9-C6A9-4432-AB6E-8471B5C62C5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D01B-FBDD-4ACD-9DDD-816440B2065D}" type="datetimeFigureOut">
              <a:rPr lang="uk-UA" smtClean="0"/>
              <a:pPr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00AB-9544-4548-8899-465EDE853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nanometer.ru/2007/06/28/fullereni_3660.htm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gi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upload.wikimedia.org/wikipedia/commons/thumb/4/41/C60a.png/612px-C6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00683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905000"/>
            <a:ext cx="8286808" cy="152349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Фулерени</a:t>
            </a:r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матеріали на їх основі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6000768"/>
            <a:ext cx="8001056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Підготувала:			доц. </a:t>
            </a:r>
            <a:r>
              <a:rPr lang="uk-UA" dirty="0" err="1" smtClean="0">
                <a:solidFill>
                  <a:schemeClr val="bg1"/>
                </a:solidFill>
              </a:rPr>
              <a:t>Шумакова</a:t>
            </a:r>
            <a:r>
              <a:rPr lang="uk-UA" dirty="0" smtClean="0">
                <a:solidFill>
                  <a:schemeClr val="bg1"/>
                </a:solidFill>
              </a:rPr>
              <a:t> Н.І.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357166"/>
            <a:ext cx="535781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Найцікавіше</a:t>
            </a:r>
            <a:r>
              <a:rPr lang="ru-RU" sz="2400" dirty="0" smtClean="0"/>
              <a:t> в </a:t>
            </a:r>
            <a:r>
              <a:rPr lang="ru-RU" sz="2400" dirty="0" err="1" smtClean="0"/>
              <a:t>фулеренів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порожнеча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"футбольного </a:t>
            </a:r>
            <a:r>
              <a:rPr lang="ru-RU" sz="2400" dirty="0" err="1" smtClean="0"/>
              <a:t>м'яча</a:t>
            </a:r>
            <a:r>
              <a:rPr lang="ru-RU" sz="2400" dirty="0" smtClean="0"/>
              <a:t>". </a:t>
            </a:r>
          </a:p>
          <a:p>
            <a:r>
              <a:rPr lang="ru-RU" sz="2400" dirty="0" smtClean="0"/>
              <a:t>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порожнечу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помістити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завгодно</a:t>
            </a:r>
            <a:r>
              <a:rPr lang="ru-RU" sz="2400" dirty="0" smtClean="0"/>
              <a:t>: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частин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 </a:t>
            </a:r>
            <a:r>
              <a:rPr lang="ru-RU" sz="2400" dirty="0" err="1" smtClean="0"/>
              <a:t>фулеренів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 l="36914" t="30030" r="39648" b="40673"/>
          <a:stretch>
            <a:fillRect/>
          </a:stretch>
        </p:blipFill>
        <p:spPr bwMode="auto">
          <a:xfrm>
            <a:off x="357158" y="142852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3214686"/>
            <a:ext cx="878687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Завдяки </a:t>
            </a:r>
            <a:r>
              <a:rPr lang="uk-UA" sz="2400" dirty="0" err="1" smtClean="0"/>
              <a:t>своєй</a:t>
            </a:r>
            <a:r>
              <a:rPr lang="uk-UA" sz="2400" dirty="0" smtClean="0"/>
              <a:t> будові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виявилися ідеальним наповнювачем і ідеальним мастилом.</a:t>
            </a:r>
          </a:p>
          <a:p>
            <a:endParaRPr lang="uk-UA" sz="2400" dirty="0" smtClean="0"/>
          </a:p>
          <a:p>
            <a:r>
              <a:rPr lang="uk-UA" sz="2400" dirty="0" smtClean="0"/>
              <a:t>Комбінуючи всередині вуглецевих куль різні атоми і молекули, можна створювати самі фантастичні матеріали майбутнього. </a:t>
            </a:r>
          </a:p>
          <a:p>
            <a:endParaRPr lang="uk-UA" sz="2400" dirty="0" smtClean="0"/>
          </a:p>
          <a:p>
            <a:r>
              <a:rPr lang="uk-UA" sz="2400" dirty="0" smtClean="0"/>
              <a:t>  </a:t>
            </a:r>
            <a:r>
              <a:rPr lang="uk-UA" sz="2400" dirty="0" err="1" smtClean="0"/>
              <a:t>Фулерен</a:t>
            </a:r>
            <a:r>
              <a:rPr lang="uk-UA" sz="2400" dirty="0" smtClean="0"/>
              <a:t> не токсичний, не пригнічує здорові клітини, а навпаки, допомагає працювати всім біологічним структурам організму. Всі цілющі властивості </a:t>
            </a:r>
            <a:r>
              <a:rPr lang="uk-UA" sz="2400" dirty="0" err="1" smtClean="0"/>
              <a:t>фулерену</a:t>
            </a:r>
            <a:r>
              <a:rPr lang="uk-UA" sz="2400" dirty="0" smtClean="0"/>
              <a:t> у воді різко посилюються.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7346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Фізики використовують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для створення органічних сонячних батарей , хімічних лазерів і " молекулярних комп'ютерів" , а також </a:t>
            </a:r>
            <a:r>
              <a:rPr lang="uk-UA" sz="2400" dirty="0" err="1" smtClean="0"/>
              <a:t>ультратвердих</a:t>
            </a:r>
            <a:r>
              <a:rPr lang="uk-UA" sz="2400" dirty="0" smtClean="0"/>
              <a:t> матеріалів та матеріалів з ​​високотемпературної надпровідністю .</a:t>
            </a:r>
          </a:p>
          <a:p>
            <a:endParaRPr lang="uk-UA" sz="2400" dirty="0" smtClean="0"/>
          </a:p>
          <a:p>
            <a:r>
              <a:rPr lang="uk-UA" sz="2400" dirty="0" smtClean="0"/>
              <a:t>Хіміки використовують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в якості нового типу каталізаторів , мастил , поглиначів речовин , фільтрів та </a:t>
            </a:r>
            <a:r>
              <a:rPr lang="uk-UA" sz="2400" dirty="0" err="1" smtClean="0"/>
              <a:t>ін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 Біологи і фармакологи використовують кулі </a:t>
            </a:r>
            <a:r>
              <a:rPr lang="uk-UA" sz="2400" dirty="0" err="1" smtClean="0"/>
              <a:t>фулерену</a:t>
            </a:r>
            <a:r>
              <a:rPr lang="uk-UA" sz="2400" dirty="0" smtClean="0"/>
              <a:t> для доставки всередину клітини і розміщення на поверхні клітинних мембран самих різних речовин , включаючи антибіотики , вітаміни , гормони , а також фрагменти </a:t>
            </a:r>
            <a:r>
              <a:rPr lang="uk-UA" sz="2400" dirty="0" err="1" smtClean="0"/>
              <a:t>генокода</a:t>
            </a:r>
            <a:r>
              <a:rPr lang="uk-UA" sz="2400" dirty="0" smtClean="0"/>
              <a:t> при створенні </a:t>
            </a:r>
            <a:r>
              <a:rPr lang="uk-UA" sz="2400" dirty="0" err="1" smtClean="0"/>
              <a:t>трансгенних</a:t>
            </a:r>
            <a:r>
              <a:rPr lang="uk-UA" sz="2400" dirty="0" smtClean="0"/>
              <a:t> тварин і рослин.</a:t>
            </a:r>
          </a:p>
          <a:p>
            <a:endParaRPr lang="uk-UA" sz="2400" dirty="0" smtClean="0"/>
          </a:p>
          <a:p>
            <a:r>
              <a:rPr lang="uk-UA" sz="2400" dirty="0" smtClean="0"/>
              <a:t>При цьому " фаршировані "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, включивши в свою внутрішню порожнину інші молекули , набувають зовсім нові властивості !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42909" cy="642913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642910" y="-1"/>
            <a:ext cx="85010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dirty="0" err="1" smtClean="0"/>
              <a:t>Інтеркальовані</a:t>
            </a:r>
            <a:r>
              <a:rPr lang="uk-UA" sz="3600" dirty="0" smtClean="0"/>
              <a:t> і </a:t>
            </a:r>
            <a:r>
              <a:rPr lang="uk-UA" sz="3600" dirty="0" err="1" smtClean="0"/>
              <a:t>ендоедральні</a:t>
            </a:r>
            <a:r>
              <a:rPr lang="uk-UA" sz="3600" dirty="0" smtClean="0"/>
              <a:t> </a:t>
            </a:r>
            <a:r>
              <a:rPr lang="uk-UA" sz="3600" dirty="0" err="1" smtClean="0"/>
              <a:t>фулерени</a:t>
            </a:r>
            <a:endParaRPr lang="uk-UA" sz="3600" dirty="0"/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-2" y="928687"/>
            <a:ext cx="8978901" cy="5832475"/>
            <a:chOff x="-225" y="740"/>
            <a:chExt cx="5656" cy="367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-225" y="2765"/>
              <a:ext cx="3221" cy="1649"/>
              <a:chOff x="-501" y="2261"/>
              <a:chExt cx="3399" cy="1769"/>
            </a:xfrm>
          </p:grpSpPr>
          <p:pic>
            <p:nvPicPr>
              <p:cNvPr id="21" name="Рисунок 260" descr="http://www.nanometer.ru/2007/06/28/fullereni_3660/PROP_IMG_images_6/c60f36_197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36000"/>
              </a:blip>
              <a:srcRect/>
              <a:stretch>
                <a:fillRect/>
              </a:stretch>
            </p:blipFill>
            <p:spPr bwMode="auto">
              <a:xfrm>
                <a:off x="971" y="2309"/>
                <a:ext cx="1927" cy="1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261" descr="http://www.nanometer.ru/2007/06/28/fullereni_3660/PROP_IMG_images_5/c60f20_200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8000" contrast="36000"/>
              </a:blip>
              <a:srcRect/>
              <a:stretch>
                <a:fillRect/>
              </a:stretch>
            </p:blipFill>
            <p:spPr bwMode="auto">
              <a:xfrm>
                <a:off x="-501" y="2261"/>
                <a:ext cx="1769" cy="1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2655" y="2900"/>
              <a:ext cx="1452" cy="1472"/>
              <a:chOff x="2655" y="2900"/>
              <a:chExt cx="1452" cy="1472"/>
            </a:xfrm>
          </p:grpSpPr>
          <p:pic>
            <p:nvPicPr>
              <p:cNvPr id="19" name="Рисунок 259" descr="http://www.nanometer.ru/2007/06/28/fullereni_3660/PROP_IMG_images_4/c60f18_200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2000" contrast="42000"/>
              </a:blip>
              <a:srcRect/>
              <a:stretch>
                <a:fillRect/>
              </a:stretch>
            </p:blipFill>
            <p:spPr bwMode="auto">
              <a:xfrm>
                <a:off x="2655" y="2900"/>
                <a:ext cx="1452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2835" y="4160"/>
                <a:ext cx="116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ru-RU" sz="1600" b="1" dirty="0"/>
                  <a:t>Молекула C</a:t>
                </a:r>
                <a:r>
                  <a:rPr lang="ru-RU" sz="1600" b="1" baseline="-25000" dirty="0"/>
                  <a:t>60</a:t>
                </a:r>
                <a:r>
                  <a:rPr lang="ru-RU" sz="1600" b="1" dirty="0"/>
                  <a:t>F</a:t>
                </a:r>
                <a:r>
                  <a:rPr lang="ru-RU" sz="1600" b="1" baseline="-25000" dirty="0"/>
                  <a:t>18</a:t>
                </a:r>
                <a:r>
                  <a:rPr lang="ru-RU" b="1" baseline="-25000" dirty="0"/>
                  <a:t> </a:t>
                </a:r>
              </a:p>
            </p:txBody>
          </p:sp>
        </p:grp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350" y="4160"/>
              <a:ext cx="1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600" b="1" dirty="0"/>
                <a:t>Молекула C</a:t>
              </a:r>
              <a:r>
                <a:rPr lang="ru-RU" sz="1600" b="1" baseline="-25000" dirty="0"/>
                <a:t>60</a:t>
              </a:r>
              <a:r>
                <a:rPr lang="ru-RU" sz="1600" b="1" dirty="0"/>
                <a:t>F</a:t>
              </a:r>
              <a:r>
                <a:rPr lang="ru-RU" sz="1600" b="1" baseline="-25000" dirty="0"/>
                <a:t>36</a:t>
              </a:r>
              <a:r>
                <a:rPr lang="ru-RU" dirty="0"/>
                <a:t> 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-135" y="4160"/>
              <a:ext cx="14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600" b="1" dirty="0"/>
                <a:t>Молекула C</a:t>
              </a:r>
              <a:r>
                <a:rPr lang="ru-RU" sz="1600" b="1" baseline="-25000" dirty="0"/>
                <a:t>60</a:t>
              </a:r>
              <a:r>
                <a:rPr lang="ru-RU" sz="1600" b="1" dirty="0"/>
                <a:t>F</a:t>
              </a:r>
              <a:r>
                <a:rPr lang="ru-RU" sz="1600" b="1" baseline="-25000" dirty="0"/>
                <a:t>20</a:t>
              </a:r>
              <a:endParaRPr lang="ru-RU" sz="1600" dirty="0"/>
            </a:p>
          </p:txBody>
        </p:sp>
        <p:pic>
          <p:nvPicPr>
            <p:cNvPr id="15" name="Рисунок 262" descr="http://www.nanometer.ru/2007/06/28/fullereni_3660/PROP_IMG_images_7/c60f48_200.jpg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3915" y="2765"/>
              <a:ext cx="1516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960" y="4160"/>
              <a:ext cx="1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/>
                <a:t>Молекула C</a:t>
              </a:r>
              <a:r>
                <a:rPr lang="ru-RU" sz="1600" b="1" baseline="-25000" dirty="0"/>
                <a:t>60</a:t>
              </a:r>
              <a:r>
                <a:rPr lang="ru-RU" sz="1600" b="1" dirty="0"/>
                <a:t>F</a:t>
              </a:r>
              <a:r>
                <a:rPr lang="ru-RU" sz="1600" b="1" baseline="-25000" dirty="0"/>
                <a:t>48</a:t>
              </a:r>
              <a:r>
                <a:rPr lang="ru-RU" dirty="0"/>
                <a:t> </a:t>
              </a:r>
            </a:p>
          </p:txBody>
        </p:sp>
        <p:pic>
          <p:nvPicPr>
            <p:cNvPr id="17" name="Picture 22" descr="976674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40"/>
              <a:ext cx="1152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-225" y="1955"/>
              <a:ext cx="1860" cy="2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 err="1" smtClean="0"/>
                <a:t>Ендоедральний</a:t>
              </a:r>
              <a:r>
                <a:rPr lang="ru-RU" sz="1600" b="1" dirty="0" smtClean="0"/>
                <a:t> </a:t>
              </a:r>
              <a:r>
                <a:rPr lang="ru-RU" sz="1600" b="1" dirty="0"/>
                <a:t>фуллерен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714612" y="785794"/>
            <a:ext cx="628654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Приєднання до С60 радикалів, які містять метали платинової групи, дозволяє отримати феромагнітні матеріали на основі </a:t>
            </a:r>
            <a:r>
              <a:rPr lang="uk-UA" sz="2400" dirty="0" err="1" smtClean="0"/>
              <a:t>фулерену</a:t>
            </a:r>
            <a:r>
              <a:rPr lang="uk-UA" sz="2400" dirty="0" smtClean="0"/>
              <a:t>. </a:t>
            </a:r>
          </a:p>
          <a:p>
            <a:endParaRPr lang="uk-UA" sz="2400" dirty="0" smtClean="0"/>
          </a:p>
          <a:p>
            <a:r>
              <a:rPr lang="uk-UA" sz="2400" dirty="0" smtClean="0"/>
              <a:t>В даний час відомо, що більше третини елементів періодичної таблиці можуть бути поміщені в середину молекули С60. </a:t>
            </a:r>
          </a:p>
          <a:p>
            <a:r>
              <a:rPr lang="uk-UA" sz="2400" dirty="0" smtClean="0"/>
              <a:t>На основі </a:t>
            </a:r>
            <a:r>
              <a:rPr lang="uk-UA" sz="2400" dirty="0" err="1" smtClean="0"/>
              <a:t>фулеренів</a:t>
            </a:r>
            <a:r>
              <a:rPr lang="uk-UA" sz="2400" dirty="0" smtClean="0"/>
              <a:t> вже синтезовано більше 3 тисяч нових сполук.</a:t>
            </a:r>
            <a:endParaRPr lang="uk-UA" sz="2400" dirty="0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Виникає перспектива використання </a:t>
            </a:r>
            <a:r>
              <a:rPr lang="uk-UA" sz="2400" dirty="0" err="1" smtClean="0"/>
              <a:t>фулеренів</a:t>
            </a:r>
            <a:r>
              <a:rPr lang="uk-UA" sz="2400" dirty="0" smtClean="0"/>
              <a:t> в якості основи для створення середовища для комірок пам'яті з надвисокою щільністю інформації.</a:t>
            </a:r>
          </a:p>
          <a:p>
            <a:r>
              <a:rPr lang="uk-UA" sz="2400" dirty="0" smtClean="0"/>
              <a:t>В даний час в якості накопичувачів інформації широко використовуються магнітні диски з тонкою плівкою феромагнітного металу , що дає поверхневу щільність запису ~ 107 біт/см2 .</a:t>
            </a:r>
          </a:p>
          <a:p>
            <a:r>
              <a:rPr lang="uk-UA" sz="2400" dirty="0" smtClean="0"/>
              <a:t>Оптичні диски , дія яких спирається на лазерну технологію , дозволяють досягти ~ 108 біт/см2 .</a:t>
            </a:r>
          </a:p>
          <a:p>
            <a:r>
              <a:rPr lang="uk-UA" sz="2400" dirty="0" smtClean="0"/>
              <a:t>Якщо ж як носіїв інформації використовувати </a:t>
            </a:r>
            <a:r>
              <a:rPr lang="uk-UA" sz="2400" dirty="0" err="1" smtClean="0"/>
              <a:t>фулеренові</a:t>
            </a:r>
            <a:r>
              <a:rPr lang="uk-UA" sz="2400" dirty="0" smtClean="0"/>
              <a:t> магнітні диполі , розташовані на поверхні жорсткого диска на відстані 5 </a:t>
            </a:r>
            <a:r>
              <a:rPr lang="uk-UA" sz="2400" dirty="0" err="1" smtClean="0"/>
              <a:t>нм</a:t>
            </a:r>
            <a:r>
              <a:rPr lang="uk-UA" sz="2400" dirty="0" smtClean="0"/>
              <a:t> один від одного , то щільність запису досягне фантастичного значення 4 * 1012 біт/см2 .</a:t>
            </a:r>
          </a:p>
          <a:p>
            <a:r>
              <a:rPr lang="ru-RU" sz="2400" dirty="0" err="1" smtClean="0"/>
              <a:t>Cтанет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книг, </a:t>
            </a:r>
            <a:r>
              <a:rPr lang="ru-RU" sz="2400" dirty="0" err="1" smtClean="0"/>
              <a:t>виданих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моменту </a:t>
            </a:r>
            <a:r>
              <a:rPr lang="ru-RU" sz="2400" dirty="0" err="1" smtClean="0"/>
              <a:t>появи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друкарства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на один диск </a:t>
            </a:r>
            <a:r>
              <a:rPr lang="ru-RU" sz="2400" dirty="0" err="1" smtClean="0"/>
              <a:t>сучасного</a:t>
            </a:r>
            <a:r>
              <a:rPr lang="ru-RU" sz="2400" dirty="0" smtClean="0"/>
              <a:t> формату.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643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857225" cy="85723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>
            <a:off x="857224" y="0"/>
            <a:ext cx="8286776" cy="8572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Вплив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малих</a:t>
            </a:r>
            <a:r>
              <a:rPr lang="ru-RU" sz="2400" dirty="0" smtClean="0">
                <a:solidFill>
                  <a:schemeClr val="bg1"/>
                </a:solidFill>
              </a:rPr>
              <a:t> добавок </a:t>
            </a:r>
            <a:r>
              <a:rPr lang="ru-RU" sz="2400" dirty="0" err="1" smtClean="0">
                <a:solidFill>
                  <a:schemeClr val="bg1"/>
                </a:solidFill>
              </a:rPr>
              <a:t>фуллеренової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сажі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конструкцій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142984"/>
            <a:ext cx="4857752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Наявність </a:t>
            </a:r>
            <a:r>
              <a:rPr lang="uk-UA" sz="2000" dirty="0" err="1" smtClean="0"/>
              <a:t>фулерену</a:t>
            </a:r>
            <a:r>
              <a:rPr lang="uk-UA" sz="2000" dirty="0" smtClean="0"/>
              <a:t> С60 в мінеральних мастилах забезпечує на поверхнях тертя утворення захисної </a:t>
            </a:r>
            <a:r>
              <a:rPr lang="uk-UA" sz="2000" dirty="0" err="1" smtClean="0"/>
              <a:t>Фулер-полімерної</a:t>
            </a:r>
            <a:r>
              <a:rPr lang="uk-UA" sz="2000" dirty="0" smtClean="0"/>
              <a:t> плівки товщиною - 100 </a:t>
            </a:r>
            <a:r>
              <a:rPr lang="uk-UA" sz="2000" dirty="0" err="1" smtClean="0"/>
              <a:t>нм</a:t>
            </a:r>
            <a:r>
              <a:rPr lang="uk-UA" sz="2000" dirty="0" smtClean="0"/>
              <a:t>. </a:t>
            </a:r>
          </a:p>
          <a:p>
            <a:endParaRPr lang="uk-UA" sz="2000" dirty="0" smtClean="0"/>
          </a:p>
          <a:p>
            <a:r>
              <a:rPr lang="uk-UA" sz="2000" dirty="0" smtClean="0"/>
              <a:t>Освічена плівка захищає від термічного і окисного </a:t>
            </a:r>
            <a:r>
              <a:rPr lang="uk-UA" sz="2000" dirty="0" err="1" smtClean="0"/>
              <a:t>зруйновання</a:t>
            </a:r>
            <a:r>
              <a:rPr lang="uk-UA" sz="2000" dirty="0" smtClean="0"/>
              <a:t>, збільшує час життя вузлів тертя в аварійних ситуаціях в 3-8 разів, термостабільність мастил до 400-500 </a:t>
            </a:r>
            <a:r>
              <a:rPr lang="en-US" sz="2000" dirty="0" smtClean="0"/>
              <a:t>º </a:t>
            </a:r>
            <a:r>
              <a:rPr lang="uk-UA" sz="2000" dirty="0" smtClean="0"/>
              <a:t>С, несучу здатність вузлів тертя в 2-3 рази, розширює робочий інтервал тисків вузлів тертя в 1 ,5-2 рази.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000768"/>
            <a:ext cx="81439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Фулерени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присадок для ракетного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7" name="ncode_imageresizer_container_1" descr="http://upload.wikimedia.org/wikipedia/commons/thumb/b/b6/Fullerene_Nanogears_-_GPN-2000-001535.jpg/759px-Fullerene_Nanogears_-_GPN-2000-001535.jpg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28596" y="3286124"/>
            <a:ext cx="31611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2876" y="1285861"/>
            <a:ext cx="3571302" cy="1785950"/>
            <a:chOff x="0" y="754"/>
            <a:chExt cx="2901" cy="1419"/>
          </a:xfrm>
        </p:grpSpPr>
        <p:pic>
          <p:nvPicPr>
            <p:cNvPr id="12" name="Рисунок 65" descr="http://www.atomium.com.ua/images/C-constr3.gif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r="805"/>
            <a:stretch>
              <a:fillRect/>
            </a:stretch>
          </p:blipFill>
          <p:spPr bwMode="auto">
            <a:xfrm>
              <a:off x="0" y="799"/>
              <a:ext cx="2901" cy="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754"/>
              <a:ext cx="2901" cy="17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4" name="Скругленный прямоугольник 13"/>
          <p:cNvSpPr/>
          <p:nvPr/>
        </p:nvSpPr>
        <p:spPr bwMode="auto">
          <a:xfrm>
            <a:off x="1000100" y="1357298"/>
            <a:ext cx="1785950" cy="2143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uk-UA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 допомогою </a:t>
            </a:r>
            <a:r>
              <a:rPr lang="uk-UA" sz="2400" b="1" dirty="0" err="1" smtClean="0"/>
              <a:t>фулеренового</a:t>
            </a:r>
            <a:r>
              <a:rPr lang="uk-UA" sz="2400" b="1" dirty="0" smtClean="0"/>
              <a:t> мастила досягаються наступні основні ефекти: </a:t>
            </a:r>
          </a:p>
          <a:p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Відновлюється геометрія тертьових деталей в оптимальну бік, при дзеркальної чистоти й твердості; </a:t>
            </a:r>
          </a:p>
          <a:p>
            <a:pPr>
              <a:buFont typeface="Wingdings" pitchFamily="2" charset="2"/>
              <a:buChar char="v"/>
            </a:pPr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Продовжується термін служби вузлів тертя в 2-3 рази, забезпечується надійний захист від зносу; </a:t>
            </a:r>
          </a:p>
          <a:p>
            <a:pPr>
              <a:buFont typeface="Wingdings" pitchFamily="2" charset="2"/>
              <a:buChar char="v"/>
            </a:pPr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Знижується витрати бензину, дизпалива і моторних масел; </a:t>
            </a:r>
          </a:p>
          <a:p>
            <a:pPr>
              <a:buFont typeface="Wingdings" pitchFamily="2" charset="2"/>
              <a:buChar char="v"/>
            </a:pPr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Збільшується потужність двигуна, його ККД; </a:t>
            </a:r>
          </a:p>
          <a:p>
            <a:pPr>
              <a:buFont typeface="Wingdings" pitchFamily="2" charset="2"/>
              <a:buChar char="v"/>
            </a:pPr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Чи достатня одноразова обробка вузлів, відсутні шкідливих і небезпечних прояви в подальшій експлуатації.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72528" y="6500834"/>
            <a:ext cx="571472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15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42913" cy="642917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642910" y="-1"/>
            <a:ext cx="850109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Історія відкриття</a:t>
            </a: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uk-UA" sz="2400" dirty="0" smtClean="0"/>
              <a:t>У 1985 р. виявлена нова </a:t>
            </a:r>
            <a:r>
              <a:rPr lang="uk-UA" sz="2400" dirty="0" err="1" smtClean="0"/>
              <a:t>аллотропная</a:t>
            </a:r>
            <a:r>
              <a:rPr lang="uk-UA" sz="2400" dirty="0" smtClean="0"/>
              <a:t> форма вуглецю -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(багатоатомні молекули вуглецю </a:t>
            </a:r>
            <a:r>
              <a:rPr lang="uk-UA" sz="2400" dirty="0" err="1" smtClean="0"/>
              <a:t>Сn</a:t>
            </a:r>
            <a:r>
              <a:rPr lang="uk-UA" sz="2400" dirty="0" smtClean="0"/>
              <a:t>).</a:t>
            </a:r>
          </a:p>
          <a:p>
            <a:pPr indent="355600"/>
            <a:r>
              <a:rPr lang="uk-UA" sz="2400" dirty="0" err="1" smtClean="0"/>
              <a:t>Фулерени</a:t>
            </a:r>
            <a:r>
              <a:rPr lang="uk-UA" sz="2400" dirty="0" smtClean="0"/>
              <a:t> були відкриті американськими хіміками-теоретиками. За їх відкриття Г. </a:t>
            </a:r>
            <a:r>
              <a:rPr lang="uk-UA" sz="2400" dirty="0" err="1" smtClean="0"/>
              <a:t>Крото</a:t>
            </a:r>
            <a:r>
              <a:rPr lang="uk-UA" sz="2400" dirty="0" smtClean="0"/>
              <a:t>, Р.Е. </a:t>
            </a:r>
            <a:r>
              <a:rPr lang="uk-UA" sz="2400" dirty="0" err="1" smtClean="0"/>
              <a:t>Смоллі</a:t>
            </a:r>
            <a:r>
              <a:rPr lang="uk-UA" sz="2400" dirty="0" smtClean="0"/>
              <a:t> і Р.Ф.</a:t>
            </a:r>
            <a:r>
              <a:rPr lang="uk-UA" sz="2400" dirty="0" err="1" smtClean="0"/>
              <a:t>Керлу</a:t>
            </a:r>
            <a:r>
              <a:rPr lang="uk-UA" sz="2400" dirty="0" smtClean="0"/>
              <a:t> в 1997 році була присуджена Нобелівська премія з хімії.</a:t>
            </a:r>
          </a:p>
          <a:p>
            <a:pPr indent="355600"/>
            <a:endParaRPr lang="uk-UA" sz="2400" dirty="0"/>
          </a:p>
          <a:p>
            <a:pPr indent="355600"/>
            <a:endParaRPr lang="uk-UA" sz="2400" dirty="0" smtClean="0"/>
          </a:p>
          <a:p>
            <a:pPr indent="355600"/>
            <a:endParaRPr lang="uk-UA" sz="2400" dirty="0"/>
          </a:p>
          <a:p>
            <a:pPr indent="355600"/>
            <a:endParaRPr lang="uk-UA" sz="2400" dirty="0" smtClean="0"/>
          </a:p>
          <a:p>
            <a:pPr indent="355600"/>
            <a:endParaRPr lang="uk-UA" sz="2400" dirty="0"/>
          </a:p>
          <a:p>
            <a:pPr indent="355600"/>
            <a:endParaRPr lang="uk-UA" sz="2400" dirty="0" smtClean="0"/>
          </a:p>
          <a:p>
            <a:pPr indent="355600"/>
            <a:endParaRPr lang="uk-UA" sz="2400" dirty="0" smtClean="0"/>
          </a:p>
          <a:p>
            <a:pPr indent="355600"/>
            <a:r>
              <a:rPr lang="uk-UA" sz="2400" dirty="0" smtClean="0"/>
              <a:t>За розрахунками вчених, </a:t>
            </a:r>
            <a:r>
              <a:rPr lang="uk-UA" sz="2400" dirty="0" err="1" smtClean="0"/>
              <a:t>фулерени</a:t>
            </a:r>
            <a:r>
              <a:rPr lang="uk-UA" sz="2400" dirty="0" smtClean="0"/>
              <a:t> - пустотілі вуглецеві "м'ячики" з 60 і більше атомів - були цілком стабільні, але ніхто не знав, як їх отримати і де шукати.</a:t>
            </a:r>
            <a:endParaRPr lang="uk-UA" sz="2400" dirty="0"/>
          </a:p>
        </p:txBody>
      </p:sp>
      <p:pic>
        <p:nvPicPr>
          <p:cNvPr id="49156" name="Picture 4" descr="http://www.esacademic.com/pictures/eswiki/72/Hkr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000264" cy="2455769"/>
          </a:xfrm>
          <a:prstGeom prst="rect">
            <a:avLst/>
          </a:prstGeom>
          <a:noFill/>
        </p:spPr>
      </p:pic>
      <p:pic>
        <p:nvPicPr>
          <p:cNvPr id="49158" name="Picture 6" descr="http://img0.liveinternet.ru/images/attach/c/1/59/933/59933396_smalley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786058"/>
            <a:ext cx="1643074" cy="2477031"/>
          </a:xfrm>
          <a:prstGeom prst="rect">
            <a:avLst/>
          </a:prstGeom>
          <a:noFill/>
        </p:spPr>
      </p:pic>
      <p:pic>
        <p:nvPicPr>
          <p:cNvPr id="49160" name="Picture 8" descr="http://www.utb.edu/newsinfo/PublishingImages/releases/OCT2013/Curl_Robert2007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786058"/>
            <a:ext cx="1643074" cy="24731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4857760"/>
            <a:ext cx="9537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Г. </a:t>
            </a:r>
            <a:r>
              <a:rPr lang="uk-UA" dirty="0" err="1" smtClean="0"/>
              <a:t>Крото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929198"/>
            <a:ext cx="12967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Р.Е. </a:t>
            </a:r>
            <a:r>
              <a:rPr lang="uk-UA" dirty="0" err="1" smtClean="0"/>
              <a:t>Смоллі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4857760"/>
            <a:ext cx="10101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Р.Ф.</a:t>
            </a:r>
            <a:r>
              <a:rPr lang="uk-UA" dirty="0" err="1" smtClean="0"/>
              <a:t>Керл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Походження терміну "</a:t>
            </a:r>
            <a:r>
              <a:rPr lang="uk-UA" sz="2400" dirty="0" err="1" smtClean="0"/>
              <a:t>фуллерен</a:t>
            </a:r>
            <a:r>
              <a:rPr lang="uk-UA" sz="2400" dirty="0" smtClean="0"/>
              <a:t>" пов'язане з ім'ям американського архітектора </a:t>
            </a:r>
            <a:r>
              <a:rPr lang="uk-UA" sz="2400" dirty="0" err="1" smtClean="0"/>
              <a:t>Річарда</a:t>
            </a:r>
            <a:r>
              <a:rPr lang="uk-UA" sz="2400" dirty="0" smtClean="0"/>
              <a:t> </a:t>
            </a:r>
            <a:r>
              <a:rPr lang="uk-UA" sz="2400" dirty="0" err="1" smtClean="0"/>
              <a:t>Бакмінстера</a:t>
            </a:r>
            <a:r>
              <a:rPr lang="uk-UA" sz="2400" dirty="0" smtClean="0"/>
              <a:t> </a:t>
            </a:r>
            <a:r>
              <a:rPr lang="uk-UA" sz="2400" dirty="0" err="1" smtClean="0"/>
              <a:t>Фуллера</a:t>
            </a:r>
            <a:r>
              <a:rPr lang="uk-UA" sz="2400" dirty="0" smtClean="0"/>
              <a:t>, що отримав патент на напівсферичні архітектурні конструкції, що складаються з шестикутників і п'ятикутників.</a:t>
            </a:r>
            <a:endParaRPr lang="uk-UA" sz="2400" dirty="0"/>
          </a:p>
        </p:txBody>
      </p:sp>
      <p:pic>
        <p:nvPicPr>
          <p:cNvPr id="54274" name="Picture 2" descr="http://www.kiesler.org/cms/media/a_sujet/06exhibitions/2011-2012/buckminster-fuller%20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161716" cy="4714908"/>
          </a:xfrm>
          <a:prstGeom prst="rect">
            <a:avLst/>
          </a:prstGeom>
          <a:noFill/>
        </p:spPr>
      </p:pic>
      <p:pic>
        <p:nvPicPr>
          <p:cNvPr id="54276" name="Picture 4" descr="http://juancarlosyepesdigital.files.wordpress.com/2008/08/buckmister-fuller.jpg?w=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8"/>
            <a:ext cx="5000660" cy="4688119"/>
          </a:xfrm>
          <a:prstGeom prst="rect">
            <a:avLst/>
          </a:prstGeom>
          <a:noFill/>
        </p:spPr>
      </p:pic>
      <p:pic>
        <p:nvPicPr>
          <p:cNvPr id="54278" name="Picture 6" descr="http://www.deepapple.com/i/news/2012-06-a/WWDC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28"/>
            <a:ext cx="5429288" cy="4714908"/>
          </a:xfrm>
          <a:prstGeom prst="rect">
            <a:avLst/>
          </a:prstGeom>
          <a:noFill/>
        </p:spPr>
      </p:pic>
      <p:pic>
        <p:nvPicPr>
          <p:cNvPr id="54280" name="Picture 8" descr="http://blogs-images.forbes.com/thumbnails/blog_983/pt_983_5204_o.jpg?t=1319746137"/>
          <p:cNvPicPr>
            <a:picLocks noChangeAspect="1" noChangeArrowheads="1"/>
          </p:cNvPicPr>
          <p:nvPr/>
        </p:nvPicPr>
        <p:blipFill>
          <a:blip r:embed="rId5" cstate="print"/>
          <a:srcRect l="14075" r="5495"/>
          <a:stretch>
            <a:fillRect/>
          </a:stretch>
        </p:blipFill>
        <p:spPr bwMode="auto">
          <a:xfrm>
            <a:off x="3428960" y="285728"/>
            <a:ext cx="5715040" cy="4714876"/>
          </a:xfrm>
          <a:prstGeom prst="rect">
            <a:avLst/>
          </a:prstGeom>
          <a:noFill/>
        </p:spPr>
      </p:pic>
      <p:pic>
        <p:nvPicPr>
          <p:cNvPr id="54282" name="Picture 10" descr="http://www.webix.com.br/fotos/imagens/paises/montreal-biosphere-canada.jpg"/>
          <p:cNvPicPr>
            <a:picLocks noChangeAspect="1" noChangeArrowheads="1"/>
          </p:cNvPicPr>
          <p:nvPr/>
        </p:nvPicPr>
        <p:blipFill>
          <a:blip r:embed="rId6" cstate="print"/>
          <a:srcRect r="10605"/>
          <a:stretch>
            <a:fillRect/>
          </a:stretch>
        </p:blipFill>
        <p:spPr bwMode="auto">
          <a:xfrm>
            <a:off x="3428960" y="285728"/>
            <a:ext cx="5715040" cy="47149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3</a:t>
            </a:r>
          </a:p>
        </p:txBody>
      </p:sp>
      <p:pic>
        <p:nvPicPr>
          <p:cNvPr id="9" name="Picture 2" descr="http://www.kiesler.org/cms/media/a_sujet/06exhibitions/2011-2012/buckminster-fuller%20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16171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14810" y="857232"/>
            <a:ext cx="492919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Астрономи виявили заздалегідь передбачені характерні спектральні лінії </a:t>
            </a:r>
            <a:r>
              <a:rPr lang="uk-UA" sz="2000" dirty="0" err="1" smtClean="0"/>
              <a:t>фулеренів</a:t>
            </a:r>
            <a:r>
              <a:rPr lang="uk-UA" sz="2000" dirty="0" smtClean="0"/>
              <a:t> в космосі - в </a:t>
            </a:r>
            <a:r>
              <a:rPr lang="uk-UA" sz="2000" dirty="0" err="1" smtClean="0"/>
              <a:t>атмосферах</a:t>
            </a:r>
            <a:r>
              <a:rPr lang="uk-UA" sz="2000" dirty="0" smtClean="0"/>
              <a:t> </a:t>
            </a:r>
            <a:r>
              <a:rPr lang="uk-UA" sz="2000" dirty="0" err="1" smtClean="0"/>
              <a:t>вуглицевих</a:t>
            </a:r>
            <a:r>
              <a:rPr lang="uk-UA" sz="2000" dirty="0" smtClean="0"/>
              <a:t> зірок - «червоних гігантів». </a:t>
            </a:r>
          </a:p>
          <a:p>
            <a:endParaRPr lang="uk-UA" sz="2000" dirty="0" smtClean="0"/>
          </a:p>
          <a:p>
            <a:r>
              <a:rPr lang="uk-UA" sz="2000" dirty="0" smtClean="0"/>
              <a:t>   А потім і на Землі вдалося їх отримати у полум'ї електричної дуги. </a:t>
            </a:r>
          </a:p>
          <a:p>
            <a:endParaRPr lang="uk-UA" sz="2000" dirty="0" smtClean="0"/>
          </a:p>
          <a:p>
            <a:r>
              <a:rPr lang="uk-UA" sz="2000" dirty="0" smtClean="0"/>
              <a:t>До 1992 року </a:t>
            </a:r>
            <a:r>
              <a:rPr lang="uk-UA" sz="2000" dirty="0" err="1" smtClean="0"/>
              <a:t>фулерени</a:t>
            </a:r>
            <a:r>
              <a:rPr lang="uk-UA" sz="2000" dirty="0" smtClean="0"/>
              <a:t> отримували тільки в лабораторіях наукових центрів світу в мізерних кількостях.</a:t>
            </a:r>
            <a:endParaRPr lang="uk-UA" sz="2000" dirty="0"/>
          </a:p>
        </p:txBody>
      </p:sp>
      <p:pic>
        <p:nvPicPr>
          <p:cNvPr id="7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42913" cy="642917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642910" y="-1"/>
            <a:ext cx="8501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 smtClean="0">
                <a:ln w="50800"/>
              </a:rPr>
              <a:t>Історія відкриття</a:t>
            </a:r>
            <a:endParaRPr lang="uk-UA" sz="3600" b="1" dirty="0">
              <a:ln w="5080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643446"/>
            <a:ext cx="87154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У 1992 в природному вуглецевому мінералі - шунгіт були виявлені природні </a:t>
            </a:r>
            <a:r>
              <a:rPr lang="uk-UA" sz="2000" dirty="0" err="1" smtClean="0"/>
              <a:t>фулерени</a:t>
            </a:r>
            <a:r>
              <a:rPr lang="uk-UA" sz="2000" dirty="0" smtClean="0"/>
              <a:t>. Пізніше земні </a:t>
            </a:r>
            <a:r>
              <a:rPr lang="uk-UA" sz="2000" dirty="0" err="1" smtClean="0"/>
              <a:t>фулерени</a:t>
            </a:r>
            <a:r>
              <a:rPr lang="uk-UA" sz="2000" dirty="0" smtClean="0"/>
              <a:t> були знайдені в Канаді, Австралії, Мексиці, і в кожному випадку - на місцях падіння </a:t>
            </a:r>
            <a:r>
              <a:rPr lang="uk-UA" sz="2000" dirty="0" err="1" smtClean="0"/>
              <a:t>метеорітів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Деякі природні </a:t>
            </a:r>
            <a:r>
              <a:rPr lang="uk-UA" sz="2000" dirty="0" err="1" smtClean="0"/>
              <a:t>фулерени</a:t>
            </a:r>
            <a:r>
              <a:rPr lang="uk-UA" sz="2000" dirty="0" smtClean="0"/>
              <a:t> заповнені атомами рідкісного для земних порід гелієм-3. На думку вчених, такі </a:t>
            </a:r>
            <a:r>
              <a:rPr lang="uk-UA" sz="2000" dirty="0" err="1" smtClean="0"/>
              <a:t>Фулерени</a:t>
            </a:r>
            <a:r>
              <a:rPr lang="uk-UA" sz="2000" dirty="0" smtClean="0"/>
              <a:t> могли утворитися тільки в космічних умовах (у «вуглецевих зірках» і їх найближчому їх оточенні).</a:t>
            </a:r>
            <a:endParaRPr lang="uk-UA" sz="2000" dirty="0"/>
          </a:p>
        </p:txBody>
      </p:sp>
      <p:pic>
        <p:nvPicPr>
          <p:cNvPr id="48130" name="Picture 2" descr="http://iznedr.ru/news/item/f00/s02/n0000259/pic/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3980924" cy="2357454"/>
          </a:xfrm>
          <a:prstGeom prst="rect">
            <a:avLst/>
          </a:prstGeom>
          <a:noFill/>
        </p:spPr>
      </p:pic>
      <p:pic>
        <p:nvPicPr>
          <p:cNvPr id="48132" name="Picture 4" descr="http://world-stones.ru/wp-content/uploads/2011/03/%D1%88%D1%83%D0%BD%D0%B3%D0%B8%D1%82-%D0%B3%D0%B0%D0%BB%D1%82%D0%BE%D0%B2%D0%BA%D0%B0-%D1%81-%D0%B1%D0%B5%D0%BB%D1%8B%D0%BC%D0%B8-%D0%BF%D1%80%D0%BE%D0%B6%D0%B8%D0%BB%D0%BA%D0%B0%D0%BC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4000528" cy="2680353"/>
          </a:xfrm>
          <a:prstGeom prst="rect">
            <a:avLst/>
          </a:prstGeom>
          <a:noFill/>
        </p:spPr>
      </p:pic>
      <p:pic>
        <p:nvPicPr>
          <p:cNvPr id="48134" name="Picture 6" descr="http://stroyka.kraftplast.com/media/good_images/142/159/77519/shung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14422"/>
            <a:ext cx="4000528" cy="2662471"/>
          </a:xfrm>
          <a:prstGeom prst="rect">
            <a:avLst/>
          </a:prstGeom>
          <a:noFill/>
        </p:spPr>
      </p:pic>
      <p:pic>
        <p:nvPicPr>
          <p:cNvPr id="48136" name="Picture 8" descr="http://www.shungit.spb.ru/images/stories/Shungit/4807schungite_st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214422"/>
            <a:ext cx="4000528" cy="2703213"/>
          </a:xfrm>
          <a:prstGeom prst="rect">
            <a:avLst/>
          </a:prstGeom>
          <a:noFill/>
        </p:spPr>
      </p:pic>
      <p:pic>
        <p:nvPicPr>
          <p:cNvPr id="48138" name="Picture 10" descr="http://www.refashion.ru/img/arts/st_165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071546"/>
            <a:ext cx="4000528" cy="30861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43042" y="714356"/>
            <a:ext cx="8354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Шунгіт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42" descr="http://www.sibsauktf.ru/courses/fulleren/G1.files/image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4057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3" cy="1214421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214414" y="-1"/>
            <a:ext cx="79295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</a:rPr>
              <a:t>Схема установки для </a:t>
            </a:r>
            <a:r>
              <a:rPr lang="ru-RU" sz="3600" b="1" dirty="0" err="1" smtClean="0">
                <a:ln w="50800"/>
              </a:rPr>
              <a:t>отримання</a:t>
            </a:r>
            <a:r>
              <a:rPr lang="ru-RU" sz="3600" b="1" dirty="0" smtClean="0">
                <a:ln w="50800"/>
              </a:rPr>
              <a:t> </a:t>
            </a:r>
            <a:r>
              <a:rPr lang="ru-RU" sz="3600" b="1" dirty="0" err="1" smtClean="0">
                <a:ln w="50800"/>
              </a:rPr>
              <a:t>фулеренів</a:t>
            </a:r>
            <a:r>
              <a:rPr lang="ru-RU" sz="3600" b="1" dirty="0" smtClean="0">
                <a:ln w="50800"/>
              </a:rPr>
              <a:t> (1990 р.)</a:t>
            </a:r>
            <a:endParaRPr lang="uk-UA" sz="3600" b="1" dirty="0">
              <a:ln w="5080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071942"/>
            <a:ext cx="457203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1 - </a:t>
            </a:r>
            <a:r>
              <a:rPr lang="ru-RU" sz="2400" dirty="0" err="1" smtClean="0"/>
              <a:t>графітові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електроди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2 - </a:t>
            </a:r>
            <a:r>
              <a:rPr lang="ru-RU" sz="2400" dirty="0" err="1" smtClean="0"/>
              <a:t>мідна</a:t>
            </a:r>
            <a:r>
              <a:rPr lang="ru-RU" sz="2400" dirty="0" smtClean="0"/>
              <a:t> шина (</a:t>
            </a:r>
            <a:r>
              <a:rPr lang="ru-RU" sz="2400" dirty="0" err="1" smtClean="0"/>
              <a:t>охолоджується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3 - </a:t>
            </a:r>
            <a:r>
              <a:rPr lang="ru-RU" sz="2400" dirty="0" err="1" smtClean="0"/>
              <a:t>мідний</a:t>
            </a:r>
            <a:r>
              <a:rPr lang="ru-RU" sz="2400" dirty="0" smtClean="0"/>
              <a:t> кожух, </a:t>
            </a:r>
          </a:p>
          <a:p>
            <a:r>
              <a:rPr lang="ru-RU" sz="2400" dirty="0" smtClean="0"/>
              <a:t>4 - </a:t>
            </a:r>
            <a:r>
              <a:rPr lang="ru-RU" sz="2400" dirty="0" err="1" smtClean="0"/>
              <a:t>пружини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0658" name="Picture 2" descr="Особенности получения новых материалов с применением нанотехнолог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357586" cy="5137888"/>
          </a:xfrm>
          <a:prstGeom prst="rect">
            <a:avLst/>
          </a:prstGeom>
          <a:noFill/>
        </p:spPr>
      </p:pic>
      <p:pic>
        <p:nvPicPr>
          <p:cNvPr id="5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3" cy="1214421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214414" y="-1"/>
            <a:ext cx="79295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</a:rPr>
              <a:t>Схема установки для </a:t>
            </a:r>
            <a:r>
              <a:rPr lang="ru-RU" sz="3600" b="1" dirty="0" err="1" smtClean="0">
                <a:ln w="50800"/>
              </a:rPr>
              <a:t>отримання</a:t>
            </a:r>
            <a:r>
              <a:rPr lang="ru-RU" sz="3600" b="1" dirty="0" smtClean="0">
                <a:ln w="50800"/>
              </a:rPr>
              <a:t> </a:t>
            </a:r>
            <a:r>
              <a:rPr lang="ru-RU" sz="3600" b="1" dirty="0" err="1" smtClean="0">
                <a:ln w="50800"/>
              </a:rPr>
              <a:t>фулеренів</a:t>
            </a:r>
            <a:endParaRPr lang="uk-UA" sz="3600" b="1" dirty="0">
              <a:ln w="5080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1 - графітовий анод; </a:t>
            </a:r>
          </a:p>
          <a:p>
            <a:r>
              <a:rPr lang="uk-UA" sz="2400" dirty="0" smtClean="0"/>
              <a:t>2 - графітовий катод, </a:t>
            </a:r>
          </a:p>
          <a:p>
            <a:r>
              <a:rPr lang="uk-UA" sz="2400" dirty="0" smtClean="0"/>
              <a:t>3 - </a:t>
            </a:r>
            <a:r>
              <a:rPr lang="uk-UA" sz="2400" dirty="0" err="1" smtClean="0"/>
              <a:t>токовводи</a:t>
            </a:r>
            <a:r>
              <a:rPr lang="uk-UA" sz="2400" dirty="0" smtClean="0"/>
              <a:t>; </a:t>
            </a:r>
          </a:p>
          <a:p>
            <a:r>
              <a:rPr lang="uk-UA" sz="2400" dirty="0" smtClean="0"/>
              <a:t>4 - ізолятор; </a:t>
            </a:r>
          </a:p>
          <a:p>
            <a:r>
              <a:rPr lang="uk-UA" sz="2400" dirty="0" smtClean="0"/>
              <a:t>5 - власники; </a:t>
            </a:r>
          </a:p>
          <a:p>
            <a:r>
              <a:rPr lang="uk-UA" sz="2400" dirty="0" smtClean="0"/>
              <a:t>6 - охолоджуваний реактор; </a:t>
            </a:r>
          </a:p>
          <a:p>
            <a:r>
              <a:rPr lang="uk-UA" sz="2400" dirty="0" smtClean="0"/>
              <a:t>7 - мідний джгут; </a:t>
            </a:r>
          </a:p>
          <a:p>
            <a:r>
              <a:rPr lang="uk-UA" sz="2400" dirty="0" smtClean="0"/>
              <a:t>8 - електродвигун; </a:t>
            </a:r>
          </a:p>
          <a:p>
            <a:r>
              <a:rPr lang="uk-UA" sz="2400" dirty="0" smtClean="0"/>
              <a:t>9 - вакуумметр; </a:t>
            </a:r>
          </a:p>
          <a:p>
            <a:r>
              <a:rPr lang="uk-UA" sz="2400" dirty="0" smtClean="0"/>
              <a:t>10 - фільтр; </a:t>
            </a:r>
          </a:p>
          <a:p>
            <a:r>
              <a:rPr lang="uk-UA" sz="2400" dirty="0" smtClean="0"/>
              <a:t>11-13 - вакуумні та газові підводи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2" descr="http://img.sci-lib.com/2008/03/17/b_6_1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500166" y="214290"/>
            <a:ext cx="6215074" cy="40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929198"/>
            <a:ext cx="85011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Нижчі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фулерени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n</a:t>
            </a:r>
            <a:r>
              <a:rPr lang="ru-RU" sz="2400" dirty="0" smtClean="0"/>
              <a:t> &lt;60 </a:t>
            </a:r>
            <a:r>
              <a:rPr lang="ru-RU" sz="2400" dirty="0" err="1" smtClean="0"/>
              <a:t>нестійкі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гіперфулерени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(С76, С84, С90, С96, С100, С110)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фулерени-гіганти</a:t>
            </a:r>
            <a:r>
              <a:rPr lang="ru-RU" sz="2400" dirty="0" smtClean="0"/>
              <a:t> (С240, С540, С960).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як С60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форму </a:t>
            </a:r>
            <a:r>
              <a:rPr lang="ru-RU" sz="2400" dirty="0" err="1" smtClean="0"/>
              <a:t>замкнутої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928670"/>
            <a:ext cx="535781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Самий симетричний і найбільш повно вивчений з сімейства </a:t>
            </a:r>
            <a:r>
              <a:rPr lang="uk-UA" sz="2400" dirty="0" err="1" smtClean="0"/>
              <a:t>фулеренів</a:t>
            </a:r>
            <a:r>
              <a:rPr lang="uk-UA" sz="2400" dirty="0" smtClean="0"/>
              <a:t> - </a:t>
            </a:r>
            <a:r>
              <a:rPr lang="uk-UA" sz="2400" dirty="0" err="1" smtClean="0"/>
              <a:t>фулерен</a:t>
            </a:r>
            <a:r>
              <a:rPr lang="uk-UA" sz="2400" dirty="0" smtClean="0"/>
              <a:t> (</a:t>
            </a:r>
            <a:r>
              <a:rPr lang="en-US" sz="2400" dirty="0" smtClean="0"/>
              <a:t>C60) - </a:t>
            </a:r>
            <a:r>
              <a:rPr lang="uk-UA" sz="2400" dirty="0" smtClean="0"/>
              <a:t>складається з 20 шестикутників і 12 п'ятикутників.</a:t>
            </a:r>
          </a:p>
          <a:p>
            <a:r>
              <a:rPr lang="ru-RU" sz="2400" dirty="0" err="1" smtClean="0"/>
              <a:t>Товщина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оболонки</a:t>
            </a:r>
            <a:r>
              <a:rPr lang="ru-RU" sz="2400" dirty="0" smtClean="0"/>
              <a:t> = 0,1 нм, </a:t>
            </a:r>
            <a:r>
              <a:rPr lang="ru-RU" sz="2400" dirty="0" err="1" smtClean="0"/>
              <a:t>радіус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С60 = 0,357 нм.</a:t>
            </a:r>
            <a:endParaRPr lang="uk-UA" sz="2400" dirty="0" smtClean="0"/>
          </a:p>
          <a:p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14950"/>
            <a:ext cx="857256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Доведено,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кімнатній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С60, </a:t>
            </a:r>
            <a:r>
              <a:rPr lang="ru-RU" sz="2400" dirty="0" err="1" smtClean="0"/>
              <a:t>обертаються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осі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частотою 1012 об / с. При </a:t>
            </a:r>
            <a:r>
              <a:rPr lang="ru-RU" sz="2400" dirty="0" err="1" smtClean="0"/>
              <a:t>зниженні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сповільнюється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7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214689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286256"/>
            <a:ext cx="53717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С60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- </a:t>
            </a:r>
            <a:r>
              <a:rPr lang="ru-RU" sz="2400" dirty="0" err="1" smtClean="0"/>
              <a:t>Бакмінстер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Фуллер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nomarket.ru/files/gds/H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3786214" cy="3786214"/>
          </a:xfrm>
          <a:prstGeom prst="rect">
            <a:avLst/>
          </a:prstGeom>
          <a:noFill/>
        </p:spPr>
      </p:pic>
      <p:pic>
        <p:nvPicPr>
          <p:cNvPr id="19460" name="Picture 4" descr="http://www.nanometer.ru/2007/09/27/fullerit_4582/PROP_IMG_images_1/fuller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5048286" cy="3786214"/>
          </a:xfrm>
          <a:prstGeom prst="rect">
            <a:avLst/>
          </a:prstGeom>
          <a:noFill/>
        </p:spPr>
      </p:pic>
      <p:pic>
        <p:nvPicPr>
          <p:cNvPr id="19462" name="Picture 6" descr="http://www.nanometer.ru/2007/09/27/fullerit_4582/PROP_IMG_images_2/fuller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5037090" cy="3786213"/>
          </a:xfrm>
          <a:prstGeom prst="rect">
            <a:avLst/>
          </a:prstGeom>
          <a:noFill/>
        </p:spPr>
      </p:pic>
      <p:pic>
        <p:nvPicPr>
          <p:cNvPr id="19464" name="Picture 8" descr="http://xreferat.ru/image/102/1307352537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5048285" cy="37862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857232"/>
            <a:ext cx="885831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Кристал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утворений</a:t>
            </a:r>
            <a:r>
              <a:rPr lang="ru-RU" sz="2000" dirty="0" smtClean="0">
                <a:solidFill>
                  <a:schemeClr val="bg1"/>
                </a:solidFill>
              </a:rPr>
              <a:t> молекулами </a:t>
            </a:r>
            <a:r>
              <a:rPr lang="ru-RU" sz="2000" dirty="0" err="1" smtClean="0">
                <a:solidFill>
                  <a:schemeClr val="bg1"/>
                </a:solidFill>
              </a:rPr>
              <a:t>фулерену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отримав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фулерит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молекулярний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кристал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тобто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мінімальним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елементом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структури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не атом, а молекула </a:t>
            </a:r>
            <a:r>
              <a:rPr lang="ru-RU" sz="2000" dirty="0" err="1" smtClean="0">
                <a:solidFill>
                  <a:schemeClr val="bg1"/>
                </a:solidFill>
              </a:rPr>
              <a:t>вуглецю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сполучною</a:t>
            </a:r>
            <a:r>
              <a:rPr lang="ru-RU" sz="2000" dirty="0" smtClean="0">
                <a:solidFill>
                  <a:schemeClr val="bg1"/>
                </a:solidFill>
              </a:rPr>
              <a:t> ланкою </a:t>
            </a:r>
            <a:r>
              <a:rPr lang="ru-RU" sz="2000" dirty="0" err="1" smtClean="0">
                <a:solidFill>
                  <a:schemeClr val="bg1"/>
                </a:solidFill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органічними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неорганічними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речовинами</a:t>
            </a:r>
            <a:r>
              <a:rPr lang="ru-RU" sz="2000" dirty="0" smtClean="0">
                <a:solidFill>
                  <a:schemeClr val="bg1"/>
                </a:solidFill>
              </a:rPr>
              <a:t> 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4.bp.blogspot.com/-fLyzG5WbYd0/TaEuJn7H2eI/AAAAAAAAAxo/2ZyYlItTPJc/s320/Buckminsterfullerene_animat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642909" cy="642913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spect="1"/>
          </p:cNvSpPr>
          <p:nvPr/>
        </p:nvSpPr>
        <p:spPr>
          <a:xfrm>
            <a:off x="642910" y="-1"/>
            <a:ext cx="850109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 err="1" smtClean="0">
                <a:ln w="50800"/>
                <a:solidFill>
                  <a:schemeClr val="bg1"/>
                </a:solidFill>
              </a:rPr>
              <a:t>Фулерит</a:t>
            </a:r>
            <a:endParaRPr lang="uk-UA" sz="3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714752"/>
            <a:ext cx="35719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Чистий </a:t>
            </a:r>
            <a:r>
              <a:rPr lang="uk-UA" sz="2000" dirty="0" err="1" smtClean="0"/>
              <a:t>фулерит</a:t>
            </a:r>
            <a:r>
              <a:rPr lang="uk-UA" sz="2000" dirty="0" smtClean="0"/>
              <a:t> необхідно зберігати в темряві, тому що під впливом світла він розкладається. </a:t>
            </a:r>
          </a:p>
          <a:p>
            <a:endParaRPr lang="uk-UA" sz="2000" dirty="0" smtClean="0"/>
          </a:p>
          <a:p>
            <a:r>
              <a:rPr lang="uk-UA" sz="2000" dirty="0" smtClean="0"/>
              <a:t>По електричних властивостях він є напівпровідником.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715404" y="6500834"/>
            <a:ext cx="428596" cy="357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uk-UA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Vlastivosti_ta_zastosuvannya_nanoalmaziv</Template>
  <TotalTime>3571</TotalTime>
  <Words>913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TS010286786</vt:lpstr>
      <vt:lpstr>Белый текст и шрифт Courier для слайдов с кодом</vt:lpstr>
      <vt:lpstr>1_Textured template_Green Segoe_TP10286782</vt:lpstr>
      <vt:lpstr>1_Белый текст и шрифт Courier для слайдов с кодом</vt:lpstr>
      <vt:lpstr>Тема Office</vt:lpstr>
      <vt:lpstr>Фулерени та матеріали на їх основі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Марик</dc:creator>
  <cp:lastModifiedBy>Марик</cp:lastModifiedBy>
  <cp:revision>143</cp:revision>
  <dcterms:created xsi:type="dcterms:W3CDTF">2014-01-21T15:35:06Z</dcterms:created>
  <dcterms:modified xsi:type="dcterms:W3CDTF">2017-05-24T12:57:39Z</dcterms:modified>
</cp:coreProperties>
</file>