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80" r:id="rId3"/>
    <p:sldId id="358" r:id="rId4"/>
    <p:sldId id="339" r:id="rId5"/>
    <p:sldId id="340" r:id="rId6"/>
    <p:sldId id="341" r:id="rId7"/>
    <p:sldId id="342" r:id="rId8"/>
    <p:sldId id="357" r:id="rId9"/>
    <p:sldId id="336" r:id="rId10"/>
    <p:sldId id="288" r:id="rId11"/>
    <p:sldId id="289" r:id="rId12"/>
    <p:sldId id="291" r:id="rId13"/>
    <p:sldId id="296" r:id="rId14"/>
    <p:sldId id="348" r:id="rId15"/>
    <p:sldId id="349" r:id="rId16"/>
    <p:sldId id="350" r:id="rId17"/>
    <p:sldId id="351" r:id="rId18"/>
    <p:sldId id="352" r:id="rId19"/>
    <p:sldId id="356" r:id="rId20"/>
    <p:sldId id="258" r:id="rId21"/>
    <p:sldId id="257" r:id="rId22"/>
    <p:sldId id="335" r:id="rId23"/>
    <p:sldId id="260" r:id="rId24"/>
    <p:sldId id="295" r:id="rId25"/>
    <p:sldId id="297" r:id="rId26"/>
    <p:sldId id="264" r:id="rId27"/>
    <p:sldId id="292" r:id="rId28"/>
    <p:sldId id="272" r:id="rId29"/>
    <p:sldId id="262" r:id="rId30"/>
    <p:sldId id="277" r:id="rId31"/>
    <p:sldId id="278" r:id="rId32"/>
    <p:sldId id="293" r:id="rId33"/>
    <p:sldId id="27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D8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4671" autoAdjust="0"/>
  </p:normalViewPr>
  <p:slideViewPr>
    <p:cSldViewPr>
      <p:cViewPr>
        <p:scale>
          <a:sx n="90" d="100"/>
          <a:sy n="90" d="100"/>
        </p:scale>
        <p:origin x="-648" y="9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7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45788-2256-45A0-8D97-B87DD62AF9FA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EF1C2-BE8E-4F43-8BC5-790FD51D61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9164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EAD67-56E7-493E-A294-3A8F6B5D017F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B62BD-E3BF-4B87-ABAE-0302CE14AB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613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9B397E-6AEC-4769-98D3-4C81A3C982F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583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B62BD-E3BF-4B87-ABAE-0302CE14AB9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806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B62BD-E3BF-4B87-ABAE-0302CE14AB98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806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505C-2438-4213-8F3E-AF974E38F735}" type="datetime1">
              <a:rPr lang="ru-RU" smtClean="0"/>
              <a:pPr/>
              <a:t>24.09.2018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59E4-5DAD-44BE-A75F-D24E38E5441D}" type="datetime1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0D34C-FBF6-49FA-A543-395DC9AA74F3}" type="datetime1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2A66E-B693-4DF7-980F-78AB2F4D5B2B}" type="datetime1">
              <a:rPr lang="ru-RU" smtClean="0"/>
              <a:pPr/>
              <a:t>24.09.2018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B7CE-F55E-4932-B4E6-3AEF52D32A7E}" type="datetime1">
              <a:rPr lang="ru-RU" smtClean="0"/>
              <a:pPr/>
              <a:t>24.09.2018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2304-4C5D-4E3B-B7BD-FE814B73CF99}" type="datetime1">
              <a:rPr lang="ru-RU" smtClean="0"/>
              <a:pPr/>
              <a:t>24.09.2018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7165-06DD-4C43-979F-76AEAE4BD243}" type="datetime1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C3DD-D0C4-43C3-9FB5-62A888066FCB}" type="datetime1">
              <a:rPr lang="ru-RU" smtClean="0"/>
              <a:pPr/>
              <a:t>24.09.2018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E3C3-42A9-4574-9573-63782865D1E6}" type="datetime1">
              <a:rPr lang="ru-RU" smtClean="0"/>
              <a:pPr/>
              <a:t>24.09.2018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A4F0-1E73-467B-BEAB-E76344808D44}" type="datetime1">
              <a:rPr lang="ru-RU" smtClean="0"/>
              <a:pPr/>
              <a:t>24.09.2018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16D7-9DA8-4A31-8E69-405699EF33E3}" type="datetime1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4427E05-AEFF-467E-922C-DD54D7BCEBC5}" type="datetime1">
              <a:rPr lang="ru-RU" smtClean="0"/>
              <a:pPr/>
              <a:t>24.09.2018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54.png"/><Relationship Id="rId7" Type="http://schemas.microsoft.com/office/2007/relationships/hdphoto" Target="../media/hdphoto6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6.png"/><Relationship Id="rId5" Type="http://schemas.openxmlformats.org/officeDocument/2006/relationships/image" Target="../media/image55.emf"/><Relationship Id="rId4" Type="http://schemas.microsoft.com/office/2007/relationships/hdphoto" Target="../media/hdphoto5.wdp"/><Relationship Id="rId9" Type="http://schemas.openxmlformats.org/officeDocument/2006/relationships/image" Target="../media/image53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3574564" y="5949280"/>
            <a:ext cx="7776864" cy="1692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Суми 2018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568676" y="285728"/>
            <a:ext cx="7776864" cy="1692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Факультет електроніки та інформаційних технологій</a:t>
            </a:r>
          </a:p>
          <a:p>
            <a:pPr algn="l"/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Кафедра електроніки, загальної та прикладної фізики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6" y="107701"/>
            <a:ext cx="1521100" cy="15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4759" y="2420888"/>
            <a:ext cx="76731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Лекція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ОПТРОНИ</a:t>
            </a:r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F:\Акредитація Електроніка\ККР\ЕМБЛЕМА кафедри ЕЗПФ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9" t="35617" r="35205" b="35890"/>
          <a:stretch/>
        </p:blipFill>
        <p:spPr bwMode="auto">
          <a:xfrm>
            <a:off x="7462996" y="1"/>
            <a:ext cx="168100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27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69" y="688033"/>
            <a:ext cx="3582848" cy="200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947100" y="688033"/>
            <a:ext cx="456708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Рис.6. Структура </a:t>
            </a:r>
            <a:r>
              <a:rPr kumimoji="0" lang="uk-UA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діодної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оптопари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1, 2 – p- и n-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області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фотод</a:t>
            </a:r>
            <a:r>
              <a:rPr kumimoji="0" lang="uk-UA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іода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3, 4 – n- и p-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област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і СД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5 – 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світловод на основі селенового скла,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6, 7- контакт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 СД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8, 9 – контакт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 фотодіода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107" y="226367"/>
            <a:ext cx="2353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hangingPunct="0">
              <a:spcAft>
                <a:spcPts val="0"/>
              </a:spcAft>
            </a:pPr>
            <a:r>
              <a:rPr lang="uk-UA" sz="2400" b="1" dirty="0" smtClean="0">
                <a:latin typeface="Times New Roman"/>
                <a:ea typeface="Times New Roman"/>
              </a:rPr>
              <a:t> </a:t>
            </a:r>
            <a:r>
              <a:rPr lang="uk-UA" b="1" dirty="0" smtClean="0">
                <a:latin typeface="Times New Roman"/>
                <a:ea typeface="Times New Roman"/>
              </a:rPr>
              <a:t>1.2. </a:t>
            </a:r>
            <a:r>
              <a:rPr lang="uk-UA" b="1" dirty="0" err="1" smtClean="0">
                <a:latin typeface="Times New Roman"/>
                <a:ea typeface="Times New Roman"/>
              </a:rPr>
              <a:t>Діодні</a:t>
            </a:r>
            <a:r>
              <a:rPr lang="uk-UA" b="1" dirty="0" smtClean="0">
                <a:latin typeface="Times New Roman"/>
                <a:ea typeface="Times New Roman"/>
              </a:rPr>
              <a:t> </a:t>
            </a:r>
            <a:r>
              <a:rPr lang="uk-UA" b="1" dirty="0" err="1" smtClean="0">
                <a:latin typeface="Times New Roman"/>
                <a:ea typeface="Times New Roman"/>
              </a:rPr>
              <a:t>оптопари</a:t>
            </a:r>
            <a:endParaRPr lang="ru-RU" b="1" dirty="0">
              <a:latin typeface="Times New Roman"/>
              <a:ea typeface="Times New Roman"/>
            </a:endParaRPr>
          </a:p>
        </p:txBody>
      </p:sp>
      <p:pic>
        <p:nvPicPr>
          <p:cNvPr id="6964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76511"/>
            <a:ext cx="5646609" cy="234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475656" y="5139360"/>
            <a:ext cx="61248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Рис.7. Вихідні характеристики: вольт-амперна</a:t>
            </a:r>
            <a:r>
              <a:rPr kumimoji="0" lang="uk-UA" alt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і передаточна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7542" y="5661248"/>
            <a:ext cx="8686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uk-UA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Застосування:</a:t>
            </a:r>
            <a:r>
              <a:rPr lang="uk-UA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оптоелектронні імпульсні трансформатори; елемент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узгодження периферійних ліній з центральним процесором 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</a:rPr>
              <a:t>ЕОМ; низьковольтного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блоку з високовольтним; у схемах захисту від перевантаження.</a:t>
            </a:r>
            <a:endParaRPr lang="ru-RU" sz="11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314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43964" y="361092"/>
            <a:ext cx="4600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hangingPunct="0">
              <a:spcAft>
                <a:spcPts val="0"/>
              </a:spcAft>
            </a:pPr>
            <a:r>
              <a:rPr lang="uk-UA" b="1" dirty="0" smtClean="0">
                <a:latin typeface="Times New Roman"/>
                <a:ea typeface="Times New Roman"/>
              </a:rPr>
              <a:t> 1.3. Транзисторні та тиристорні </a:t>
            </a:r>
            <a:r>
              <a:rPr lang="uk-UA" b="1" dirty="0" err="1" smtClean="0">
                <a:latin typeface="Times New Roman"/>
                <a:ea typeface="Times New Roman"/>
              </a:rPr>
              <a:t>оптопари</a:t>
            </a:r>
            <a:endParaRPr lang="ru-RU" b="1" dirty="0">
              <a:latin typeface="Times New Roman"/>
              <a:ea typeface="Times New Roman"/>
            </a:endParaRPr>
          </a:p>
        </p:txBody>
      </p:sp>
      <p:pic>
        <p:nvPicPr>
          <p:cNvPr id="52350" name="Рисунок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1" t="27272" r="36964" b="39538"/>
          <a:stretch/>
        </p:blipFill>
        <p:spPr bwMode="auto">
          <a:xfrm>
            <a:off x="551145" y="1124744"/>
            <a:ext cx="3131507" cy="210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351" name="Picture 127" descr="image46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r="6744" b="7455"/>
          <a:stretch/>
        </p:blipFill>
        <p:spPr bwMode="auto">
          <a:xfrm>
            <a:off x="4308953" y="1134200"/>
            <a:ext cx="3219189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79512" y="3255364"/>
            <a:ext cx="87849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Рис.8. Температурна і вольт-амперна характеристики транзисторної </a:t>
            </a:r>
            <a:r>
              <a:rPr kumimoji="0" lang="uk-UA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оптопари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5820736"/>
            <a:ext cx="8737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 hangingPunct="0">
              <a:spcAft>
                <a:spcPts val="0"/>
              </a:spcAft>
            </a:pPr>
            <a:r>
              <a:rPr lang="uk-UA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Застосування: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в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аналогових і ключових комутаторах сигналів, схемах узгодження датчиків з вимірювальними блоками, </a:t>
            </a:r>
            <a:r>
              <a:rPr lang="uk-UA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оптоелектроних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реле, 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</a:rPr>
              <a:t>які комутують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великі струми.</a:t>
            </a:r>
            <a:endParaRPr lang="ru-RU" sz="11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2" name="Picture 252" descr="r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71" y="3578529"/>
            <a:ext cx="2489568" cy="224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347864" y="4237967"/>
            <a:ext cx="878497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Рис.9. Вольт-амперна характеристика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тиристорної </a:t>
            </a:r>
            <a:r>
              <a:rPr kumimoji="0" lang="uk-UA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оптопари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3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1990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548" y="555434"/>
            <a:ext cx="8136904" cy="3177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300"/>
              </a:spcAft>
            </a:pPr>
            <a:r>
              <a:rPr lang="uk-UA" b="1" dirty="0">
                <a:solidFill>
                  <a:srgbClr val="C00000"/>
                </a:solidFill>
                <a:latin typeface="Times New Roman"/>
              </a:rPr>
              <a:t>Переваги</a:t>
            </a:r>
            <a:r>
              <a:rPr lang="ru-RU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/>
              </a:rPr>
              <a:t>оптронів</a:t>
            </a:r>
            <a:r>
              <a:rPr lang="uk-UA" b="1" dirty="0">
                <a:solidFill>
                  <a:srgbClr val="C00000"/>
                </a:solidFill>
                <a:latin typeface="Times New Roman"/>
              </a:rPr>
              <a:t>:</a:t>
            </a:r>
            <a:endParaRPr lang="ru-RU" b="1" dirty="0">
              <a:solidFill>
                <a:srgbClr val="C00000"/>
              </a:solidFill>
              <a:latin typeface="Arial"/>
            </a:endParaRPr>
          </a:p>
          <a:p>
            <a:pPr marL="342900" lvl="0" indent="-342900" algn="just" fontAlgn="auto" hangingPunct="1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err="1" smtClean="0">
                <a:latin typeface="Times New Roman"/>
                <a:ea typeface="Times New Roman"/>
              </a:rPr>
              <a:t>можливість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реалізації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безконтактного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оптичного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управління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електронними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</a:rPr>
              <a:t>об'єктами</a:t>
            </a:r>
            <a:r>
              <a:rPr lang="ru-RU" dirty="0" smtClean="0">
                <a:latin typeface="Times New Roman"/>
                <a:ea typeface="Times New Roman"/>
              </a:rPr>
              <a:t>; 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 algn="just" fontAlgn="auto" hangingPunct="1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/>
                <a:ea typeface="Times New Roman"/>
              </a:rPr>
              <a:t>односпрямованість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розповсюдження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інформації</a:t>
            </a:r>
            <a:r>
              <a:rPr lang="ru-RU" dirty="0">
                <a:latin typeface="Times New Roman"/>
                <a:ea typeface="Times New Roman"/>
              </a:rPr>
              <a:t> по </a:t>
            </a:r>
            <a:r>
              <a:rPr lang="ru-RU" dirty="0" err="1">
                <a:latin typeface="Times New Roman"/>
                <a:ea typeface="Times New Roman"/>
              </a:rPr>
              <a:t>оптичному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каналу; 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 algn="just" fontAlgn="auto" hangingPunct="1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</a:rPr>
              <a:t>широка частотна </a:t>
            </a:r>
            <a:r>
              <a:rPr lang="ru-RU" dirty="0" err="1">
                <a:latin typeface="Times New Roman"/>
                <a:ea typeface="Times New Roman"/>
              </a:rPr>
              <a:t>смуга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uk-UA" dirty="0" smtClean="0">
                <a:latin typeface="Times New Roman"/>
                <a:ea typeface="Times New Roman"/>
              </a:rPr>
              <a:t>пропускання</a:t>
            </a:r>
            <a:r>
              <a:rPr lang="ru-RU" dirty="0" smtClean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відсутність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обмеження</a:t>
            </a:r>
            <a:r>
              <a:rPr lang="ru-RU" dirty="0">
                <a:latin typeface="Times New Roman"/>
                <a:ea typeface="Times New Roman"/>
              </a:rPr>
              <a:t> з боку </a:t>
            </a:r>
            <a:r>
              <a:rPr lang="ru-RU" dirty="0" err="1">
                <a:latin typeface="Times New Roman"/>
                <a:ea typeface="Times New Roman"/>
              </a:rPr>
              <a:t>низьких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частот; </a:t>
            </a:r>
          </a:p>
          <a:p>
            <a:pPr marL="342900" lvl="0" indent="-342900" algn="just" fontAlgn="auto" hangingPunct="1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err="1" smtClean="0">
                <a:latin typeface="Times New Roman"/>
                <a:ea typeface="Times New Roman"/>
              </a:rPr>
              <a:t>можливість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створення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</a:rPr>
              <a:t>різноманітних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</a:rPr>
              <a:t>датчиків</a:t>
            </a:r>
            <a:r>
              <a:rPr lang="ru-RU" dirty="0" smtClean="0">
                <a:latin typeface="Times New Roman"/>
                <a:ea typeface="Times New Roman"/>
              </a:rPr>
              <a:t> і </a:t>
            </a:r>
            <a:r>
              <a:rPr lang="ru-RU" dirty="0" err="1" smtClean="0">
                <a:latin typeface="Times New Roman"/>
                <a:ea typeface="Times New Roman"/>
              </a:rPr>
              <a:t>функціональних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мікроелектронних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</a:rPr>
              <a:t>пристроїв</a:t>
            </a:r>
            <a:r>
              <a:rPr lang="ru-RU" dirty="0" smtClean="0">
                <a:latin typeface="Times New Roman"/>
                <a:ea typeface="Times New Roman"/>
              </a:rPr>
              <a:t>; 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 algn="just" fontAlgn="auto" hangingPunct="1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/>
                <a:ea typeface="Times New Roman"/>
              </a:rPr>
              <a:t>несприйнятливість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оптичних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каналів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зв'язку</a:t>
            </a:r>
            <a:r>
              <a:rPr lang="ru-RU" dirty="0">
                <a:latin typeface="Times New Roman"/>
                <a:ea typeface="Times New Roman"/>
              </a:rPr>
              <a:t> до </a:t>
            </a:r>
            <a:r>
              <a:rPr lang="ru-RU" dirty="0" err="1">
                <a:latin typeface="Times New Roman"/>
                <a:ea typeface="Times New Roman"/>
              </a:rPr>
              <a:t>впливу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електромагнітних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полів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що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</a:rPr>
              <a:t>обумовлює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їх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захищеність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від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перешкод</a:t>
            </a:r>
            <a:r>
              <a:rPr lang="ru-RU" dirty="0">
                <a:latin typeface="Times New Roman"/>
                <a:ea typeface="Times New Roman"/>
              </a:rPr>
              <a:t> і </a:t>
            </a:r>
            <a:r>
              <a:rPr lang="ru-RU" dirty="0" err="1">
                <a:latin typeface="Times New Roman"/>
                <a:ea typeface="Times New Roman"/>
              </a:rPr>
              <a:t>витоку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</a:rPr>
              <a:t>інформації</a:t>
            </a:r>
            <a:r>
              <a:rPr lang="ru-RU" dirty="0" smtClean="0">
                <a:latin typeface="Times New Roman"/>
                <a:ea typeface="Times New Roman"/>
              </a:rPr>
              <a:t>;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 algn="just" fontAlgn="auto" hangingPunct="1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/>
                <a:ea typeface="Times New Roman"/>
              </a:rPr>
              <a:t>фізична</a:t>
            </a:r>
            <a:r>
              <a:rPr lang="ru-RU" dirty="0">
                <a:latin typeface="Times New Roman"/>
                <a:ea typeface="Times New Roman"/>
              </a:rPr>
              <a:t> і конструктивно-</a:t>
            </a:r>
            <a:r>
              <a:rPr lang="ru-RU" dirty="0" err="1">
                <a:latin typeface="Times New Roman"/>
                <a:ea typeface="Times New Roman"/>
              </a:rPr>
              <a:t>технологічна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сумісність</a:t>
            </a:r>
            <a:r>
              <a:rPr lang="ru-RU" dirty="0">
                <a:latin typeface="Times New Roman"/>
                <a:ea typeface="Times New Roman"/>
              </a:rPr>
              <a:t> з </a:t>
            </a:r>
            <a:r>
              <a:rPr lang="ru-RU" dirty="0" err="1">
                <a:latin typeface="Times New Roman"/>
                <a:ea typeface="Times New Roman"/>
              </a:rPr>
              <a:t>іншими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</a:rPr>
              <a:t>приладами</a:t>
            </a:r>
            <a:r>
              <a:rPr lang="ru-RU" dirty="0">
                <a:latin typeface="Times New Roman"/>
                <a:ea typeface="Times New Roman"/>
              </a:rPr>
              <a:t>. 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3548" y="3861048"/>
            <a:ext cx="83169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rgbClr val="C00000"/>
                </a:solidFill>
                <a:latin typeface="Times New Roman"/>
                <a:ea typeface="Times New Roman"/>
              </a:rPr>
              <a:t>Недоліки оптронів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: </a:t>
            </a:r>
            <a:endParaRPr lang="ru-RU" dirty="0">
              <a:latin typeface="Arial"/>
              <a:ea typeface="Times New Roman"/>
            </a:endParaRPr>
          </a:p>
          <a:p>
            <a:pPr marL="342900" lvl="0" indent="-342900" algn="just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err="1" smtClean="0">
                <a:latin typeface="Times New Roman"/>
                <a:ea typeface="Times New Roman"/>
              </a:rPr>
              <a:t>невисокий</a:t>
            </a:r>
            <a:r>
              <a:rPr lang="ru-RU" dirty="0" smtClean="0">
                <a:latin typeface="Times New Roman"/>
                <a:ea typeface="Times New Roman"/>
              </a:rPr>
              <a:t> ККД (12 - 20%), </a:t>
            </a:r>
            <a:r>
              <a:rPr lang="ru-RU" dirty="0" err="1" smtClean="0">
                <a:latin typeface="Times New Roman"/>
                <a:ea typeface="Times New Roman"/>
              </a:rPr>
              <a:t>обумовлений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</a:rPr>
              <a:t>необхідністю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</a:rPr>
              <a:t>подвійного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</a:rPr>
              <a:t>перетворення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</a:rPr>
              <a:t>енергії</a:t>
            </a:r>
            <a:r>
              <a:rPr lang="ru-RU" dirty="0" smtClean="0">
                <a:latin typeface="Times New Roman"/>
                <a:ea typeface="Times New Roman"/>
              </a:rPr>
              <a:t>; 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 algn="just" fontAlgn="auto" hangingPunct="1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/>
                <a:ea typeface="Times New Roman"/>
              </a:rPr>
              <a:t>підвищена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чутливість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параметрів</a:t>
            </a:r>
            <a:r>
              <a:rPr lang="ru-RU" dirty="0">
                <a:latin typeface="Times New Roman"/>
                <a:ea typeface="Times New Roman"/>
              </a:rPr>
              <a:t> і характеристик до </a:t>
            </a:r>
            <a:r>
              <a:rPr lang="ru-RU" dirty="0" err="1">
                <a:latin typeface="Times New Roman"/>
                <a:ea typeface="Times New Roman"/>
              </a:rPr>
              <a:t>впливу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</a:rPr>
              <a:t>температури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і </a:t>
            </a:r>
            <a:r>
              <a:rPr lang="ru-RU" dirty="0" err="1">
                <a:latin typeface="Times New Roman"/>
                <a:ea typeface="Times New Roman"/>
              </a:rPr>
              <a:t>проникаючою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ядерної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радіації</a:t>
            </a:r>
            <a:r>
              <a:rPr lang="ru-RU" dirty="0">
                <a:latin typeface="Times New Roman"/>
                <a:ea typeface="Times New Roman"/>
              </a:rPr>
              <a:t>; </a:t>
            </a:r>
          </a:p>
          <a:p>
            <a:pPr marL="342900" lvl="0" indent="-342900" algn="just" fontAlgn="auto" hangingPunct="1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конструктивно-</a:t>
            </a:r>
            <a:r>
              <a:rPr lang="ru-RU" dirty="0" err="1" smtClean="0">
                <a:latin typeface="Times New Roman"/>
                <a:ea typeface="Times New Roman"/>
              </a:rPr>
              <a:t>технологічна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недосконалість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 smtClean="0">
                <a:latin typeface="Times New Roman"/>
                <a:ea typeface="Times New Roman"/>
              </a:rPr>
              <a:t>пов'язана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з </a:t>
            </a:r>
            <a:r>
              <a:rPr lang="ru-RU" dirty="0" err="1">
                <a:latin typeface="Times New Roman"/>
                <a:ea typeface="Times New Roman"/>
              </a:rPr>
              <a:t>використанням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гібридної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непланарной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технології</a:t>
            </a:r>
            <a:r>
              <a:rPr lang="ru-RU" dirty="0">
                <a:latin typeface="Times New Roman"/>
                <a:ea typeface="Times New Roman"/>
              </a:rPr>
              <a:t>, (з </a:t>
            </a:r>
            <a:r>
              <a:rPr lang="ru-RU" dirty="0" err="1">
                <a:latin typeface="Times New Roman"/>
                <a:ea typeface="Times New Roman"/>
              </a:rPr>
              <a:t>необхідністю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об'єднання</a:t>
            </a:r>
            <a:r>
              <a:rPr lang="ru-RU" dirty="0">
                <a:latin typeface="Times New Roman"/>
                <a:ea typeface="Times New Roman"/>
              </a:rPr>
              <a:t> в одному </a:t>
            </a:r>
            <a:r>
              <a:rPr lang="ru-RU" dirty="0" err="1">
                <a:latin typeface="Times New Roman"/>
                <a:ea typeface="Times New Roman"/>
              </a:rPr>
              <a:t>приладі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декількох</a:t>
            </a:r>
            <a:r>
              <a:rPr lang="ru-RU" dirty="0">
                <a:latin typeface="Times New Roman"/>
                <a:ea typeface="Times New Roman"/>
              </a:rPr>
              <a:t> - </a:t>
            </a:r>
            <a:r>
              <a:rPr lang="ru-RU" dirty="0" err="1">
                <a:latin typeface="Times New Roman"/>
                <a:ea typeface="Times New Roman"/>
              </a:rPr>
              <a:t>окремих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кристалів</a:t>
            </a:r>
            <a:r>
              <a:rPr lang="ru-RU" dirty="0">
                <a:latin typeface="Times New Roman"/>
                <a:ea typeface="Times New Roman"/>
              </a:rPr>
              <a:t> з </a:t>
            </a:r>
            <a:r>
              <a:rPr lang="ru-RU" dirty="0" err="1">
                <a:latin typeface="Times New Roman"/>
                <a:ea typeface="Times New Roman"/>
              </a:rPr>
              <a:t>різних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напівпровідників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що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розташовані</a:t>
            </a:r>
            <a:r>
              <a:rPr lang="ru-RU" dirty="0">
                <a:latin typeface="Times New Roman"/>
                <a:ea typeface="Times New Roman"/>
              </a:rPr>
              <a:t> в </a:t>
            </a:r>
            <a:r>
              <a:rPr lang="ru-RU" dirty="0" err="1">
                <a:latin typeface="Times New Roman"/>
                <a:ea typeface="Times New Roman"/>
              </a:rPr>
              <a:t>різних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площинах</a:t>
            </a:r>
            <a:r>
              <a:rPr lang="ru-RU" dirty="0">
                <a:latin typeface="Times New Roman"/>
                <a:ea typeface="Times New Roman"/>
              </a:rPr>
              <a:t>). 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717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1990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3548" y="555434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300"/>
              </a:spcAft>
            </a:pPr>
            <a:r>
              <a:rPr lang="uk-UA" sz="2000" b="1" dirty="0" smtClean="0">
                <a:solidFill>
                  <a:srgbClr val="C00000"/>
                </a:solidFill>
                <a:latin typeface="Times New Roman"/>
              </a:rPr>
              <a:t>Застосування оптронів:</a:t>
            </a:r>
            <a:endParaRPr lang="ru-RU" sz="2000" b="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3858" y="1124744"/>
            <a:ext cx="826460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uk-UA" dirty="0">
                <a:latin typeface="Times New Roman"/>
                <a:ea typeface="Times New Roman"/>
              </a:rPr>
              <a:t>Для зв'язку блоків апаратури, між якими є значна різниця </a:t>
            </a:r>
            <a:r>
              <a:rPr lang="uk-UA" dirty="0" smtClean="0">
                <a:latin typeface="Times New Roman"/>
                <a:ea typeface="Times New Roman"/>
              </a:rPr>
              <a:t>потенціалів.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uk-UA" dirty="0" smtClean="0">
                <a:latin typeface="Times New Roman"/>
                <a:ea typeface="Times New Roman"/>
              </a:rPr>
              <a:t>Для </a:t>
            </a:r>
            <a:r>
              <a:rPr lang="uk-UA" dirty="0">
                <a:latin typeface="Times New Roman"/>
                <a:ea typeface="Times New Roman"/>
              </a:rPr>
              <a:t>захисту вхідних ланцюгів вимірювальних пристроїв від перешкод і наведень і т.д. 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uk-UA" dirty="0">
                <a:latin typeface="Times New Roman"/>
                <a:ea typeface="Times New Roman"/>
              </a:rPr>
              <a:t>Оптичне,  безконтактне управління потужнострумової і високовольтними </a:t>
            </a:r>
            <a:r>
              <a:rPr lang="uk-UA" dirty="0" smtClean="0">
                <a:latin typeface="Times New Roman"/>
                <a:ea typeface="Times New Roman"/>
              </a:rPr>
              <a:t>ланцюгами, запуск </a:t>
            </a:r>
            <a:r>
              <a:rPr lang="uk-UA" dirty="0">
                <a:latin typeface="Times New Roman"/>
                <a:ea typeface="Times New Roman"/>
              </a:rPr>
              <a:t>потужних </a:t>
            </a:r>
            <a:r>
              <a:rPr lang="uk-UA" dirty="0" smtClean="0">
                <a:latin typeface="Times New Roman"/>
                <a:ea typeface="Times New Roman"/>
              </a:rPr>
              <a:t>тиристорів.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uk-UA" dirty="0" smtClean="0">
                <a:latin typeface="Times New Roman"/>
                <a:ea typeface="Times New Roman"/>
              </a:rPr>
              <a:t>Створення </a:t>
            </a:r>
            <a:r>
              <a:rPr lang="uk-UA" dirty="0">
                <a:latin typeface="Times New Roman"/>
                <a:ea typeface="Times New Roman"/>
              </a:rPr>
              <a:t>"довгих" оптронів (приладів з протяжним гнучким волоконно-оптичним світловодом) відкрило зовсім новий напрямок застосування виробів оптронів техніки - зв'язок на коротких відстанях. 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uk-UA" dirty="0" err="1" smtClean="0">
                <a:latin typeface="Times New Roman"/>
                <a:ea typeface="Times New Roman"/>
              </a:rPr>
              <a:t>Оптронні</a:t>
            </a:r>
            <a:r>
              <a:rPr lang="uk-UA" dirty="0" smtClean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датчики: </a:t>
            </a:r>
            <a:r>
              <a:rPr lang="ru-RU" dirty="0" err="1">
                <a:latin typeface="Times New Roman"/>
                <a:ea typeface="Times New Roman"/>
              </a:rPr>
              <a:t>вологості</a:t>
            </a:r>
            <a:r>
              <a:rPr lang="ru-RU" dirty="0">
                <a:latin typeface="Times New Roman"/>
                <a:ea typeface="Times New Roman"/>
              </a:rPr>
              <a:t> і </a:t>
            </a:r>
            <a:r>
              <a:rPr lang="uk-UA" dirty="0">
                <a:latin typeface="Times New Roman"/>
                <a:ea typeface="Times New Roman"/>
              </a:rPr>
              <a:t>газові</a:t>
            </a:r>
            <a:r>
              <a:rPr lang="ru-RU" dirty="0">
                <a:latin typeface="Times New Roman"/>
                <a:ea typeface="Times New Roman"/>
              </a:rPr>
              <a:t>,</a:t>
            </a:r>
            <a:r>
              <a:rPr lang="uk-UA" dirty="0">
                <a:latin typeface="Times New Roman"/>
                <a:ea typeface="Times New Roman"/>
              </a:rPr>
              <a:t> д</a:t>
            </a:r>
            <a:r>
              <a:rPr lang="ru-RU" dirty="0" err="1">
                <a:latin typeface="Times New Roman"/>
                <a:ea typeface="Times New Roman"/>
              </a:rPr>
              <a:t>атчики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визначення </a:t>
            </a:r>
            <a:r>
              <a:rPr lang="ru-RU" dirty="0" err="1">
                <a:latin typeface="Times New Roman"/>
                <a:ea typeface="Times New Roman"/>
              </a:rPr>
              <a:t>чистоти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обробки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поверхні</a:t>
            </a:r>
            <a:r>
              <a:rPr lang="ru-RU" dirty="0">
                <a:latin typeface="Times New Roman"/>
                <a:ea typeface="Times New Roman"/>
              </a:rPr>
              <a:t> предмета, </a:t>
            </a:r>
            <a:r>
              <a:rPr lang="ru-RU" dirty="0" err="1">
                <a:latin typeface="Times New Roman"/>
                <a:ea typeface="Times New Roman"/>
              </a:rPr>
              <a:t>швидкості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його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переміщення</a:t>
            </a:r>
            <a:r>
              <a:rPr lang="ru-RU" dirty="0">
                <a:latin typeface="Times New Roman"/>
                <a:ea typeface="Times New Roman"/>
              </a:rPr>
              <a:t> і т. п. 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uk-UA" dirty="0" smtClean="0">
                <a:latin typeface="Times New Roman"/>
                <a:ea typeface="Times New Roman"/>
              </a:rPr>
              <a:t>У</a:t>
            </a:r>
            <a:r>
              <a:rPr lang="ru-RU" dirty="0" err="1">
                <a:latin typeface="Times New Roman"/>
                <a:ea typeface="Times New Roman"/>
              </a:rPr>
              <a:t>ніверсальність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оптронів</a:t>
            </a:r>
            <a:r>
              <a:rPr lang="ru-RU" dirty="0">
                <a:latin typeface="Times New Roman"/>
                <a:ea typeface="Times New Roman"/>
              </a:rPr>
              <a:t> є причиною того, </a:t>
            </a:r>
            <a:r>
              <a:rPr lang="ru-RU" dirty="0" err="1">
                <a:latin typeface="Times New Roman"/>
                <a:ea typeface="Times New Roman"/>
              </a:rPr>
              <a:t>що</a:t>
            </a:r>
            <a:r>
              <a:rPr lang="ru-RU" dirty="0">
                <a:latin typeface="Times New Roman"/>
                <a:ea typeface="Times New Roman"/>
              </a:rPr>
              <a:t> сферами </a:t>
            </a:r>
            <a:r>
              <a:rPr lang="ru-RU" dirty="0" err="1">
                <a:latin typeface="Times New Roman"/>
                <a:ea typeface="Times New Roman"/>
              </a:rPr>
              <a:t>застосування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цих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приладів</a:t>
            </a:r>
            <a:r>
              <a:rPr lang="ru-RU" dirty="0">
                <a:latin typeface="Times New Roman"/>
                <a:ea typeface="Times New Roman"/>
              </a:rPr>
              <a:t> стали </a:t>
            </a:r>
            <a:r>
              <a:rPr lang="ru-RU" dirty="0" err="1">
                <a:latin typeface="Times New Roman"/>
                <a:ea typeface="Times New Roman"/>
              </a:rPr>
              <a:t>обчислювальна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техніка</a:t>
            </a:r>
            <a:r>
              <a:rPr lang="ru-RU" dirty="0">
                <a:latin typeface="Times New Roman"/>
                <a:ea typeface="Times New Roman"/>
              </a:rPr>
              <a:t>, автоматика, </a:t>
            </a:r>
            <a:r>
              <a:rPr lang="ru-RU" dirty="0" err="1">
                <a:latin typeface="Times New Roman"/>
                <a:ea typeface="Times New Roman"/>
              </a:rPr>
              <a:t>зв'язкова</a:t>
            </a:r>
            <a:r>
              <a:rPr lang="ru-RU" dirty="0">
                <a:latin typeface="Times New Roman"/>
                <a:ea typeface="Times New Roman"/>
              </a:rPr>
              <a:t> і </a:t>
            </a:r>
            <a:r>
              <a:rPr lang="ru-RU" dirty="0" err="1">
                <a:latin typeface="Times New Roman"/>
                <a:ea typeface="Times New Roman"/>
              </a:rPr>
              <a:t>радіотехнічна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апаратура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автоматизовані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системи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управління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вимірювальна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техніка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системи</a:t>
            </a:r>
            <a:r>
              <a:rPr lang="ru-RU" dirty="0">
                <a:latin typeface="Times New Roman"/>
                <a:ea typeface="Times New Roman"/>
              </a:rPr>
              <a:t> контролю і </a:t>
            </a:r>
            <a:r>
              <a:rPr lang="ru-RU" dirty="0" err="1">
                <a:latin typeface="Times New Roman"/>
                <a:ea typeface="Times New Roman"/>
              </a:rPr>
              <a:t>регулювання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медична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</a:rPr>
              <a:t>електроніка</a:t>
            </a:r>
            <a:r>
              <a:rPr lang="ru-RU" dirty="0" smtClean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пристрої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візуального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відображення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інформації</a:t>
            </a:r>
            <a:r>
              <a:rPr lang="ru-RU" dirty="0">
                <a:latin typeface="Times New Roman"/>
                <a:ea typeface="Times New Roman"/>
              </a:rPr>
              <a:t>. 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122" name="Picture 2" descr="Картинки по запросу оптро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157192"/>
            <a:ext cx="247214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18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223" y="188640"/>
            <a:ext cx="8795137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ПРИСТРОЇ ДЛЯ ВІДБОРАЖЕННЯ ІНФОРМАЦІЇ</a:t>
            </a:r>
          </a:p>
          <a:p>
            <a:pPr algn="just"/>
            <a:endParaRPr lang="uk-UA" sz="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ДИСПЛЕЇ 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кінцеві пристрої інформаційних систем, що служать для візуального відображення інформації і зв’язку людини з електронно обчислювальною системою.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КОНСТРУКТИВНО-ТЕХНОЛОГІЧНИМИ ОСОБЛИВОСТЯМИ ДИСПЛЕЇ (МОНІТОРИ) ПОДІЛЯЮТЬ НА:</a:t>
            </a:r>
            <a:endParaRPr lang="uk-UA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Електронно-променеві  дисплеї,  що  використовують  електронно-променеві трубки; 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Дисплеї на світловипромінювальних діодах, що, як правило, мають невеликі лінійні розміри і низьку напругу живлення;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Дисплеї на газорозрядних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елементах,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мають дві взаємно перпендикулярні системи електродів у вигляді провідних смуг.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ПРИНЦИПОМ РОБОТИ </a:t>
            </a:r>
            <a:r>
              <a:rPr lang="uk-UA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ДИСПЛЕЇ</a:t>
            </a:r>
            <a:r>
              <a:rPr lang="en-US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МОНІТОРИ) ПОДІЛЯЮТЬСЯ НА: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alt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електронно-променеві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CRT (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Cathode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Tube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alt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рідкокристалічні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LCD (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liquid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crystal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display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alt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плазмові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PDP (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Plasma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Display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Panel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ПЕРЕВАГИ: мала потужність, висока якість зображення, низька вартість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ЖЕКА\Desktop\FZNFR02IBC286IR.MEDIU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37" y="4701680"/>
            <a:ext cx="2356547" cy="202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839" y="4718331"/>
            <a:ext cx="2754306" cy="20079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751" y="4719496"/>
            <a:ext cx="2185439" cy="163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2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79712" y="71046"/>
            <a:ext cx="5365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Рідкокристалічні дисплеї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4607" y="3197068"/>
            <a:ext cx="58326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рідкокристалічному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дисплеї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моніторі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світиться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люмінофор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мініатюрний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рідкокристалічний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елемент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кольорових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точок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рідкокристалічного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дисплея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кількох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комірок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(як правило,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попереду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встановлюються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світлові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фільтри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найчастіше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червоний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зелений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певної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точки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яскравість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інтенсивностями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світіння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комірок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складається.Керування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кожною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рідкокристалічною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коміркою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напруги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яку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комірку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один з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транзисторів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тонкої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підкладки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TFT.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8542" y="940660"/>
            <a:ext cx="55455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РІДКОКРИСТАЛІЧНИЙ ДИСПЛЕЙ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LCD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 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електронний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пристрій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візуального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(дисплей), принцип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ґрунтується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явищі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електричного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переходу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Фредерікса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в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рідких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кристалах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Дисплей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довільної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кольорових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монохромних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точок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пікселів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698" y="842525"/>
            <a:ext cx="2455499" cy="18656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60" y="3689848"/>
            <a:ext cx="250122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4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79713" y="292522"/>
            <a:ext cx="5365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Плазмові дисплеї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1124744"/>
            <a:ext cx="49993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ПЛАЗМОВИЙ (ГАЗОРОЗРЯДНИЙ) ДИСПЛЕЙ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пристрій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виведення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 дисплей,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ґрунтується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явищі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свічення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люмінофору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впливом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ультрафіолетових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променів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виникають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при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електричному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розряді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йонізованому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газі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плазмі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0581" y="4160596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600" dirty="0" err="1" smtClean="0">
                <a:latin typeface="Times New Roman" pitchFamily="18" charset="0"/>
                <a:cs typeface="Times New Roman" pitchFamily="18" charset="0"/>
              </a:rPr>
              <a:t>Плазмові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панелі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якістю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набагато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перевершують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 smtClean="0">
                <a:latin typeface="Times New Roman" pitchFamily="18" charset="0"/>
                <a:cs typeface="Times New Roman" pitchFamily="18" charset="0"/>
              </a:rPr>
              <a:t>кінескопи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вони абсолютно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нешкідливі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відміну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електронно-променевих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трубок.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854" y="2488289"/>
            <a:ext cx="1878191" cy="1752978"/>
          </a:xfrm>
          <a:prstGeom prst="rect">
            <a:avLst/>
          </a:prstGeom>
        </p:spPr>
      </p:pic>
      <p:pic>
        <p:nvPicPr>
          <p:cNvPr id="9218" name="Picture 2" descr="Ð ÐµÐ·ÑÐ»ÑÑÐ°Ñ Ð¿Ð¾ÑÑÐºÑ Ð·Ð¾Ð±ÑÐ°Ð¶ÐµÐ½Ñ Ð·Ð° Ð·Ð°Ð¿Ð¸ÑÐ¾Ð¼ &quot;Ð¿Ð»Ð°Ð·Ð¼Ð¾Ð²Ð¸Ð¹ Ð´Ð¸ÑÐ¿Ð»ÐµÐ¹ Ð³Ð¸ÑÐºÐ°&quot;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44486"/>
            <a:ext cx="3053199" cy="211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7" y="1124745"/>
            <a:ext cx="3707673" cy="2714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12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9863" y="188640"/>
            <a:ext cx="6501518" cy="792088"/>
          </a:xfrm>
        </p:spPr>
        <p:txBody>
          <a:bodyPr>
            <a:noAutofit/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Вакуумно-люмінесцентний </a:t>
            </a:r>
            <a:r>
              <a:rPr lang="uk-UA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індикатор</a:t>
            </a:r>
            <a:br>
              <a:rPr lang="uk-UA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катодолюмінесцентний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індикатор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8" r="7546" b="11958"/>
          <a:stretch/>
        </p:blipFill>
        <p:spPr>
          <a:xfrm>
            <a:off x="6377508" y="1311157"/>
            <a:ext cx="2507131" cy="19613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31" y="3762297"/>
            <a:ext cx="2471865" cy="23560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3931" y="1630115"/>
            <a:ext cx="59228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Вакуумно-люмінесцентний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індикатор – це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прилад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відтворюється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цифр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умовних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символів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утворених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окремими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сегментами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певної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51820" y="3663050"/>
            <a:ext cx="59328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Конструктивно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індикатор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вакуумного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балона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паралельно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фронтальному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склу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розташовані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розподілений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прямонакальний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катод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джерело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електронів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сітка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система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сегментних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електродів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покритих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низьковольтним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катодолюмінофором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порогом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збудження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10 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світіння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складом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люмінофора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641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03508"/>
            <a:ext cx="3456384" cy="316372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66196" y="4474173"/>
            <a:ext cx="40504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Рис. Вакуумний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люмінесцентний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індикатор: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– конструктивна схема;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вигляд балона з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анодами: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– катод прямого накалювання; 2 – сітка; 3 – анод; 4 – керамічна пластина; 5 –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балон.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65103" y="360417"/>
            <a:ext cx="63730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ВАКУУМНИЙ ЛЮМІНЕСЦЕНТНИЙ ІНДИКАТОР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67207"/>
            <a:ext cx="3560412" cy="272312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734018" y="4457439"/>
            <a:ext cx="41584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Принципова будова електролюмінісцентного індикатора: </a:t>
            </a:r>
          </a:p>
          <a:p>
            <a:pPr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скляна пластина;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електропровідна прозора плівка;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діелектрик; 4 – металевий електрод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77294" y="3690222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21850" y="373196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70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3995936" y="6011660"/>
            <a:ext cx="7776864" cy="1692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Суми 2018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568676" y="285728"/>
            <a:ext cx="7776864" cy="1692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Факультет електроніки та інформаційних технологій</a:t>
            </a:r>
          </a:p>
          <a:p>
            <a:pPr algn="l"/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Кафедра електроніки, загальної та прикладної фізики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6" y="107701"/>
            <a:ext cx="1521100" cy="15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:\Акредитація Електроніка\ККР\ЕМБЛЕМА кафедри ЕЗПФ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9" t="35617" r="35205" b="35890"/>
          <a:stretch/>
        </p:blipFill>
        <p:spPr bwMode="auto">
          <a:xfrm>
            <a:off x="7462996" y="1"/>
            <a:ext cx="168100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4759" y="2420888"/>
            <a:ext cx="76731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Лекція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ВОЛОКОННО-ОПТИЧНІ ЛІНІЇ ЗВ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ЯЗКУ</a:t>
            </a:r>
          </a:p>
          <a:p>
            <a:pPr algn="ctr"/>
            <a:endParaRPr lang="uk-UA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67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9446" y="404664"/>
            <a:ext cx="848941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hangingPunct="0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   </a:t>
            </a: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ОПТОЕЛЕКТРОННІ ЗАСОБИ ПЕРЕДАЧІ ІНФОРМАЦІЇ:</a:t>
            </a:r>
            <a:r>
              <a:rPr lang="ru-RU" sz="20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</a:p>
          <a:p>
            <a:pPr indent="457200" algn="just" hangingPunct="0">
              <a:spcAft>
                <a:spcPts val="0"/>
              </a:spcAft>
            </a:pPr>
            <a:endParaRPr lang="uk-UA" sz="20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indent="457200" algn="just" hangingPunct="0">
              <a:spcAft>
                <a:spcPts val="0"/>
              </a:spcAft>
            </a:pPr>
            <a:endParaRPr lang="ru-RU" sz="2000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342900" indent="-342900" algn="just" hangingPunct="0">
              <a:spcAft>
                <a:spcPts val="0"/>
              </a:spcAft>
              <a:buFontTx/>
              <a:buChar char="-"/>
            </a:pPr>
            <a:r>
              <a:rPr lang="ru-RU" sz="20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джерела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випромінювання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(</a:t>
            </a:r>
            <a:r>
              <a:rPr lang="ru-RU" sz="20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мініатюрні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лампи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накалювання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неонові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лампи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порошкові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і </a:t>
            </a:r>
            <a:r>
              <a:rPr lang="ru-RU" sz="20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плівкові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люмінесцентні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комірки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світловипромінюючі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діоди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лазери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та </a:t>
            </a:r>
            <a:r>
              <a:rPr lang="ru-RU" sz="20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ін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.);</a:t>
            </a:r>
          </a:p>
          <a:p>
            <a:pPr marL="342900" indent="-342900" algn="just" hangingPunct="0">
              <a:spcAft>
                <a:spcPts val="0"/>
              </a:spcAft>
              <a:buFontTx/>
              <a:buChar char="-"/>
            </a:pPr>
            <a:endParaRPr lang="uk-UA" sz="20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342900" indent="-342900" algn="just" hangingPunct="0">
              <a:spcAft>
                <a:spcPts val="0"/>
              </a:spcAft>
              <a:buFontTx/>
              <a:buChar char="-"/>
            </a:pPr>
            <a:endParaRPr lang="uk-UA" sz="20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342900" indent="-342900" algn="just" hangingPunct="0">
              <a:spcAft>
                <a:spcPts val="0"/>
              </a:spcAft>
              <a:buFontTx/>
              <a:buChar char="-"/>
            </a:pPr>
            <a:endParaRPr lang="uk-UA" sz="20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342900" indent="-342900" algn="just" hangingPunct="0">
              <a:spcAft>
                <a:spcPts val="0"/>
              </a:spcAft>
              <a:buFontTx/>
              <a:buChar char="-"/>
            </a:pPr>
            <a:endParaRPr lang="uk-UA" sz="20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342900" indent="-342900" algn="just" hangingPunct="0">
              <a:spcAft>
                <a:spcPts val="0"/>
              </a:spcAft>
              <a:buFontTx/>
              <a:buChar char="-"/>
            </a:pPr>
            <a:endParaRPr lang="ru-RU" sz="20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342900" indent="-342900" algn="just" hangingPunct="0">
              <a:spcAft>
                <a:spcPts val="0"/>
              </a:spcAft>
              <a:buFontTx/>
              <a:buChar char="-"/>
            </a:pPr>
            <a:r>
              <a:rPr lang="ru-RU" sz="20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приймачі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випромінювання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(</a:t>
            </a:r>
            <a:r>
              <a:rPr lang="ru-RU" sz="20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фоторезистори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фотодіоди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фототранзистори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фототиристори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та </a:t>
            </a:r>
            <a:r>
              <a:rPr lang="ru-RU" sz="20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ін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.);</a:t>
            </a:r>
          </a:p>
          <a:p>
            <a:pPr marL="342900" indent="-342900" algn="just" hangingPunct="0">
              <a:spcAft>
                <a:spcPts val="0"/>
              </a:spcAft>
              <a:buFontTx/>
              <a:buChar char="-"/>
            </a:pPr>
            <a:r>
              <a:rPr lang="uk-UA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оптрони</a:t>
            </a:r>
            <a:r>
              <a:rPr lang="uk-UA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;</a:t>
            </a:r>
          </a:p>
          <a:p>
            <a:pPr marL="342900" indent="-342900" algn="just" hangingPunct="0">
              <a:spcAft>
                <a:spcPts val="0"/>
              </a:spcAft>
              <a:buFontTx/>
              <a:buChar char="-"/>
            </a:pPr>
            <a:r>
              <a:rPr lang="uk-UA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пристрої для відображення інформації (дисплеї);</a:t>
            </a:r>
            <a:endParaRPr lang="uk-UA" sz="20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342900" indent="-342900" algn="just" hangingPunct="0">
              <a:spcAft>
                <a:spcPts val="0"/>
              </a:spcAft>
              <a:buFontTx/>
              <a:buChar char="-"/>
            </a:pPr>
            <a:r>
              <a:rPr lang="uk-UA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волоконно-оптичні лінії зв'язку. </a:t>
            </a:r>
          </a:p>
          <a:p>
            <a:pPr marL="342900" indent="-342900" algn="just" hangingPunct="0">
              <a:spcAft>
                <a:spcPts val="0"/>
              </a:spcAft>
              <a:buFontTx/>
              <a:buChar char="-"/>
            </a:pPr>
            <a:endParaRPr lang="uk-UA" sz="20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342900" indent="-342900" algn="just" hangingPunct="0">
              <a:spcAft>
                <a:spcPts val="0"/>
              </a:spcAft>
              <a:buFontTx/>
              <a:buChar char="-"/>
            </a:pPr>
            <a:endParaRPr lang="uk-UA" sz="20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342900" indent="-342900" algn="just" hangingPunct="0">
              <a:spcAft>
                <a:spcPts val="0"/>
              </a:spcAft>
              <a:buFontTx/>
              <a:buChar char="-"/>
            </a:pPr>
            <a:endParaRPr lang="ru-RU" sz="20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pic>
        <p:nvPicPr>
          <p:cNvPr id="1028" name="Picture 4" descr="Результат пошуку зображень за запитом &quot;фотодиод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3320313" cy="137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Результат пошуку зображень за запитом &quot;волоконний кабель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4" t="25190"/>
          <a:stretch/>
        </p:blipFill>
        <p:spPr bwMode="auto">
          <a:xfrm>
            <a:off x="5935049" y="4653137"/>
            <a:ext cx="2853482" cy="13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049491"/>
            <a:ext cx="1991514" cy="167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8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Результат пошуку зображень за запитом &quot;эффект тиндал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108" y="1110452"/>
            <a:ext cx="192021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Джон ТИНДАЛЬ (John Tyndall). Изображение с  сайта www.tyndall.ac.u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43" y="1091896"/>
            <a:ext cx="1156179" cy="1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72733" y="1368867"/>
            <a:ext cx="504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Ефект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Тіндаля</a:t>
            </a:r>
            <a:r>
              <a:rPr lang="ru-RU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світіння</a:t>
            </a:r>
            <a:r>
              <a:rPr lang="ru-RU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оптично</a:t>
            </a:r>
            <a:r>
              <a:rPr lang="ru-RU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неоднорідного</a:t>
            </a:r>
            <a:r>
              <a:rPr lang="ru-RU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розсіяння</a:t>
            </a:r>
            <a:r>
              <a:rPr lang="ru-RU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світла</a:t>
            </a:r>
            <a:r>
              <a:rPr lang="ru-RU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, яке через </a:t>
            </a:r>
            <a:r>
              <a:rPr lang="ru-RU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проходить.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5355" y="4322128"/>
            <a:ext cx="62708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Ефект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Тіндаля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відкритий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1859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вченим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світлових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променів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середовищами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з'ясував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проходженні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променів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середовище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завись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дрібних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твердих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частинок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курне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задимлене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колоїдні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розчини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каламутне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ефект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розсіювання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зменшується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спектральної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забарвлення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променя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фіолетово-синьої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жовто-червоної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спектру.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5356" y="2564904"/>
            <a:ext cx="86889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Джон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Тіндаль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(02.08.1820 - 04.12.1893)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видатний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англійський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вчений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автор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десяти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науково-популярних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книг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експериментальної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фізики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Тіндаль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став широко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відомий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наукової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спільноти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дослідженням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діамагнетизму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зробив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відкриття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сферах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інфрачервоного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випромінювання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фізичних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властивостей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Працював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 1853 до 1997 року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професором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фізики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Королівському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інституті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Великобританії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Лондоні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.</a:t>
            </a:r>
            <a:endParaRPr lang="ru-RU" dirty="0"/>
          </a:p>
        </p:txBody>
      </p:sp>
      <p:pic>
        <p:nvPicPr>
          <p:cNvPr id="3078" name="Picture 6" descr="Результат пошуку зображень за запитом &quot;эффект тиндаля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159" r="3188" b="3090"/>
          <a:stretch/>
        </p:blipFill>
        <p:spPr bwMode="auto">
          <a:xfrm>
            <a:off x="6516216" y="4941168"/>
            <a:ext cx="2480539" cy="106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17077" y="168566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 err="1">
                <a:solidFill>
                  <a:srgbClr val="002060"/>
                </a:solidFill>
                <a:latin typeface="Times New Roman"/>
                <a:ea typeface="Times New Roman"/>
              </a:rPr>
              <a:t>Волоко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</a:rPr>
              <a:t>н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на оптика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– </a:t>
            </a:r>
            <a:r>
              <a:rPr lang="ru-RU" dirty="0" err="1">
                <a:latin typeface="Times New Roman"/>
                <a:ea typeface="Times New Roman"/>
              </a:rPr>
              <a:t>це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галузь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оптоелектроніки</a:t>
            </a:r>
            <a:r>
              <a:rPr lang="uk-UA" dirty="0">
                <a:latin typeface="Times New Roman"/>
                <a:ea typeface="Times New Roman"/>
              </a:rPr>
              <a:t>, яка вивчає фізичні явища, що виникають в оптичних волокнах та прилади і системи, до складу яких входять компоненти на основі оптичних волокон. 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20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9073008" cy="838200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uk-UA" sz="22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2. ФІЗИЧНІ </a:t>
            </a:r>
            <a:r>
              <a:rPr lang="uk-UA" sz="2200" b="1" dirty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ПРИНЦИПИ </a:t>
            </a:r>
            <a:r>
              <a:rPr lang="uk-UA" sz="22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ФУНКЦІОНУВАННЯ ВОЛОКОННО </a:t>
            </a:r>
            <a:r>
              <a:rPr lang="uk-UA" sz="2200" b="1" dirty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– ОПТИЧНИХ ЛІНІЙ ЗВ’ЯЗКУ</a:t>
            </a:r>
            <a:r>
              <a:rPr lang="ru-RU" sz="2000" dirty="0"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ru-RU" sz="2000" dirty="0">
                <a:effectLst/>
                <a:latin typeface="Calibri"/>
                <a:ea typeface="Times New Roman"/>
                <a:cs typeface="Times New Roman"/>
              </a:rPr>
            </a:b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764704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265" algn="just">
              <a:spcAft>
                <a:spcPts val="0"/>
              </a:spcAft>
            </a:pPr>
            <a:r>
              <a:rPr lang="uk-UA" b="1" i="1" dirty="0">
                <a:solidFill>
                  <a:srgbClr val="C00000"/>
                </a:solidFill>
                <a:latin typeface="Times New Roman"/>
                <a:ea typeface="Times New Roman"/>
              </a:rPr>
              <a:t>Застосування волоконно-оптичних </a:t>
            </a:r>
            <a:r>
              <a:rPr lang="uk-UA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приладів дозволило:  </a:t>
            </a:r>
            <a:endParaRPr lang="ru-RU" sz="1600" b="1" i="1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Char char="-"/>
              <a:tabLst>
                <a:tab pos="342900" algn="l"/>
              </a:tabLst>
            </a:pPr>
            <a:r>
              <a:rPr lang="uk-UA" dirty="0" smtClean="0">
                <a:latin typeface="Times New Roman"/>
                <a:ea typeface="Times New Roman"/>
              </a:rPr>
              <a:t>користування </a:t>
            </a:r>
            <a:r>
              <a:rPr lang="uk-UA" dirty="0">
                <a:latin typeface="Times New Roman"/>
                <a:ea typeface="Times New Roman"/>
              </a:rPr>
              <a:t>всесвітньою мережею Інтернет і електронною поштою з доступом до приватних осіб, що мають ПК; 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Char char="-"/>
              <a:tabLst>
                <a:tab pos="342900" algn="l"/>
              </a:tabLst>
            </a:pPr>
            <a:r>
              <a:rPr lang="uk-UA" dirty="0">
                <a:latin typeface="Times New Roman"/>
                <a:ea typeface="Times New Roman"/>
              </a:rPr>
              <a:t>формування інтелектуальних мереж зв’язку (комп’ютерна телефонія); 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Char char="-"/>
              <a:tabLst>
                <a:tab pos="342900" algn="l"/>
              </a:tabLst>
            </a:pPr>
            <a:r>
              <a:rPr lang="uk-UA" dirty="0">
                <a:latin typeface="Times New Roman"/>
                <a:ea typeface="Times New Roman"/>
              </a:rPr>
              <a:t>створення безпечних систем освітлення архітектурних об’єктів і важкодоступних зон освітлення (наприклад, експонатів музеїв та медичних барокамер), декоративних систем освітлення (реклама </a:t>
            </a:r>
            <a:r>
              <a:rPr lang="uk-UA" dirty="0" smtClean="0">
                <a:latin typeface="Times New Roman"/>
                <a:ea typeface="Times New Roman"/>
              </a:rPr>
              <a:t>і штучні ялинки); 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Char char="-"/>
              <a:tabLst>
                <a:tab pos="342900" algn="l"/>
              </a:tabLst>
            </a:pPr>
            <a:r>
              <a:rPr lang="uk-UA" dirty="0">
                <a:latin typeface="Times New Roman"/>
                <a:ea typeface="Times New Roman"/>
              </a:rPr>
              <a:t>використання  оптичних волокон (ОВ) </a:t>
            </a:r>
            <a:r>
              <a:rPr lang="uk-UA" dirty="0" smtClean="0">
                <a:latin typeface="Times New Roman"/>
                <a:ea typeface="Times New Roman"/>
              </a:rPr>
              <a:t>в гідрофонах сейсмічних або гідролокаційних приладах </a:t>
            </a:r>
            <a:r>
              <a:rPr lang="uk-UA" dirty="0">
                <a:latin typeface="Times New Roman"/>
                <a:ea typeface="Times New Roman"/>
              </a:rPr>
              <a:t>(наприклад, системи з гідрофонами на основі більше 100 сенсорів для нафтовидобувній промисловості); 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Char char="-"/>
              <a:tabLst>
                <a:tab pos="342900" algn="l"/>
              </a:tabLst>
            </a:pPr>
            <a:r>
              <a:rPr lang="uk-UA" dirty="0">
                <a:latin typeface="Times New Roman"/>
                <a:ea typeface="Times New Roman"/>
              </a:rPr>
              <a:t>створення лазерних мікроскопів; 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Char char="-"/>
              <a:tabLst>
                <a:tab pos="342900" algn="l"/>
              </a:tabLst>
            </a:pPr>
            <a:r>
              <a:rPr lang="uk-UA" dirty="0">
                <a:latin typeface="Times New Roman"/>
                <a:ea typeface="Times New Roman"/>
              </a:rPr>
              <a:t>виробництво оптоволоконних сенсорів температури і тиску, малий розмір і фактична відсутність необхідності </a:t>
            </a:r>
            <a:r>
              <a:rPr lang="uk-UA" dirty="0" smtClean="0">
                <a:latin typeface="Times New Roman"/>
                <a:ea typeface="Times New Roman"/>
              </a:rPr>
              <a:t>в електричній енергії </a:t>
            </a:r>
            <a:r>
              <a:rPr lang="uk-UA" dirty="0">
                <a:latin typeface="Times New Roman"/>
                <a:ea typeface="Times New Roman"/>
              </a:rPr>
              <a:t>яких, дає </a:t>
            </a:r>
            <a:r>
              <a:rPr lang="uk-UA" dirty="0" smtClean="0">
                <a:latin typeface="Times New Roman"/>
                <a:ea typeface="Times New Roman"/>
              </a:rPr>
              <a:t>перевагу </a:t>
            </a:r>
            <a:r>
              <a:rPr lang="uk-UA" dirty="0">
                <a:latin typeface="Times New Roman"/>
                <a:ea typeface="Times New Roman"/>
              </a:rPr>
              <a:t>перед традиційними електричними; 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Char char="-"/>
              <a:tabLst>
                <a:tab pos="342900" algn="l"/>
              </a:tabLst>
            </a:pPr>
            <a:r>
              <a:rPr lang="uk-UA" dirty="0">
                <a:latin typeface="Times New Roman"/>
                <a:ea typeface="Times New Roman"/>
              </a:rPr>
              <a:t>застосування ОВ в медичній техніці для формування зображення і дослідження внутрішніх органів людини через невеликій отвір (ендоскопія). 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6146" name="Picture 2" descr="Картинки по запросу эндоско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297331"/>
            <a:ext cx="2088232" cy="141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артинки по запросу светодиодные ел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78" y="5262667"/>
            <a:ext cx="1505355" cy="150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Картинки по запросу светодиодные елки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1" r="24177"/>
          <a:stretch/>
        </p:blipFill>
        <p:spPr bwMode="auto">
          <a:xfrm>
            <a:off x="2590471" y="5276142"/>
            <a:ext cx="811209" cy="146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Картинки по запросу световодный кабел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281294"/>
            <a:ext cx="2208946" cy="146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25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9073008" cy="838200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uk-UA" sz="22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2. ФІЗИЧНІ </a:t>
            </a:r>
            <a:r>
              <a:rPr lang="uk-UA" sz="2200" b="1" dirty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ПРИНЦИПИ </a:t>
            </a:r>
            <a:r>
              <a:rPr lang="uk-UA" sz="22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ФУНКЦІОНУВАННЯ ВОЛОКОННО </a:t>
            </a:r>
            <a:r>
              <a:rPr lang="uk-UA" sz="2200" b="1" dirty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– ОПТИЧНИХ ЛІНІЙ ЗВ’ЯЗКУ</a:t>
            </a:r>
            <a:r>
              <a:rPr lang="ru-RU" sz="2000" dirty="0"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ru-RU" sz="2000" dirty="0">
                <a:effectLst/>
                <a:latin typeface="Calibri"/>
                <a:ea typeface="Times New Roman"/>
                <a:cs typeface="Times New Roman"/>
              </a:rPr>
            </a:b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29295"/>
            <a:ext cx="3600400" cy="27003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260" y="2276872"/>
            <a:ext cx="4940596" cy="370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1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22" y="188640"/>
            <a:ext cx="9144000" cy="343694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2.1 Фізичні основи ВОЛЗ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Конструктивно </a:t>
            </a:r>
            <a:r>
              <a:rPr lang="uk-UA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оптоволокно</a:t>
            </a:r>
            <a:r>
              <a:rPr lang="uk-UA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складається з трьох частин: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центральної частини – серцевини з показником заломлення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відбиваючої оболонки з показником заломлення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˂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захисного покриття.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3939" t="38535" r="54703" b="34395"/>
          <a:stretch/>
        </p:blipFill>
        <p:spPr bwMode="auto">
          <a:xfrm>
            <a:off x="179845" y="4149080"/>
            <a:ext cx="5616624" cy="1944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18" name="Picture 2" descr="заломл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073" y="4147122"/>
            <a:ext cx="3072032" cy="223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світло коп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27" y="1414808"/>
            <a:ext cx="62674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559224" y="1556792"/>
            <a:ext cx="21900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70815" indent="216535" algn="just"/>
            <a:r>
              <a:rPr lang="uk-UA" dirty="0">
                <a:latin typeface="Times New Roman"/>
                <a:ea typeface="Times New Roman"/>
              </a:rPr>
              <a:t>В реальних ОВ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uk-UA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R="170815" indent="216535" algn="just"/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</a:rPr>
              <a:t>n</a:t>
            </a:r>
            <a:r>
              <a:rPr lang="uk-UA" baseline="-25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~ 1,48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R="170815" indent="216535" algn="just"/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</a:rPr>
              <a:t>n</a:t>
            </a:r>
            <a:r>
              <a:rPr lang="uk-UA" baseline="-25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~ 1,46. 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26410" y="2676172"/>
            <a:ext cx="24466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70815" indent="216535" algn="just"/>
            <a:r>
              <a:rPr lang="uk-UA" dirty="0" smtClean="0">
                <a:latin typeface="Times New Roman"/>
                <a:ea typeface="Times New Roman"/>
              </a:rPr>
              <a:t>Скло – 1,60 – 2,04;</a:t>
            </a:r>
          </a:p>
          <a:p>
            <a:pPr marR="170815" indent="216535" algn="just"/>
            <a:r>
              <a:rPr lang="uk-UA" dirty="0" smtClean="0">
                <a:latin typeface="Times New Roman"/>
                <a:ea typeface="Times New Roman"/>
              </a:rPr>
              <a:t>Кварц – 1,54.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385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%D0%BE%D0%BF%D1%82%D0%B8%D1%87%D0%B5%D1%81%D0%BA%D0%BE%D0%B5-%D0%B2%D0%BE%D0%BB%D0%BE%D0%BA%D0%BD%D0%BE-%D0%BA%D0%B0%D0%B1%D0%B5%D0%BB%D1%8F-170736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4780" y="1532222"/>
            <a:ext cx="3463362" cy="17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complex.tom.ru/wp-content/uploads/2014/09/volokn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2952328" cy="166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0739" y="3564775"/>
            <a:ext cx="806489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Оптичне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волокно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технічний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виріб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оптичного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світловоду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захисних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покриттів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маркуючої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кольорової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оболонки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algn="just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endParaRPr lang="uk-UA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5904" y="116632"/>
            <a:ext cx="86745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Оптичний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світловод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фізичне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середовище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транспортування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оптичного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сигналу,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серцевини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оболонки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з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показниками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заломлення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явищу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повного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внутрішнього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відбиття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надає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транспортувати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оптичні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сигнали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світло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генеруються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обладнанням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до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підключене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оптичне</a:t>
            </a:r>
            <a:r>
              <a:rPr lang="ru-RU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волокно.</a:t>
            </a:r>
          </a:p>
        </p:txBody>
      </p:sp>
      <p:pic>
        <p:nvPicPr>
          <p:cNvPr id="4098" name="Picture 2" descr="Результат пошуку зображень за запитом &quot;световод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27" t="18804" r="29120" b="7635"/>
          <a:stretch/>
        </p:blipFill>
        <p:spPr bwMode="auto">
          <a:xfrm rot="16200000">
            <a:off x="1001812" y="4118867"/>
            <a:ext cx="1976697" cy="27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Пов’язане зображення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2"/>
          <a:stretch/>
        </p:blipFill>
        <p:spPr bwMode="auto">
          <a:xfrm>
            <a:off x="4932040" y="4654385"/>
            <a:ext cx="3250361" cy="183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90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07504" y="188640"/>
            <a:ext cx="8964488" cy="38576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передачі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сигналів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застосовуються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волокна: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одномодове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багатомодове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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одномодовому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волокні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діаметр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світловода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8 - 10 мкм -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порівняний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довжиною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світлової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хвилі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такій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геометрії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волокні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поширюватися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промінь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(одна мода). </a:t>
            </a:r>
          </a:p>
          <a:p>
            <a:pPr>
              <a:buNone/>
            </a:pP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багатомодовому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волокні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діаметр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світловода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50 - 60 мкм,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робить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можливим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великої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променів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мод).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C:\Users\Zver\Desktop\111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5112568" cy="2123655"/>
          </a:xfrm>
          <a:prstGeom prst="rect">
            <a:avLst/>
          </a:prstGeom>
          <a:noFill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748047"/>
            <a:ext cx="6486525" cy="194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81642"/>
            <a:ext cx="3456384" cy="216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6321051"/>
            <a:ext cx="5220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Рис.10.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Залежність дисперсії від довжини хвилі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815737" y="5186530"/>
            <a:ext cx="382258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івень втрат в ОВ – коефіцієнт загасання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574661"/>
              </p:ext>
            </p:extLst>
          </p:nvPr>
        </p:nvGraphicFramePr>
        <p:xfrm>
          <a:off x="6078957" y="5531173"/>
          <a:ext cx="648072" cy="568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r:id="rId8" imgW="444307" imgH="393529" progId="Equation.3">
                  <p:embed/>
                </p:oleObj>
              </mc:Choice>
              <mc:Fallback>
                <p:oleObj r:id="rId8" imgW="44430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8957" y="5531173"/>
                        <a:ext cx="648072" cy="5681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815737" y="6099346"/>
            <a:ext cx="29862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– загальні втрати енергії в ОВ, дБ;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довжина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ОВ, км.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87502" y="4092245"/>
            <a:ext cx="51329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uk-UA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Дисперсія визначається: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866775" algn="l"/>
              </a:tabLst>
            </a:pPr>
            <a:r>
              <a:rPr lang="uk-UA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різницею швидкостей </a:t>
            </a:r>
            <a:r>
              <a:rPr lang="uk-UA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розповсюдження світлових </a:t>
            </a:r>
            <a:r>
              <a:rPr lang="uk-UA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потоків;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866775" algn="l"/>
              </a:tabLst>
            </a:pPr>
            <a:r>
              <a:rPr lang="uk-UA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властивостями матеріалу ОВ.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19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51520" y="116632"/>
            <a:ext cx="849694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just"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Показник заломлення серцевини може бути постійним або змінюватися. </a:t>
            </a:r>
            <a:endParaRPr lang="ru-RU" sz="1600" dirty="0">
              <a:latin typeface="Times New Roman"/>
              <a:ea typeface="Times New Roman"/>
            </a:endParaRPr>
          </a:p>
          <a:p>
            <a:pPr marL="143510" marR="100330" indent="210185" algn="just"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Залежно від закону, за яким змінюється показник заломлен­ня серцевини </a:t>
            </a:r>
            <a:r>
              <a:rPr lang="en-US" dirty="0">
                <a:latin typeface="Times New Roman"/>
                <a:ea typeface="Times New Roman"/>
              </a:rPr>
              <a:t>n</a:t>
            </a:r>
            <a:r>
              <a:rPr lang="ru-RU" baseline="-25000" dirty="0">
                <a:latin typeface="Times New Roman"/>
                <a:ea typeface="Times New Roman"/>
              </a:rPr>
              <a:t>1</a:t>
            </a:r>
            <a:r>
              <a:rPr lang="uk-UA" dirty="0">
                <a:latin typeface="Times New Roman"/>
                <a:ea typeface="Times New Roman"/>
              </a:rPr>
              <a:t>, ОВ класифікують: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marR="100330" lvl="0" indent="-342900" algn="just">
              <a:spcAft>
                <a:spcPts val="0"/>
              </a:spcAft>
              <a:buFont typeface="Times New Roman"/>
              <a:buChar char="-"/>
              <a:tabLst>
                <a:tab pos="866775" algn="l"/>
              </a:tabLst>
            </a:pPr>
            <a:r>
              <a:rPr lang="uk-UA" dirty="0">
                <a:latin typeface="Times New Roman"/>
                <a:ea typeface="Times New Roman"/>
              </a:rPr>
              <a:t>ОВ із </a:t>
            </a:r>
            <a:r>
              <a:rPr lang="uk-UA" b="1" i="1" u="sng" dirty="0">
                <a:latin typeface="Times New Roman"/>
                <a:ea typeface="Times New Roman"/>
              </a:rPr>
              <a:t>ступінчастими профілями</a:t>
            </a:r>
            <a:r>
              <a:rPr lang="uk-UA" dirty="0">
                <a:latin typeface="Times New Roman"/>
                <a:ea typeface="Times New Roman"/>
              </a:rPr>
              <a:t> показників заломлення: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marR="100330" algn="just"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постійним показником залом­лення в серцевині </a:t>
            </a:r>
            <a:r>
              <a:rPr lang="en-US" spc="-10" dirty="0">
                <a:latin typeface="Times New Roman"/>
                <a:ea typeface="Times New Roman"/>
              </a:rPr>
              <a:t>n</a:t>
            </a:r>
            <a:r>
              <a:rPr lang="ru-RU" spc="-10" baseline="-25000" dirty="0">
                <a:latin typeface="Times New Roman"/>
                <a:ea typeface="Times New Roman"/>
              </a:rPr>
              <a:t>1 </a:t>
            </a:r>
            <a:r>
              <a:rPr lang="uk-UA" spc="-10" dirty="0">
                <a:latin typeface="Times New Roman"/>
                <a:ea typeface="Times New Roman"/>
              </a:rPr>
              <a:t>= </a:t>
            </a:r>
            <a:r>
              <a:rPr lang="uk-UA" spc="-10" dirty="0" err="1">
                <a:latin typeface="Times New Roman"/>
                <a:ea typeface="Times New Roman"/>
              </a:rPr>
              <a:t>const</a:t>
            </a:r>
            <a:r>
              <a:rPr lang="uk-UA" spc="-10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та різким зменшенням показника заломлення на межі серцевини і оболонки</a:t>
            </a:r>
            <a:r>
              <a:rPr lang="ru-RU" dirty="0">
                <a:latin typeface="Times New Roman"/>
                <a:ea typeface="Times New Roman"/>
              </a:rPr>
              <a:t> (</a:t>
            </a:r>
            <a:r>
              <a:rPr lang="en-US" spc="-10" dirty="0">
                <a:latin typeface="Times New Roman"/>
                <a:ea typeface="Times New Roman"/>
              </a:rPr>
              <a:t>n</a:t>
            </a:r>
            <a:r>
              <a:rPr lang="ru-RU" spc="-10" baseline="-25000" dirty="0">
                <a:latin typeface="Times New Roman"/>
                <a:ea typeface="Times New Roman"/>
              </a:rPr>
              <a:t>2</a:t>
            </a:r>
            <a:r>
              <a:rPr lang="ru-RU" spc="-10" dirty="0">
                <a:latin typeface="Times New Roman"/>
                <a:ea typeface="Times New Roman"/>
              </a:rPr>
              <a:t> &lt;&lt; </a:t>
            </a:r>
            <a:r>
              <a:rPr lang="en-US" spc="-10" dirty="0">
                <a:latin typeface="Times New Roman"/>
                <a:ea typeface="Times New Roman"/>
              </a:rPr>
              <a:t>n</a:t>
            </a:r>
            <a:r>
              <a:rPr lang="ru-RU" spc="-10" baseline="-25000" dirty="0">
                <a:latin typeface="Times New Roman"/>
                <a:ea typeface="Times New Roman"/>
              </a:rPr>
              <a:t>1</a:t>
            </a:r>
            <a:r>
              <a:rPr lang="ru-RU" dirty="0">
                <a:latin typeface="Times New Roman"/>
                <a:ea typeface="Times New Roman"/>
              </a:rPr>
              <a:t>);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marR="100330" lvl="0" indent="-342900" algn="just">
              <a:spcAft>
                <a:spcPts val="0"/>
              </a:spcAft>
              <a:buFont typeface="Times New Roman"/>
              <a:buChar char="-"/>
              <a:tabLst>
                <a:tab pos="866775" algn="l"/>
              </a:tabLst>
            </a:pPr>
            <a:r>
              <a:rPr lang="uk-UA" dirty="0">
                <a:latin typeface="Times New Roman"/>
                <a:ea typeface="Times New Roman"/>
              </a:rPr>
              <a:t>ОВ із </a:t>
            </a:r>
            <a:r>
              <a:rPr lang="ru-RU" b="1" i="1" u="sng" dirty="0" err="1">
                <a:latin typeface="Times New Roman"/>
                <a:ea typeface="Times New Roman"/>
              </a:rPr>
              <a:t>градієнтними</a:t>
            </a:r>
            <a:r>
              <a:rPr lang="uk-UA" b="1" i="1" u="sng" dirty="0">
                <a:latin typeface="Times New Roman"/>
                <a:ea typeface="Times New Roman"/>
              </a:rPr>
              <a:t> профілями</a:t>
            </a:r>
            <a:r>
              <a:rPr lang="uk-UA" dirty="0">
                <a:latin typeface="Times New Roman"/>
                <a:ea typeface="Times New Roman"/>
              </a:rPr>
              <a:t> показників заломлення: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marR="100330" algn="just"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ОВ, в якому профіль показника заломлення постійно змінюється в серцевині (як функція відстані від осі) </a:t>
            </a:r>
            <a:r>
              <a:rPr lang="en-US" spc="-10" dirty="0">
                <a:latin typeface="Times New Roman"/>
                <a:ea typeface="Times New Roman"/>
              </a:rPr>
              <a:t>n</a:t>
            </a:r>
            <a:r>
              <a:rPr lang="ru-RU" spc="-10" baseline="-25000" dirty="0">
                <a:latin typeface="Times New Roman"/>
                <a:ea typeface="Times New Roman"/>
              </a:rPr>
              <a:t>1 </a:t>
            </a:r>
            <a:r>
              <a:rPr lang="uk-UA" spc="-10" dirty="0">
                <a:latin typeface="Times New Roman"/>
                <a:ea typeface="Times New Roman"/>
              </a:rPr>
              <a:t>= f(</a:t>
            </a:r>
            <a:r>
              <a:rPr lang="en-US" spc="-10" dirty="0">
                <a:latin typeface="Times New Roman"/>
                <a:ea typeface="Times New Roman"/>
              </a:rPr>
              <a:t>d</a:t>
            </a:r>
            <a:r>
              <a:rPr lang="uk-UA" spc="-10" dirty="0">
                <a:latin typeface="Times New Roman"/>
                <a:ea typeface="Times New Roman"/>
              </a:rPr>
              <a:t>)</a:t>
            </a:r>
            <a:r>
              <a:rPr lang="ru-RU" spc="-10" dirty="0">
                <a:latin typeface="Times New Roman"/>
                <a:ea typeface="Times New Roman"/>
              </a:rPr>
              <a:t>.</a:t>
            </a:r>
            <a:endParaRPr lang="ru-RU" sz="1600" dirty="0">
              <a:latin typeface="Times New Roman"/>
              <a:ea typeface="Times New Roman"/>
            </a:endParaRPr>
          </a:p>
          <a:p>
            <a:pPr indent="381000" algn="just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Кутова апертура 3,370. </a:t>
            </a:r>
            <a:endParaRPr lang="ru-RU" sz="1600" dirty="0">
              <a:latin typeface="Times New Roman"/>
              <a:ea typeface="Times New Roman"/>
            </a:endParaRPr>
          </a:p>
          <a:p>
            <a:pPr indent="381000" algn="just">
              <a:spcAft>
                <a:spcPts val="0"/>
              </a:spcAft>
            </a:pPr>
            <a:endParaRPr lang="en-US" b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indent="381000" algn="just">
              <a:spcAft>
                <a:spcPts val="0"/>
              </a:spcAft>
            </a:pPr>
            <a:r>
              <a:rPr lang="uk-UA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ОВ </a:t>
            </a:r>
            <a:r>
              <a:rPr lang="uk-UA" b="1" dirty="0">
                <a:solidFill>
                  <a:srgbClr val="C00000"/>
                </a:solidFill>
                <a:latin typeface="Times New Roman"/>
                <a:ea typeface="Times New Roman"/>
              </a:rPr>
              <a:t>характеризується двома важливими параметрами:</a:t>
            </a:r>
            <a:endParaRPr lang="ru-RU" sz="16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609600" algn="l"/>
              </a:tabLst>
            </a:pPr>
            <a:r>
              <a:rPr lang="uk-UA" dirty="0">
                <a:latin typeface="Times New Roman"/>
                <a:ea typeface="Times New Roman"/>
              </a:rPr>
              <a:t>Загасанням (втрати на поглинання і розсіювання)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609600" algn="l"/>
              </a:tabLst>
            </a:pPr>
            <a:r>
              <a:rPr lang="uk-UA" dirty="0">
                <a:latin typeface="Times New Roman"/>
                <a:ea typeface="Times New Roman"/>
              </a:rPr>
              <a:t>Дисперсією.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 </a:t>
            </a:r>
            <a:r>
              <a:rPr lang="uk-UA" dirty="0" smtClean="0">
                <a:latin typeface="Times New Roman"/>
                <a:ea typeface="Times New Roman"/>
              </a:rPr>
              <a:t>     </a:t>
            </a:r>
            <a:r>
              <a:rPr lang="uk-UA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Загасання 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</a:rPr>
              <a:t>обумовлене:</a:t>
            </a:r>
            <a:endParaRPr lang="ru-RU" sz="16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uk-UA" dirty="0">
                <a:latin typeface="Times New Roman"/>
                <a:ea typeface="Times New Roman"/>
              </a:rPr>
              <a:t> наявністю у склі домішок іонів </a:t>
            </a:r>
            <a:r>
              <a:rPr lang="uk-UA" dirty="0" err="1">
                <a:latin typeface="Times New Roman"/>
                <a:ea typeface="Times New Roman"/>
              </a:rPr>
              <a:t>Ме</a:t>
            </a:r>
            <a:r>
              <a:rPr lang="uk-UA" dirty="0">
                <a:latin typeface="Times New Roman"/>
                <a:ea typeface="Times New Roman"/>
              </a:rPr>
              <a:t> перехідної групи: Fe</a:t>
            </a:r>
            <a:r>
              <a:rPr lang="uk-UA" baseline="30000" dirty="0">
                <a:latin typeface="Times New Roman"/>
                <a:ea typeface="Times New Roman"/>
              </a:rPr>
              <a:t>2+</a:t>
            </a:r>
            <a:r>
              <a:rPr lang="uk-UA" dirty="0">
                <a:latin typeface="Times New Roman"/>
                <a:ea typeface="Times New Roman"/>
              </a:rPr>
              <a:t>, Cu</a:t>
            </a:r>
            <a:r>
              <a:rPr lang="uk-UA" baseline="30000" dirty="0">
                <a:latin typeface="Times New Roman"/>
                <a:ea typeface="Times New Roman"/>
              </a:rPr>
              <a:t>2+</a:t>
            </a:r>
            <a:r>
              <a:rPr lang="uk-UA" dirty="0">
                <a:latin typeface="Times New Roman"/>
                <a:ea typeface="Times New Roman"/>
              </a:rPr>
              <a:t>, Cr</a:t>
            </a:r>
            <a:r>
              <a:rPr lang="uk-UA" baseline="30000" dirty="0">
                <a:latin typeface="Times New Roman"/>
                <a:ea typeface="Times New Roman"/>
              </a:rPr>
              <a:t>3+ </a:t>
            </a:r>
            <a:r>
              <a:rPr lang="uk-UA" dirty="0">
                <a:latin typeface="Times New Roman"/>
                <a:ea typeface="Times New Roman"/>
              </a:rPr>
              <a:t>, іонів гідроксильної групи ОH-;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uk-UA" dirty="0">
                <a:latin typeface="Times New Roman"/>
                <a:ea typeface="Times New Roman"/>
              </a:rPr>
              <a:t>Флуктуаціями показника заломлення;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uk-UA" dirty="0">
                <a:latin typeface="Times New Roman"/>
                <a:ea typeface="Times New Roman"/>
              </a:rPr>
              <a:t>Розсіюванням на </a:t>
            </a:r>
            <a:r>
              <a:rPr lang="uk-UA" dirty="0" err="1">
                <a:latin typeface="Times New Roman"/>
                <a:ea typeface="Times New Roman"/>
              </a:rPr>
              <a:t>неоднорідностях</a:t>
            </a:r>
            <a:r>
              <a:rPr lang="uk-UA" dirty="0">
                <a:latin typeface="Times New Roman"/>
                <a:ea typeface="Times New Roman"/>
              </a:rPr>
              <a:t>, розміри яких спів мірні з довжиною хвилі;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uk-UA" dirty="0">
                <a:latin typeface="Times New Roman"/>
                <a:ea typeface="Times New Roman"/>
              </a:rPr>
              <a:t>Розсіюванням через різноманітні порушення геометрії ОВ в процесі виробництва</a:t>
            </a:r>
            <a:r>
              <a:rPr lang="uk-UA" dirty="0" smtClean="0">
                <a:latin typeface="Times New Roman"/>
                <a:ea typeface="Times New Roman"/>
              </a:rPr>
              <a:t>: </a:t>
            </a:r>
            <a:r>
              <a:rPr lang="uk-UA" dirty="0" err="1" smtClean="0">
                <a:latin typeface="Times New Roman"/>
                <a:ea typeface="Times New Roman"/>
              </a:rPr>
              <a:t>мікровигини</a:t>
            </a:r>
            <a:r>
              <a:rPr lang="uk-UA" dirty="0" smtClean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при нанесенні захисного покриття</a:t>
            </a:r>
            <a:r>
              <a:rPr lang="uk-UA" dirty="0" smtClean="0">
                <a:latin typeface="Times New Roman"/>
                <a:ea typeface="Times New Roman"/>
              </a:rPr>
              <a:t>;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uk-UA" dirty="0" smtClean="0">
                <a:latin typeface="Times New Roman"/>
                <a:ea typeface="Times New Roman"/>
              </a:rPr>
              <a:t>втрати </a:t>
            </a:r>
            <a:r>
              <a:rPr lang="uk-UA" dirty="0">
                <a:latin typeface="Times New Roman"/>
                <a:ea typeface="Times New Roman"/>
              </a:rPr>
              <a:t>на </a:t>
            </a:r>
            <a:r>
              <a:rPr lang="uk-UA" dirty="0" smtClean="0">
                <a:latin typeface="Times New Roman"/>
                <a:ea typeface="Times New Roman"/>
              </a:rPr>
              <a:t>з</a:t>
            </a:r>
            <a:r>
              <a:rPr lang="en-US" dirty="0" smtClean="0">
                <a:latin typeface="Times New Roman"/>
                <a:ea typeface="Times New Roman"/>
              </a:rPr>
              <a:t>’</a:t>
            </a:r>
            <a:r>
              <a:rPr lang="uk-UA" dirty="0" smtClean="0">
                <a:latin typeface="Times New Roman"/>
                <a:ea typeface="Times New Roman"/>
              </a:rPr>
              <a:t>єднання </a:t>
            </a:r>
            <a:r>
              <a:rPr lang="uk-UA" dirty="0">
                <a:latin typeface="Times New Roman"/>
                <a:ea typeface="Times New Roman"/>
              </a:rPr>
              <a:t>(стикові втрати</a:t>
            </a:r>
            <a:r>
              <a:rPr lang="uk-UA" dirty="0" smtClean="0">
                <a:latin typeface="Times New Roman"/>
                <a:ea typeface="Times New Roman"/>
              </a:rPr>
              <a:t>);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uk-UA" dirty="0" smtClean="0">
                <a:latin typeface="Times New Roman"/>
                <a:ea typeface="Times New Roman"/>
              </a:rPr>
              <a:t>некруглість </a:t>
            </a:r>
            <a:r>
              <a:rPr lang="uk-UA" dirty="0">
                <a:latin typeface="Times New Roman"/>
                <a:ea typeface="Times New Roman"/>
              </a:rPr>
              <a:t>оболонки, </a:t>
            </a:r>
            <a:r>
              <a:rPr lang="uk-UA" dirty="0" err="1">
                <a:latin typeface="Times New Roman"/>
                <a:ea typeface="Times New Roman"/>
              </a:rPr>
              <a:t>неконцентрічність</a:t>
            </a:r>
            <a:r>
              <a:rPr lang="uk-UA" dirty="0">
                <a:latin typeface="Times New Roman"/>
                <a:ea typeface="Times New Roman"/>
              </a:rPr>
              <a:t> оболонки і </a:t>
            </a:r>
            <a:r>
              <a:rPr lang="uk-UA" dirty="0" smtClean="0">
                <a:latin typeface="Times New Roman"/>
                <a:ea typeface="Times New Roman"/>
              </a:rPr>
              <a:t>серцевини;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uk-UA" dirty="0" smtClean="0">
                <a:latin typeface="Times New Roman"/>
                <a:ea typeface="Times New Roman"/>
              </a:rPr>
              <a:t>механічна </a:t>
            </a:r>
            <a:r>
              <a:rPr lang="uk-UA" dirty="0">
                <a:latin typeface="Times New Roman"/>
                <a:ea typeface="Times New Roman"/>
              </a:rPr>
              <a:t>втома</a:t>
            </a:r>
            <a:r>
              <a:rPr lang="uk-UA" dirty="0" smtClean="0">
                <a:latin typeface="Times New Roman"/>
                <a:ea typeface="Times New Roman"/>
              </a:rPr>
              <a:t>;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uk-UA" dirty="0" smtClean="0">
                <a:latin typeface="Times New Roman"/>
                <a:ea typeface="Times New Roman"/>
              </a:rPr>
              <a:t>утворення </a:t>
            </a:r>
            <a:r>
              <a:rPr lang="uk-UA" dirty="0" err="1">
                <a:latin typeface="Times New Roman"/>
                <a:ea typeface="Times New Roman"/>
              </a:rPr>
              <a:t>мікротріщин</a:t>
            </a:r>
            <a:r>
              <a:rPr lang="uk-UA" dirty="0">
                <a:latin typeface="Times New Roman"/>
                <a:ea typeface="Times New Roman"/>
              </a:rPr>
              <a:t> внаслідок впливу вологи.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71" name="Picture 23" descr="Картинки по запросу оптоволок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792" y="2484190"/>
            <a:ext cx="249569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08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72008" y="188640"/>
            <a:ext cx="9144000" cy="343694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61" y="4437112"/>
            <a:ext cx="2592288" cy="209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а копия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3" b="13421"/>
          <a:stretch/>
        </p:blipFill>
        <p:spPr bwMode="auto">
          <a:xfrm>
            <a:off x="358824" y="1412776"/>
            <a:ext cx="2028217" cy="179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699629"/>
              </p:ext>
            </p:extLst>
          </p:nvPr>
        </p:nvGraphicFramePr>
        <p:xfrm>
          <a:off x="133220" y="3405823"/>
          <a:ext cx="8253608" cy="5486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253608"/>
              </a:tblGrid>
              <a:tr h="495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Рис.11. 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Процес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передавання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сигналів</a:t>
                      </a:r>
                      <a:r>
                        <a:rPr lang="uk-UA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  <a:r>
                        <a:rPr lang="uk-UA" sz="1800" dirty="0">
                          <a:effectLst/>
                          <a:latin typeface="Times New Roman"/>
                          <a:ea typeface="Times New Roman"/>
                        </a:rPr>
                        <a:t> –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рад</a:t>
                      </a:r>
                      <a:r>
                        <a:rPr lang="uk-UA" sz="1800" dirty="0" err="1">
                          <a:effectLst/>
                          <a:latin typeface="Times New Roman"/>
                          <a:ea typeface="Times New Roman"/>
                        </a:rPr>
                        <a:t>іозв'язок</a:t>
                      </a:r>
                      <a:r>
                        <a:rPr lang="uk-UA" sz="1800" dirty="0">
                          <a:effectLst/>
                          <a:latin typeface="Times New Roman"/>
                          <a:ea typeface="Times New Roman"/>
                        </a:rPr>
                        <a:t>;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б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–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ВО</a:t>
                      </a:r>
                      <a:r>
                        <a:rPr lang="uk-UA" sz="18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800" dirty="0">
                          <a:effectLst/>
                          <a:latin typeface="Times New Roman"/>
                          <a:ea typeface="Times New Roman"/>
                        </a:rPr>
                        <a:t>зв'язок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470025" y="3497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8824" y="332656"/>
            <a:ext cx="8461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/>
                <a:ea typeface="Times New Roman"/>
              </a:rPr>
              <a:t>у ВОЛЗ хвиля не поширюється у вільному просторі, а концентрується в самому об'ємі ОВ  і передається по ньому в заданому напрямі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43900" y="4869160"/>
            <a:ext cx="568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Рис.12.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Перетин восьмижильного оптичного 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кабелю: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1 – 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оптичне волокно; 2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– 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сталева </a:t>
            </a:r>
            <a:r>
              <a:rPr lang="uk-UA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оплітка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</a:rPr>
              <a:t>; 3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– 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сталевий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трос 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51893"/>
            <a:ext cx="4128400" cy="310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7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251520" y="260648"/>
            <a:ext cx="8542784" cy="2428892"/>
          </a:xfrm>
        </p:spPr>
        <p:txBody>
          <a:bodyPr>
            <a:normAutofit/>
          </a:bodyPr>
          <a:lstStyle/>
          <a:p>
            <a:pPr algn="just"/>
            <a:r>
              <a:rPr lang="uk-UA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залежності від призначення і відстані між передавачем і приймачем ВОЛЗ поділяють на:</a:t>
            </a:r>
          </a:p>
          <a:p>
            <a:pPr algn="just"/>
            <a:r>
              <a:rPr lang="uk-UA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</a:t>
            </a:r>
            <a:r>
              <a:rPr lang="uk-UA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uk-UA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лінії великої довжини (магістральні); </a:t>
            </a:r>
          </a:p>
          <a:p>
            <a:pPr algn="just"/>
            <a:r>
              <a:rPr lang="uk-UA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 </a:t>
            </a:r>
            <a:r>
              <a:rPr lang="uk-UA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се</a:t>
            </a:r>
            <a:r>
              <a:rPr lang="uk-UA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редні (</a:t>
            </a:r>
            <a:r>
              <a:rPr lang="uk-UA" sz="2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внутрішньоміські</a:t>
            </a:r>
            <a:r>
              <a:rPr lang="uk-UA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uk-UA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 </a:t>
            </a:r>
            <a:r>
              <a:rPr lang="uk-UA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к</a:t>
            </a:r>
            <a:r>
              <a:rPr lang="uk-UA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ороткі (</a:t>
            </a:r>
            <a:r>
              <a:rPr lang="uk-UA" sz="2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внутрішньооб’єктні</a:t>
            </a:r>
            <a:r>
              <a:rPr lang="uk-UA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2739192"/>
            <a:ext cx="6552728" cy="236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ttp://cs621624.vk.me/v621624425/18071/aiuY_ymRQ2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92" y="5095757"/>
            <a:ext cx="2088232" cy="101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29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58200" cy="520700"/>
          </a:xfrm>
        </p:spPr>
        <p:txBody>
          <a:bodyPr>
            <a:noAutofit/>
          </a:bodyPr>
          <a:lstStyle/>
          <a:p>
            <a:pPr indent="449580" algn="ctr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2.2. КОНСТРУКЦІЯ ВОЛОКОННОГО КАБЕЛЯ ДЛЯ ПРОКЛАДАННЯ В ГРУНТ</a:t>
            </a:r>
            <a:endParaRPr lang="ru-RU" b="1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type="body" idx="2"/>
          </p:nvPr>
        </p:nvSpPr>
        <p:spPr>
          <a:xfrm>
            <a:off x="5148934" y="1268760"/>
            <a:ext cx="4000496" cy="572929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– к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абел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бронею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круглих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пласких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сталевих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дротів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lnSpc>
                <a:spcPct val="120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 – к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абель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бронею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сталевих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стрічок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lnSpc>
                <a:spcPct val="120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– к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абель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гофрованої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оболонки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lnSpc>
                <a:spcPct val="120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 –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повністю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діелектрични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кабел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ь: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1 - центральний силовий елемент ;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2 - гідрофобний наповнювач;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3 - </a:t>
            </a:r>
            <a:r>
              <a:rPr lang="uk-UA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кордель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заповнення (для щільного укладання елементів в осерді ОК);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4 - оптичне волокно (основний елемент конструкції оптичного кабелю) ;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5 - оптичний модуль ; 6 - </a:t>
            </a:r>
            <a:r>
              <a:rPr lang="uk-UA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зкріплюючі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нитки ;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7 - гідроізоляція осердя - </a:t>
            </a:r>
            <a:r>
              <a:rPr lang="uk-UA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водо-блокуюча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стрічка (папір);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8 - внутрішня (проміжна) поліетиленова оболонка;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9 - броня з круглих сталевих дротів ;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10 - гідроізоляція </a:t>
            </a:r>
            <a:r>
              <a:rPr lang="uk-UA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бронепокрову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водоблокуюча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стрічка (папір);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11 - зовнішня захисна поліетиленова або полімерна оболонка, що не розповсюджує горіння;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12 - броня з двох сталевих стрічок накладених перехресно одна на іншу;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13 - гофрована оболонка ; 14 - нитки СВМ (мають високу стійкість на розрив)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Рисунок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412776"/>
            <a:ext cx="4816475" cy="33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528" y="501317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а                      б                  в                     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59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2" descr="Картинки по запросу линейная светодиодная шка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4" descr="Картинки по запросу линейная светодиодная шкал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6" descr="Картинки по запросу линейная светодиодная шкал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8" descr="Картинки по запросу линейная светодиодная шкал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6745" y="1268760"/>
            <a:ext cx="79916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b="1" i="1" dirty="0">
                <a:solidFill>
                  <a:srgbClr val="002060"/>
                </a:solidFill>
                <a:latin typeface="Times New Roman"/>
                <a:ea typeface="Times New Roman"/>
              </a:rPr>
              <a:t>До джерел випромінювання застосовуються вимоги:</a:t>
            </a:r>
            <a:endParaRPr lang="ru-RU" dirty="0">
              <a:solidFill>
                <a:srgbClr val="002060"/>
              </a:solidFill>
              <a:latin typeface="Arial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Char char="-"/>
            </a:pPr>
            <a:r>
              <a:rPr lang="uk-UA" dirty="0">
                <a:latin typeface="Times New Roman"/>
                <a:ea typeface="Times New Roman"/>
              </a:rPr>
              <a:t>спектральне узгодження з обраним фотоприймачем; </a:t>
            </a:r>
            <a:endParaRPr lang="ru-RU" dirty="0">
              <a:latin typeface="Arial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Char char="-"/>
            </a:pPr>
            <a:r>
              <a:rPr lang="uk-UA" dirty="0">
                <a:latin typeface="Times New Roman"/>
                <a:ea typeface="Times New Roman"/>
              </a:rPr>
              <a:t>висока ефективність перетворення енергії електричного </a:t>
            </a:r>
            <a:endParaRPr lang="uk-UA" dirty="0" smtClean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</a:pPr>
            <a:r>
              <a:rPr lang="uk-UA" dirty="0" smtClean="0">
                <a:latin typeface="Times New Roman"/>
                <a:ea typeface="Times New Roman"/>
              </a:rPr>
              <a:t>струму </a:t>
            </a:r>
            <a:r>
              <a:rPr lang="uk-UA" dirty="0">
                <a:latin typeface="Times New Roman"/>
                <a:ea typeface="Times New Roman"/>
              </a:rPr>
              <a:t>в енергію випромінювання; </a:t>
            </a:r>
            <a:endParaRPr lang="ru-RU" dirty="0">
              <a:latin typeface="Arial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Char char="-"/>
            </a:pPr>
            <a:r>
              <a:rPr lang="uk-UA" dirty="0">
                <a:latin typeface="Times New Roman"/>
                <a:ea typeface="Times New Roman"/>
              </a:rPr>
              <a:t>переважна спрямованість випромінювання; </a:t>
            </a:r>
            <a:endParaRPr lang="ru-RU" dirty="0">
              <a:latin typeface="Arial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Char char="-"/>
            </a:pPr>
            <a:r>
              <a:rPr lang="uk-UA" dirty="0" smtClean="0">
                <a:latin typeface="Times New Roman"/>
                <a:ea typeface="Times New Roman"/>
              </a:rPr>
              <a:t>висока швидкодія; </a:t>
            </a:r>
            <a:endParaRPr lang="ru-RU" dirty="0">
              <a:latin typeface="Arial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Char char="-"/>
            </a:pPr>
            <a:r>
              <a:rPr lang="uk-UA" dirty="0">
                <a:latin typeface="Times New Roman"/>
                <a:ea typeface="Times New Roman"/>
              </a:rPr>
              <a:t>простота і зручність збудження і модуляції випромінювання.</a:t>
            </a:r>
            <a:r>
              <a:rPr lang="uk-UA" sz="1600" dirty="0">
                <a:latin typeface="Times New Roman"/>
                <a:ea typeface="Times New Roman"/>
              </a:rPr>
              <a:t> </a:t>
            </a:r>
            <a:endParaRPr lang="ru-RU" sz="1600" dirty="0"/>
          </a:p>
        </p:txBody>
      </p:sp>
      <p:pic>
        <p:nvPicPr>
          <p:cNvPr id="3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62777"/>
            <a:ext cx="2487935" cy="143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425816" y="3861048"/>
            <a:ext cx="54726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b="1" i="1" dirty="0">
                <a:solidFill>
                  <a:srgbClr val="002060"/>
                </a:solidFill>
                <a:latin typeface="Times New Roman"/>
                <a:ea typeface="Times New Roman"/>
              </a:rPr>
              <a:t>До фотоприймачів пред'являються такі загальні вимоги:</a:t>
            </a:r>
            <a:endParaRPr lang="ru-RU" dirty="0">
              <a:solidFill>
                <a:srgbClr val="002060"/>
              </a:solidFill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- малі габарити і маса, </a:t>
            </a:r>
            <a:endParaRPr lang="ru-RU" dirty="0"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- висока довговічність і надійність, </a:t>
            </a:r>
            <a:endParaRPr lang="ru-RU" dirty="0"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- стійкість до механічних і кліматичних впливів,</a:t>
            </a:r>
            <a:endParaRPr lang="ru-RU" dirty="0"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- технологічність, </a:t>
            </a:r>
            <a:endParaRPr lang="ru-RU" dirty="0"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- низька вартість. </a:t>
            </a:r>
            <a:endParaRPr lang="ru-RU" dirty="0">
              <a:effectLst/>
              <a:latin typeface="Arial"/>
              <a:ea typeface="Times New Roman"/>
            </a:endParaRPr>
          </a:p>
        </p:txBody>
      </p:sp>
      <p:pic>
        <p:nvPicPr>
          <p:cNvPr id="12" name="Picture 2" descr="http://www.giricond.ru/files/fepppi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86" y="3861048"/>
            <a:ext cx="2872154" cy="196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59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4048" y="0"/>
            <a:ext cx="4139952" cy="6858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Конструкції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кабелю: </a:t>
            </a: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-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вбудованого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грозозахисний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трос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 -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самонесівного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кабелю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- навивного кабелю: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1 - оптичне волокно (основний елемент конструкції оптичного кабелю); 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2 - профільований алюмінієвий стержень;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– оптичні модулі; 4 - алюмінієва трубка;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5; 6 - </a:t>
            </a:r>
            <a:r>
              <a:rPr lang="uk-UA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навиви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зі сталевих і алюмінієвих дротів проводу ЛЕП;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7 - центральний силовий елемент; 8 - гідрофобний заповнювач;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9 - </a:t>
            </a:r>
            <a:r>
              <a:rPr lang="uk-UA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кордель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заповнения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(для щільного укладання елементів в осерді ОК, якщо більшої кількості модулів з оптичними волокнами не потрібно);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10 - навив зі </a:t>
            </a:r>
            <a:r>
              <a:rPr lang="uk-UA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скріплюючих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осердя синтетичних ниток;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11 - гідроізоляція осердя - </a:t>
            </a:r>
            <a:r>
              <a:rPr lang="uk-UA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водо-блокуюча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стрічка (папір);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12 - внутрішня (проміжна) поліетиленова оболонка;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13 - гофрована оболонка;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14 - сталевий </a:t>
            </a:r>
            <a:r>
              <a:rPr lang="uk-UA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несівний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трос;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15 - зовнішня поліетиленова оболонка з включеним в неї </a:t>
            </a:r>
            <a:r>
              <a:rPr lang="uk-UA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несівним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сталевим тросом;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16 - зовнішня поліетиленова оболонка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476672"/>
            <a:ext cx="4629852" cy="394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98194" y="458706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а                             б                            в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1071570"/>
          </a:xfrm>
        </p:spPr>
        <p:txBody>
          <a:bodyPr>
            <a:no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2.3. КОНСТРУКЦІЯ оптоволоконного кабелю для прокладання під водою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436096" y="1628800"/>
            <a:ext cx="3471858" cy="5954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1 - поліетиленова ізоляція;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2 - </a:t>
            </a:r>
            <a:r>
              <a:rPr lang="uk-UA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майларовое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покриття;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3 - </a:t>
            </a:r>
            <a:r>
              <a:rPr lang="uk-UA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двохповивное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бронювання сталевий дротом;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4 - алюмінієва гідроізоляційна трубка;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5 - полікарбонат;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6 - центральна мідна або алюмінієва трубка;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7 - </a:t>
            </a:r>
            <a:r>
              <a:rPr lang="uk-UA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внутримодульний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гідрофобний заповнювач;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8 - оптичні волокна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7246b24df9ab42fd80d17b1ebbaf292d"/>
          <p:cNvPicPr>
            <a:picLocks noChangeAspect="1" noChangeArrowheads="1"/>
          </p:cNvPicPr>
          <p:nvPr/>
        </p:nvPicPr>
        <p:blipFill>
          <a:blip r:embed="rId2"/>
          <a:srcRect t="3903" r="8606" b="10811"/>
          <a:stretch>
            <a:fillRect/>
          </a:stretch>
        </p:blipFill>
        <p:spPr bwMode="auto">
          <a:xfrm>
            <a:off x="395536" y="1988840"/>
            <a:ext cx="4680520" cy="2974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50"/>
            <a:ext cx="8686800" cy="1071570"/>
          </a:xfrm>
        </p:spPr>
        <p:txBody>
          <a:bodyPr>
            <a:no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2.4. ПЕРЕВАГИ ОПТИЧНИХ ВОЛОКОН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22579" y="986245"/>
            <a:ext cx="920925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основних переваг ОВ можна віднести наступні: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66775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економія кольорових металів;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66775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широкосмугова можливість передачі великого потоку інформації (декілька тисяч каналів);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66775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малі втрати і відповідно великі довжини ділянок трансляцій (30-100 км.);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66775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малі габаритні розміри і маса (у 10 разів менше, ніж у електричних кабелів);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66775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висока захищеність від впливу зовнішніх фізичних полів; надійна техніка безпеки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66775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(відсутність іскріння і короткого замикання).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6" r="5217" b="27330"/>
          <a:stretch>
            <a:fillRect/>
          </a:stretch>
        </p:blipFill>
        <p:spPr bwMode="auto">
          <a:xfrm>
            <a:off x="255201" y="3283153"/>
            <a:ext cx="46291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5201" y="4975284"/>
            <a:ext cx="353301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Рис.13. 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Схема оптичного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роз'єму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44715"/>
            <a:ext cx="36957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355976" y="5589240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Рис.14.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Схема пасивного 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ОВ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хаба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14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43058" y="2204864"/>
            <a:ext cx="7920880" cy="1189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uk-UA" sz="5400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Дякую за увагу!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42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404664"/>
            <a:ext cx="84894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hangingPunct="0"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ОПТРОН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-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</a:rPr>
              <a:t>напівпровідниковий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</a:rPr>
              <a:t>прилад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, в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</a:rPr>
              <a:t>якому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 конструктивно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</a:rPr>
              <a:t>об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  <a:sym typeface="Symbol"/>
              </a:rPr>
              <a:t>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</a:rPr>
              <a:t>єднані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</a:rPr>
              <a:t>джерело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 та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</a:rPr>
              <a:t>приймач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</a:rPr>
              <a:t>випромінювання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</a:rPr>
              <a:t>пов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  <a:sym typeface="Symbol"/>
              </a:rPr>
              <a:t>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</a:rPr>
              <a:t>язані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</a:rPr>
              <a:t>між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 собою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</a:rPr>
              <a:t>оптичним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</a:rPr>
              <a:t>зв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  <a:sym typeface="Symbol"/>
              </a:rPr>
              <a:t>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</a:rPr>
              <a:t>язком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. </a:t>
            </a:r>
            <a:endParaRPr lang="ru-RU" sz="20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indent="457200" algn="just" hangingPunct="0">
              <a:spcAft>
                <a:spcPts val="0"/>
              </a:spcAft>
            </a:pPr>
            <a:endParaRPr lang="ru-RU" sz="20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indent="457200" algn="just" hangingPunct="0">
              <a:spcAft>
                <a:spcPts val="0"/>
              </a:spcAft>
            </a:pPr>
            <a:r>
              <a:rPr lang="ru-RU" sz="20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Якщо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оптрон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</a:rPr>
              <a:t>має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</a:rPr>
              <a:t>тільки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 один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</a:rPr>
              <a:t>випромінювач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 та один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</a:rPr>
              <a:t>приймач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</a:rPr>
              <a:t>випромінювання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, то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</a:rPr>
              <a:t>його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</a:rPr>
              <a:t>називають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/>
                <a:ea typeface="Times New Roman"/>
              </a:rPr>
              <a:t>оптопарою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</a:rPr>
              <a:t>або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/>
                <a:ea typeface="Times New Roman"/>
              </a:rPr>
              <a:t>елементарним</a:t>
            </a:r>
            <a:r>
              <a:rPr lang="ru-RU" sz="2000" b="1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оптроном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. </a:t>
            </a:r>
            <a:endParaRPr lang="ru-RU" sz="20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96286"/>
            <a:ext cx="4868872" cy="327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Ð ÐµÐ·ÑÐ»ÑÑÐ°Ñ Ð¿Ð¾ÑÑÐºÑ Ð·Ð¾Ð±ÑÐ°Ð¶ÐµÐ½Ñ Ð·Ð° Ð·Ð°Ð¿Ð¸ÑÐ¾Ð¼ &quot;Ð¾Ð¿ÑÑÐ¾Ð½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12976"/>
            <a:ext cx="26670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92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843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844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3727" y="3110748"/>
            <a:ext cx="5178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 hangingPunct="1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Рис. </a:t>
            </a:r>
            <a:r>
              <a:rPr lang="ru-RU" dirty="0" smtClean="0">
                <a:latin typeface="Times New Roman"/>
                <a:ea typeface="Times New Roman"/>
              </a:rPr>
              <a:t>2.  </a:t>
            </a:r>
            <a:r>
              <a:rPr lang="ru-RU" dirty="0" err="1">
                <a:latin typeface="Times New Roman"/>
                <a:ea typeface="Times New Roman"/>
              </a:rPr>
              <a:t>Узагальнена</a:t>
            </a:r>
            <a:r>
              <a:rPr lang="ru-RU" dirty="0">
                <a:latin typeface="Times New Roman"/>
                <a:ea typeface="Times New Roman"/>
              </a:rPr>
              <a:t> структурна схема оптрона</a:t>
            </a:r>
            <a:endParaRPr lang="ru-RU" sz="11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1556" y="3675818"/>
            <a:ext cx="8382892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auto" hangingPunct="1">
              <a:spcAft>
                <a:spcPts val="0"/>
              </a:spcAft>
              <a:buFont typeface="Times New Roman"/>
              <a:buChar char="-"/>
            </a:pPr>
            <a:r>
              <a:rPr lang="ru-RU" sz="1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Вхідний</a:t>
            </a:r>
            <a:r>
              <a:rPr lang="ru-RU" sz="1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пристрій</a:t>
            </a:r>
            <a:r>
              <a:rPr lang="ru-RU" sz="1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/>
                <a:ea typeface="Times New Roman"/>
              </a:rPr>
              <a:t>забезпечує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/>
                <a:ea typeface="Times New Roman"/>
              </a:rPr>
              <a:t>узгодження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/>
                <a:ea typeface="Times New Roman"/>
              </a:rPr>
              <a:t>джерела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/>
                <a:ea typeface="Times New Roman"/>
              </a:rPr>
              <a:t>випромінювання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 з </a:t>
            </a:r>
            <a:r>
              <a:rPr lang="ru-RU" sz="1600" dirty="0" err="1">
                <a:solidFill>
                  <a:srgbClr val="002060"/>
                </a:solidFill>
                <a:latin typeface="Times New Roman"/>
                <a:ea typeface="Times New Roman"/>
              </a:rPr>
              <a:t>попередніми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/>
                <a:ea typeface="Times New Roman"/>
              </a:rPr>
              <a:t>електронними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/>
                <a:ea typeface="Times New Roman"/>
              </a:rPr>
              <a:t>елементами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 за </a:t>
            </a:r>
            <a:r>
              <a:rPr lang="ru-RU" sz="1600" dirty="0" err="1">
                <a:solidFill>
                  <a:srgbClr val="002060"/>
                </a:solidFill>
                <a:latin typeface="Times New Roman"/>
                <a:ea typeface="Times New Roman"/>
              </a:rPr>
              <a:t>струмом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 та </a:t>
            </a:r>
            <a:r>
              <a:rPr lang="ru-RU" sz="1600" dirty="0" err="1">
                <a:solidFill>
                  <a:srgbClr val="002060"/>
                </a:solidFill>
                <a:latin typeface="Times New Roman"/>
                <a:ea typeface="Times New Roman"/>
              </a:rPr>
              <a:t>напругою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 та </a:t>
            </a:r>
            <a:r>
              <a:rPr lang="ru-RU" sz="1600" dirty="0" err="1">
                <a:solidFill>
                  <a:srgbClr val="002060"/>
                </a:solidFill>
                <a:latin typeface="Times New Roman"/>
                <a:ea typeface="Times New Roman"/>
              </a:rPr>
              <a:t>оптимізацію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/>
                <a:ea typeface="Times New Roman"/>
              </a:rPr>
              <a:t>його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/>
                <a:ea typeface="Times New Roman"/>
              </a:rPr>
              <a:t>робочого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 режиму.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 fontAlgn="auto" hangingPunct="1">
              <a:spcAft>
                <a:spcPts val="0"/>
              </a:spcAft>
              <a:buFont typeface="Times New Roman"/>
              <a:buChar char="-"/>
            </a:pPr>
            <a:r>
              <a:rPr lang="uk-UA" sz="1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Д</a:t>
            </a:r>
            <a:r>
              <a:rPr lang="ru-RU" sz="1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жерело</a:t>
            </a:r>
            <a:r>
              <a:rPr lang="ru-RU" sz="1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випромінювання</a:t>
            </a:r>
            <a:r>
              <a:rPr lang="ru-RU" sz="1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/>
                <a:ea typeface="Times New Roman"/>
              </a:rPr>
              <a:t>перетворює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/>
                <a:ea typeface="Times New Roman"/>
              </a:rPr>
              <a:t>електричний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 сигнал у </a:t>
            </a:r>
            <a:r>
              <a:rPr lang="ru-RU" sz="1600" dirty="0" err="1">
                <a:solidFill>
                  <a:srgbClr val="002060"/>
                </a:solidFill>
                <a:latin typeface="Times New Roman"/>
                <a:ea typeface="Times New Roman"/>
              </a:rPr>
              <a:t>світловий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, тому до </a:t>
            </a:r>
            <a:r>
              <a:rPr lang="ru-RU" sz="1600" dirty="0" err="1">
                <a:solidFill>
                  <a:srgbClr val="002060"/>
                </a:solidFill>
                <a:latin typeface="Times New Roman"/>
                <a:ea typeface="Times New Roman"/>
              </a:rPr>
              <a:t>нього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/>
                <a:ea typeface="Times New Roman"/>
              </a:rPr>
              <a:t>застосовуються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/>
                <a:ea typeface="Times New Roman"/>
              </a:rPr>
              <a:t>високі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/>
                <a:ea typeface="Times New Roman"/>
              </a:rPr>
              <a:t>вимоги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 за ККД, </a:t>
            </a:r>
            <a:r>
              <a:rPr lang="ru-RU" sz="1600" dirty="0" err="1">
                <a:solidFill>
                  <a:srgbClr val="002060"/>
                </a:solidFill>
                <a:latin typeface="Times New Roman"/>
                <a:ea typeface="Times New Roman"/>
              </a:rPr>
              <a:t>швидкодією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/>
                <a:ea typeface="Times New Roman"/>
              </a:rPr>
              <a:t>спрямованістю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/>
                <a:ea typeface="Times New Roman"/>
              </a:rPr>
              <a:t>випромінювання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 та </a:t>
            </a:r>
            <a:r>
              <a:rPr lang="ru-RU" sz="1600" dirty="0" err="1">
                <a:solidFill>
                  <a:srgbClr val="002060"/>
                </a:solidFill>
                <a:latin typeface="Times New Roman"/>
                <a:ea typeface="Times New Roman"/>
              </a:rPr>
              <a:t>постійністю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/>
                <a:ea typeface="Times New Roman"/>
              </a:rPr>
              <a:t>електричних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 і </a:t>
            </a:r>
            <a:r>
              <a:rPr lang="ru-RU" sz="1600" dirty="0" err="1">
                <a:solidFill>
                  <a:srgbClr val="002060"/>
                </a:solidFill>
                <a:latin typeface="Times New Roman"/>
                <a:ea typeface="Times New Roman"/>
              </a:rPr>
              <a:t>оптичних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/>
                <a:ea typeface="Times New Roman"/>
              </a:rPr>
              <a:t>параметрів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 fontAlgn="auto" hangingPunct="1">
              <a:spcAft>
                <a:spcPts val="0"/>
              </a:spcAft>
              <a:buFont typeface="Times New Roman"/>
              <a:buChar char="-"/>
            </a:pPr>
            <a:r>
              <a:rPr lang="uk-UA" sz="1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Оптичне середовище </a:t>
            </a:r>
            <a:r>
              <a:rPr lang="uk-UA" sz="1600" dirty="0">
                <a:solidFill>
                  <a:srgbClr val="002060"/>
                </a:solidFill>
                <a:latin typeface="Times New Roman"/>
                <a:ea typeface="Times New Roman"/>
              </a:rPr>
              <a:t>здійснює зв'язок </a:t>
            </a:r>
            <a:r>
              <a:rPr lang="ru-RU" sz="1600" dirty="0" err="1">
                <a:solidFill>
                  <a:srgbClr val="002060"/>
                </a:solidFill>
                <a:latin typeface="Times New Roman"/>
                <a:ea typeface="Times New Roman"/>
              </a:rPr>
              <a:t>між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/>
                <a:ea typeface="Times New Roman"/>
              </a:rPr>
              <a:t>випромінювачем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 та </a:t>
            </a:r>
            <a:r>
              <a:rPr lang="ru-RU" sz="16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фотоприймачем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забезпечує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механічну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/>
                <a:ea typeface="Times New Roman"/>
              </a:rPr>
              <a:t>цілісність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/>
                <a:ea typeface="Times New Roman"/>
              </a:rPr>
              <a:t>конструкції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. </a:t>
            </a:r>
            <a:endParaRPr lang="ru-RU" sz="16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342900" lvl="0" indent="-342900" algn="just" fontAlgn="auto" hangingPunct="1">
              <a:spcAft>
                <a:spcPts val="0"/>
              </a:spcAft>
              <a:buFont typeface="Times New Roman"/>
              <a:buChar char="-"/>
            </a:pPr>
            <a:r>
              <a:rPr lang="uk-UA" sz="1600" dirty="0">
                <a:solidFill>
                  <a:srgbClr val="002060"/>
                </a:solidFill>
                <a:latin typeface="Times New Roman"/>
                <a:ea typeface="Times New Roman"/>
              </a:rPr>
              <a:t>З</a:t>
            </a:r>
            <a:r>
              <a:rPr lang="ru-RU" sz="1600" dirty="0" err="1">
                <a:solidFill>
                  <a:srgbClr val="002060"/>
                </a:solidFill>
                <a:latin typeface="Times New Roman"/>
                <a:ea typeface="Times New Roman"/>
              </a:rPr>
              <a:t>начно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/>
                <a:ea typeface="Times New Roman"/>
              </a:rPr>
              <a:t>розширити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/>
                <a:ea typeface="Times New Roman"/>
              </a:rPr>
              <a:t>функціональні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/>
                <a:ea typeface="Times New Roman"/>
              </a:rPr>
              <a:t>можливості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/>
                <a:ea typeface="Times New Roman"/>
              </a:rPr>
              <a:t>оптронів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/>
                <a:ea typeface="Times New Roman"/>
              </a:rPr>
              <a:t>дозволяє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/>
                <a:ea typeface="Times New Roman"/>
              </a:rPr>
              <a:t>використання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керованого</a:t>
            </a:r>
            <a:r>
              <a:rPr lang="ru-RU" sz="1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оптичного</a:t>
            </a:r>
            <a:r>
              <a:rPr lang="ru-RU" sz="1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канала. </a:t>
            </a:r>
          </a:p>
          <a:p>
            <a:pPr marL="342900" lvl="0" indent="-342900" algn="just" fontAlgn="auto" hangingPunct="1">
              <a:spcAft>
                <a:spcPts val="0"/>
              </a:spcAft>
              <a:buFont typeface="Times New Roman"/>
              <a:buChar char="-"/>
            </a:pPr>
            <a:r>
              <a:rPr lang="uk-UA" sz="1600" dirty="0">
                <a:solidFill>
                  <a:srgbClr val="002060"/>
                </a:solidFill>
                <a:latin typeface="Times New Roman"/>
                <a:ea typeface="Times New Roman"/>
              </a:rPr>
              <a:t>Під дією пристрою </a:t>
            </a:r>
            <a:r>
              <a:rPr lang="uk-UA" sz="1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управління</a:t>
            </a:r>
            <a:r>
              <a:rPr lang="uk-UA" sz="1600" dirty="0">
                <a:solidFill>
                  <a:srgbClr val="002060"/>
                </a:solidFill>
                <a:latin typeface="Times New Roman"/>
                <a:ea typeface="Times New Roman"/>
              </a:rPr>
              <a:t> змінюються параметри оптичного середовища або чутливість фотоприймача, що змінює коефіцієнт передачі оптрона.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 fontAlgn="auto" hangingPunct="1">
              <a:spcAft>
                <a:spcPts val="0"/>
              </a:spcAft>
              <a:buFont typeface="Times New Roman"/>
              <a:buChar char="-"/>
            </a:pPr>
            <a:endParaRPr lang="ru-RU" sz="11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56" y="486991"/>
            <a:ext cx="8421067" cy="232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98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850" y="1344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069" y="1124744"/>
            <a:ext cx="7038228" cy="465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ua.all.biz/img/ua/catalog/middle/130766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581128"/>
            <a:ext cx="197181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05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03548" y="223053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 hangingPunct="1">
              <a:spcAft>
                <a:spcPts val="0"/>
              </a:spcAft>
              <a:tabLst>
                <a:tab pos="647700" algn="l"/>
              </a:tabLst>
            </a:pPr>
            <a:r>
              <a:rPr lang="uk-UA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Робочі параметри оптронів: </a:t>
            </a:r>
            <a:endParaRPr lang="ru-RU" sz="1100" b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342900" lvl="0" indent="-342900" algn="just" fontAlgn="auto" hangingPunct="1">
              <a:spcAft>
                <a:spcPts val="0"/>
              </a:spcAft>
              <a:buFont typeface="+mj-lt"/>
              <a:buAutoNum type="arabicPeriod"/>
              <a:tabLst>
                <a:tab pos="647700" algn="l"/>
              </a:tabLst>
            </a:pPr>
            <a:r>
              <a:rPr lang="uk-UA" b="1" i="1" dirty="0" smtClean="0">
                <a:latin typeface="Times New Roman"/>
                <a:ea typeface="Times New Roman"/>
              </a:rPr>
              <a:t>Вхідні </a:t>
            </a:r>
            <a:r>
              <a:rPr lang="uk-UA" dirty="0">
                <a:latin typeface="Times New Roman"/>
                <a:ea typeface="Times New Roman"/>
              </a:rPr>
              <a:t>(номінальний струм </a:t>
            </a:r>
            <a:r>
              <a:rPr lang="uk-UA" dirty="0" err="1">
                <a:latin typeface="Times New Roman"/>
                <a:ea typeface="Times New Roman"/>
              </a:rPr>
              <a:t>І</a:t>
            </a:r>
            <a:r>
              <a:rPr lang="uk-UA" baseline="-25000" dirty="0" err="1">
                <a:latin typeface="Times New Roman"/>
                <a:ea typeface="Times New Roman"/>
              </a:rPr>
              <a:t>вх</a:t>
            </a:r>
            <a:r>
              <a:rPr lang="uk-UA" baseline="-25000" dirty="0">
                <a:latin typeface="Times New Roman"/>
                <a:ea typeface="Times New Roman"/>
              </a:rPr>
              <a:t> </a:t>
            </a:r>
            <a:r>
              <a:rPr lang="uk-UA" baseline="-25000" dirty="0" err="1">
                <a:latin typeface="Times New Roman"/>
                <a:ea typeface="Times New Roman"/>
              </a:rPr>
              <a:t>ном</a:t>
            </a:r>
            <a:r>
              <a:rPr lang="uk-UA" dirty="0">
                <a:latin typeface="Times New Roman"/>
                <a:ea typeface="Times New Roman"/>
              </a:rPr>
              <a:t> , напруга </a:t>
            </a:r>
            <a:r>
              <a:rPr lang="ru-RU" dirty="0">
                <a:latin typeface="Times New Roman"/>
                <a:ea typeface="Times New Roman"/>
              </a:rPr>
              <a:t>U</a:t>
            </a:r>
            <a:r>
              <a:rPr lang="uk-UA" baseline="-25000" dirty="0" err="1">
                <a:latin typeface="Times New Roman"/>
                <a:ea typeface="Times New Roman"/>
              </a:rPr>
              <a:t>вх</a:t>
            </a:r>
            <a:r>
              <a:rPr lang="uk-UA" dirty="0">
                <a:latin typeface="Times New Roman"/>
                <a:ea typeface="Times New Roman"/>
              </a:rPr>
              <a:t>, ємність </a:t>
            </a:r>
            <a:r>
              <a:rPr lang="uk-UA" dirty="0" err="1">
                <a:latin typeface="Times New Roman"/>
                <a:ea typeface="Times New Roman"/>
              </a:rPr>
              <a:t>С</a:t>
            </a:r>
            <a:r>
              <a:rPr lang="uk-UA" baseline="-25000" dirty="0" err="1">
                <a:latin typeface="Times New Roman"/>
                <a:ea typeface="Times New Roman"/>
              </a:rPr>
              <a:t>вх</a:t>
            </a:r>
            <a:r>
              <a:rPr lang="uk-UA" dirty="0">
                <a:latin typeface="Times New Roman"/>
                <a:ea typeface="Times New Roman"/>
              </a:rPr>
              <a:t>); </a:t>
            </a:r>
            <a:endParaRPr lang="ru-RU" sz="1100" dirty="0">
              <a:latin typeface="Times New Roman"/>
              <a:ea typeface="Times New Roman"/>
            </a:endParaRPr>
          </a:p>
          <a:p>
            <a:pPr marL="342900" lvl="0" indent="-342900" algn="just" fontAlgn="auto" hangingPunct="1">
              <a:spcAft>
                <a:spcPts val="0"/>
              </a:spcAft>
              <a:buFont typeface="+mj-lt"/>
              <a:buAutoNum type="arabicPeriod"/>
              <a:tabLst>
                <a:tab pos="647700" algn="l"/>
              </a:tabLst>
            </a:pPr>
            <a:r>
              <a:rPr lang="uk-UA" b="1" i="1" dirty="0" smtClean="0">
                <a:latin typeface="Times New Roman"/>
                <a:ea typeface="Times New Roman"/>
              </a:rPr>
              <a:t>Вихідні</a:t>
            </a:r>
            <a:r>
              <a:rPr lang="uk-UA" dirty="0" smtClean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(максимально припустима </a:t>
            </a:r>
            <a:r>
              <a:rPr lang="uk-UA" dirty="0" smtClean="0">
                <a:latin typeface="Times New Roman"/>
                <a:ea typeface="Times New Roman"/>
              </a:rPr>
              <a:t>пряма </a:t>
            </a:r>
            <a:r>
              <a:rPr lang="ru-RU" dirty="0">
                <a:latin typeface="Times New Roman"/>
                <a:ea typeface="Times New Roman"/>
              </a:rPr>
              <a:t>U</a:t>
            </a:r>
            <a:r>
              <a:rPr lang="uk-UA" baseline="-25000" dirty="0" err="1">
                <a:latin typeface="Times New Roman"/>
                <a:ea typeface="Times New Roman"/>
              </a:rPr>
              <a:t>вих</a:t>
            </a:r>
            <a:r>
              <a:rPr lang="uk-UA" baseline="-25000" dirty="0">
                <a:latin typeface="Times New Roman"/>
                <a:ea typeface="Times New Roman"/>
              </a:rPr>
              <a:t> </a:t>
            </a:r>
            <a:r>
              <a:rPr lang="ru-RU" baseline="-25000" dirty="0" err="1">
                <a:latin typeface="Times New Roman"/>
                <a:ea typeface="Times New Roman"/>
              </a:rPr>
              <a:t>max</a:t>
            </a:r>
            <a:r>
              <a:rPr lang="ru-RU" baseline="-25000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, і зворотна </a:t>
            </a:r>
            <a:r>
              <a:rPr lang="ru-RU" dirty="0">
                <a:latin typeface="Times New Roman"/>
                <a:ea typeface="Times New Roman"/>
              </a:rPr>
              <a:t>U</a:t>
            </a:r>
            <a:r>
              <a:rPr lang="uk-UA" baseline="-25000" dirty="0" err="1">
                <a:latin typeface="Times New Roman"/>
                <a:ea typeface="Times New Roman"/>
              </a:rPr>
              <a:t>вих</a:t>
            </a:r>
            <a:r>
              <a:rPr lang="uk-UA" baseline="-25000" dirty="0">
                <a:latin typeface="Times New Roman"/>
                <a:ea typeface="Times New Roman"/>
              </a:rPr>
              <a:t> </a:t>
            </a:r>
            <a:r>
              <a:rPr lang="uk-UA" baseline="-25000" dirty="0" err="1">
                <a:latin typeface="Times New Roman"/>
                <a:ea typeface="Times New Roman"/>
              </a:rPr>
              <a:t>зв</a:t>
            </a:r>
            <a:r>
              <a:rPr lang="uk-UA" baseline="-25000" dirty="0">
                <a:latin typeface="Times New Roman"/>
                <a:ea typeface="Times New Roman"/>
              </a:rPr>
              <a:t> </a:t>
            </a:r>
            <a:r>
              <a:rPr lang="ru-RU" baseline="-25000" dirty="0" err="1">
                <a:latin typeface="Times New Roman"/>
                <a:ea typeface="Times New Roman"/>
              </a:rPr>
              <a:t>max</a:t>
            </a:r>
            <a:r>
              <a:rPr lang="uk-UA" dirty="0">
                <a:latin typeface="Times New Roman"/>
                <a:ea typeface="Times New Roman"/>
              </a:rPr>
              <a:t> напруги, струм </a:t>
            </a:r>
            <a:r>
              <a:rPr lang="uk-UA" dirty="0" err="1">
                <a:latin typeface="Times New Roman"/>
                <a:ea typeface="Times New Roman"/>
              </a:rPr>
              <a:t>І</a:t>
            </a:r>
            <a:r>
              <a:rPr lang="uk-UA" baseline="-25000" dirty="0" err="1">
                <a:latin typeface="Times New Roman"/>
                <a:ea typeface="Times New Roman"/>
              </a:rPr>
              <a:t>вих</a:t>
            </a:r>
            <a:r>
              <a:rPr lang="uk-UA" baseline="-25000" dirty="0">
                <a:latin typeface="Times New Roman"/>
                <a:ea typeface="Times New Roman"/>
              </a:rPr>
              <a:t> </a:t>
            </a:r>
            <a:r>
              <a:rPr lang="ru-RU" baseline="-25000" dirty="0" err="1">
                <a:latin typeface="Times New Roman"/>
                <a:ea typeface="Times New Roman"/>
              </a:rPr>
              <a:t>max</a:t>
            </a:r>
            <a:r>
              <a:rPr lang="uk-UA" dirty="0">
                <a:latin typeface="Times New Roman"/>
                <a:ea typeface="Times New Roman"/>
              </a:rPr>
              <a:t>, залишкова напруга </a:t>
            </a:r>
            <a:r>
              <a:rPr lang="ru-RU" dirty="0">
                <a:latin typeface="Times New Roman"/>
                <a:ea typeface="Times New Roman"/>
              </a:rPr>
              <a:t>U</a:t>
            </a:r>
            <a:r>
              <a:rPr lang="uk-UA" baseline="-25000" dirty="0">
                <a:latin typeface="Times New Roman"/>
                <a:ea typeface="Times New Roman"/>
              </a:rPr>
              <a:t>зал</a:t>
            </a:r>
            <a:r>
              <a:rPr lang="uk-UA" dirty="0">
                <a:latin typeface="Times New Roman"/>
                <a:ea typeface="Times New Roman"/>
              </a:rPr>
              <a:t>, ємність </a:t>
            </a:r>
            <a:r>
              <a:rPr lang="uk-UA" dirty="0" err="1">
                <a:latin typeface="Times New Roman"/>
                <a:ea typeface="Times New Roman"/>
              </a:rPr>
              <a:t>С</a:t>
            </a:r>
            <a:r>
              <a:rPr lang="uk-UA" baseline="-25000" dirty="0" err="1">
                <a:latin typeface="Times New Roman"/>
                <a:ea typeface="Times New Roman"/>
              </a:rPr>
              <a:t>вих</a:t>
            </a:r>
            <a:r>
              <a:rPr lang="uk-UA" dirty="0">
                <a:latin typeface="Times New Roman"/>
                <a:ea typeface="Times New Roman"/>
              </a:rPr>
              <a:t>); </a:t>
            </a:r>
            <a:endParaRPr lang="ru-RU" sz="1100" dirty="0">
              <a:latin typeface="Times New Roman"/>
              <a:ea typeface="Times New Roman"/>
            </a:endParaRPr>
          </a:p>
          <a:p>
            <a:pPr marL="342900" lvl="0" indent="-342900" algn="just" fontAlgn="auto" hangingPunct="1">
              <a:spcAft>
                <a:spcPts val="0"/>
              </a:spcAft>
              <a:buFont typeface="+mj-lt"/>
              <a:buAutoNum type="arabicPeriod"/>
              <a:tabLst>
                <a:tab pos="647700" algn="l"/>
              </a:tabLst>
            </a:pPr>
            <a:r>
              <a:rPr lang="uk-UA" b="1" i="1" dirty="0" smtClean="0">
                <a:latin typeface="Times New Roman"/>
                <a:ea typeface="Times New Roman"/>
              </a:rPr>
              <a:t>Передаточні</a:t>
            </a:r>
            <a:r>
              <a:rPr lang="uk-UA" dirty="0" smtClean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(коефіцієнт передачі за струмом </a:t>
            </a:r>
            <a:r>
              <a:rPr lang="uk-UA" dirty="0" err="1">
                <a:latin typeface="Times New Roman"/>
                <a:ea typeface="Times New Roman"/>
              </a:rPr>
              <a:t>К</a:t>
            </a:r>
            <a:r>
              <a:rPr lang="uk-UA" baseline="-25000" dirty="0" err="1">
                <a:latin typeface="Times New Roman"/>
                <a:ea typeface="Times New Roman"/>
              </a:rPr>
              <a:t>І</a:t>
            </a:r>
            <a:r>
              <a:rPr lang="uk-UA" dirty="0" err="1">
                <a:latin typeface="Times New Roman"/>
                <a:ea typeface="Times New Roman"/>
              </a:rPr>
              <a:t>=І</a:t>
            </a:r>
            <a:r>
              <a:rPr lang="uk-UA" baseline="-25000" dirty="0" err="1">
                <a:latin typeface="Times New Roman"/>
                <a:ea typeface="Times New Roman"/>
              </a:rPr>
              <a:t>вих</a:t>
            </a:r>
            <a:r>
              <a:rPr lang="uk-UA" dirty="0">
                <a:latin typeface="Times New Roman"/>
                <a:ea typeface="Times New Roman"/>
              </a:rPr>
              <a:t>/</a:t>
            </a:r>
            <a:r>
              <a:rPr lang="uk-UA" dirty="0" err="1">
                <a:latin typeface="Times New Roman"/>
                <a:ea typeface="Times New Roman"/>
              </a:rPr>
              <a:t>І</a:t>
            </a:r>
            <a:r>
              <a:rPr lang="uk-UA" baseline="-25000" dirty="0" err="1">
                <a:latin typeface="Times New Roman"/>
                <a:ea typeface="Times New Roman"/>
              </a:rPr>
              <a:t>вх</a:t>
            </a:r>
            <a:r>
              <a:rPr lang="uk-UA" dirty="0">
                <a:latin typeface="Times New Roman"/>
                <a:ea typeface="Times New Roman"/>
              </a:rPr>
              <a:t>, час зростання вихідного струму </a:t>
            </a:r>
            <a:r>
              <a:rPr lang="ru-RU" dirty="0">
                <a:latin typeface="Times New Roman"/>
                <a:ea typeface="Times New Roman"/>
              </a:rPr>
              <a:t>t</a:t>
            </a:r>
            <a:r>
              <a:rPr lang="uk-UA" baseline="-25000" dirty="0" err="1">
                <a:latin typeface="Times New Roman"/>
                <a:ea typeface="Times New Roman"/>
              </a:rPr>
              <a:t>зр</a:t>
            </a:r>
            <a:r>
              <a:rPr lang="uk-UA" dirty="0">
                <a:latin typeface="Times New Roman"/>
                <a:ea typeface="Times New Roman"/>
              </a:rPr>
              <a:t>, затримки </a:t>
            </a:r>
            <a:r>
              <a:rPr lang="ru-RU" dirty="0">
                <a:latin typeface="Times New Roman"/>
                <a:ea typeface="Times New Roman"/>
              </a:rPr>
              <a:t>t</a:t>
            </a:r>
            <a:r>
              <a:rPr lang="uk-UA" baseline="-25000" dirty="0" err="1">
                <a:latin typeface="Times New Roman"/>
                <a:ea typeface="Times New Roman"/>
              </a:rPr>
              <a:t>зат</a:t>
            </a:r>
            <a:r>
              <a:rPr lang="uk-UA" dirty="0">
                <a:latin typeface="Times New Roman"/>
                <a:ea typeface="Times New Roman"/>
              </a:rPr>
              <a:t>, швидкодія оптрона </a:t>
            </a:r>
            <a:r>
              <a:rPr lang="ru-RU" dirty="0">
                <a:latin typeface="Times New Roman"/>
                <a:ea typeface="Times New Roman"/>
              </a:rPr>
              <a:t>t</a:t>
            </a:r>
            <a:r>
              <a:rPr lang="uk-UA" dirty="0">
                <a:latin typeface="Times New Roman"/>
                <a:ea typeface="Times New Roman"/>
              </a:rPr>
              <a:t>), </a:t>
            </a:r>
            <a:endParaRPr lang="ru-RU" sz="1100" dirty="0">
              <a:latin typeface="Times New Roman"/>
              <a:ea typeface="Times New Roman"/>
            </a:endParaRPr>
          </a:p>
          <a:p>
            <a:pPr marL="342900" lvl="0" indent="-342900" algn="just" fontAlgn="auto" hangingPunct="1">
              <a:spcAft>
                <a:spcPts val="0"/>
              </a:spcAft>
              <a:buFont typeface="+mj-lt"/>
              <a:buAutoNum type="arabicPeriod"/>
              <a:tabLst>
                <a:tab pos="647700" algn="l"/>
              </a:tabLst>
            </a:pPr>
            <a:r>
              <a:rPr lang="uk-UA" b="1" i="1" dirty="0" smtClean="0">
                <a:latin typeface="Times New Roman"/>
                <a:ea typeface="Times New Roman"/>
              </a:rPr>
              <a:t>Ізоляційні </a:t>
            </a:r>
            <a:r>
              <a:rPr lang="uk-UA" dirty="0">
                <a:latin typeface="Times New Roman"/>
                <a:ea typeface="Times New Roman"/>
              </a:rPr>
              <a:t>(максимально припустима напруга між входом та виходом </a:t>
            </a:r>
            <a:r>
              <a:rPr lang="ru-RU" dirty="0">
                <a:latin typeface="Times New Roman"/>
                <a:ea typeface="Times New Roman"/>
              </a:rPr>
              <a:t>U</a:t>
            </a:r>
            <a:r>
              <a:rPr lang="uk-UA" baseline="-25000" dirty="0">
                <a:latin typeface="Times New Roman"/>
                <a:ea typeface="Times New Roman"/>
              </a:rPr>
              <a:t>із</a:t>
            </a:r>
            <a:r>
              <a:rPr lang="uk-UA" dirty="0">
                <a:latin typeface="Times New Roman"/>
                <a:ea typeface="Times New Roman"/>
              </a:rPr>
              <a:t>, опір ізоляції </a:t>
            </a:r>
            <a:r>
              <a:rPr lang="ru-RU" dirty="0">
                <a:latin typeface="Times New Roman"/>
                <a:ea typeface="Times New Roman"/>
              </a:rPr>
              <a:t>R</a:t>
            </a:r>
            <a:r>
              <a:rPr lang="uk-UA" baseline="-25000" dirty="0">
                <a:latin typeface="Times New Roman"/>
                <a:ea typeface="Times New Roman"/>
              </a:rPr>
              <a:t>із</a:t>
            </a:r>
            <a:r>
              <a:rPr lang="uk-UA" dirty="0">
                <a:latin typeface="Times New Roman"/>
                <a:ea typeface="Times New Roman"/>
              </a:rPr>
              <a:t>, і прохідна ємність </a:t>
            </a:r>
            <a:r>
              <a:rPr lang="uk-UA" dirty="0" err="1">
                <a:latin typeface="Times New Roman"/>
                <a:ea typeface="Times New Roman"/>
              </a:rPr>
              <a:t>С</a:t>
            </a:r>
            <a:r>
              <a:rPr lang="uk-UA" baseline="-25000" dirty="0" err="1">
                <a:latin typeface="Times New Roman"/>
                <a:ea typeface="Times New Roman"/>
              </a:rPr>
              <a:t>пр</a:t>
            </a:r>
            <a:r>
              <a:rPr lang="uk-UA" dirty="0">
                <a:latin typeface="Times New Roman"/>
                <a:ea typeface="Times New Roman"/>
              </a:rPr>
              <a:t>).</a:t>
            </a:r>
            <a:endParaRPr lang="ru-RU" sz="11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2204" y="4149080"/>
            <a:ext cx="798312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i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Резисторні</a:t>
            </a:r>
            <a:r>
              <a:rPr lang="uk-UA" sz="16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uk-UA" sz="1600" b="1" i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оптопари</a:t>
            </a:r>
            <a:r>
              <a:rPr lang="uk-UA" sz="1600" b="1" i="1" dirty="0" smtClean="0">
                <a:latin typeface="Times New Roman"/>
                <a:ea typeface="Times New Roman"/>
              </a:rPr>
              <a:t> </a:t>
            </a:r>
            <a:r>
              <a:rPr lang="uk-UA" sz="1600" dirty="0">
                <a:latin typeface="Times New Roman"/>
                <a:ea typeface="Times New Roman"/>
              </a:rPr>
              <a:t>- дуже інерційні, тому застосовуються для комутації </a:t>
            </a:r>
            <a:r>
              <a:rPr lang="uk-UA" sz="1600" dirty="0" err="1">
                <a:latin typeface="Times New Roman"/>
                <a:ea typeface="Times New Roman"/>
              </a:rPr>
              <a:t>слабострумних</a:t>
            </a:r>
            <a:r>
              <a:rPr lang="uk-UA" sz="1600" dirty="0">
                <a:latin typeface="Times New Roman"/>
                <a:ea typeface="Times New Roman"/>
              </a:rPr>
              <a:t> кіл в пристроях з низькою швидкодією.</a:t>
            </a:r>
            <a:endParaRPr lang="ru-RU" sz="1600" dirty="0">
              <a:latin typeface="Times New Roman"/>
              <a:ea typeface="Times New Roman"/>
            </a:endParaRPr>
          </a:p>
          <a:p>
            <a:pPr algn="just" fontAlgn="auto" hangingPunct="1">
              <a:spcAft>
                <a:spcPts val="0"/>
              </a:spcAft>
            </a:pPr>
            <a:r>
              <a:rPr lang="uk-UA" sz="1600" b="1" i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Діодні</a:t>
            </a:r>
            <a:r>
              <a:rPr lang="uk-UA" sz="16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uk-UA" sz="1600" b="1" i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оптопари</a:t>
            </a:r>
            <a:r>
              <a:rPr lang="uk-UA" sz="1600" b="1" i="1" dirty="0" smtClean="0">
                <a:latin typeface="Times New Roman"/>
                <a:ea typeface="Times New Roman"/>
              </a:rPr>
              <a:t> </a:t>
            </a:r>
            <a:r>
              <a:rPr lang="uk-UA" sz="1600" dirty="0" smtClean="0">
                <a:latin typeface="Times New Roman"/>
                <a:ea typeface="Times New Roman"/>
              </a:rPr>
              <a:t>– найбільш </a:t>
            </a:r>
            <a:r>
              <a:rPr lang="uk-UA" sz="1600" dirty="0" err="1" smtClean="0">
                <a:latin typeface="Times New Roman"/>
                <a:ea typeface="Times New Roman"/>
              </a:rPr>
              <a:t>швикодіючі</a:t>
            </a:r>
            <a:r>
              <a:rPr lang="uk-UA" sz="1600" dirty="0" smtClean="0">
                <a:latin typeface="Times New Roman"/>
                <a:ea typeface="Times New Roman"/>
              </a:rPr>
              <a:t>, забезпечують </a:t>
            </a:r>
            <a:r>
              <a:rPr lang="uk-UA" sz="1600" dirty="0">
                <a:latin typeface="Times New Roman"/>
                <a:ea typeface="Times New Roman"/>
              </a:rPr>
              <a:t>найбільшу напругу і опір </a:t>
            </a:r>
            <a:r>
              <a:rPr lang="uk-UA" sz="1600" dirty="0" smtClean="0">
                <a:latin typeface="Times New Roman"/>
                <a:ea typeface="Times New Roman"/>
              </a:rPr>
              <a:t>ізоляції.</a:t>
            </a:r>
          </a:p>
          <a:p>
            <a:pPr algn="just"/>
            <a:r>
              <a:rPr lang="uk-UA" sz="16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Транзисторні </a:t>
            </a:r>
            <a:r>
              <a:rPr lang="uk-UA" sz="1600" b="1" i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оптопари</a:t>
            </a:r>
            <a:r>
              <a:rPr lang="uk-UA" sz="16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uk-UA" sz="1600" dirty="0">
                <a:latin typeface="Times New Roman"/>
                <a:ea typeface="Times New Roman"/>
              </a:rPr>
              <a:t>- займають проміжне положення між </a:t>
            </a:r>
            <a:r>
              <a:rPr lang="uk-UA" sz="1600" dirty="0" err="1">
                <a:latin typeface="Times New Roman"/>
                <a:ea typeface="Times New Roman"/>
              </a:rPr>
              <a:t>діодно-транзисторними</a:t>
            </a:r>
            <a:r>
              <a:rPr lang="uk-UA" sz="1600" dirty="0">
                <a:latin typeface="Times New Roman"/>
                <a:ea typeface="Times New Roman"/>
              </a:rPr>
              <a:t> та із складеним </a:t>
            </a:r>
            <a:r>
              <a:rPr lang="uk-UA" sz="1600" dirty="0" smtClean="0">
                <a:latin typeface="Times New Roman"/>
                <a:ea typeface="Times New Roman"/>
              </a:rPr>
              <a:t>транзистором</a:t>
            </a:r>
            <a:r>
              <a:rPr lang="uk-UA" sz="1600" dirty="0">
                <a:latin typeface="Times New Roman"/>
                <a:ea typeface="Times New Roman"/>
              </a:rPr>
              <a:t>.</a:t>
            </a:r>
          </a:p>
          <a:p>
            <a:pPr algn="just"/>
            <a:r>
              <a:rPr lang="uk-UA" sz="1600" b="1" i="1" dirty="0" err="1">
                <a:solidFill>
                  <a:srgbClr val="C00000"/>
                </a:solidFill>
                <a:latin typeface="Times New Roman"/>
                <a:ea typeface="Times New Roman"/>
              </a:rPr>
              <a:t>Оптопари</a:t>
            </a:r>
            <a:r>
              <a:rPr lang="uk-UA" sz="1600" b="1" i="1" dirty="0">
                <a:solidFill>
                  <a:srgbClr val="C00000"/>
                </a:solidFill>
                <a:latin typeface="Times New Roman"/>
                <a:ea typeface="Times New Roman"/>
              </a:rPr>
              <a:t> із складеним транзистором </a:t>
            </a:r>
            <a:r>
              <a:rPr lang="uk-UA" sz="1600" dirty="0">
                <a:latin typeface="Times New Roman"/>
                <a:ea typeface="Times New Roman"/>
              </a:rPr>
              <a:t>- максимальний коефіцієнт передачі за струмом. </a:t>
            </a:r>
          </a:p>
          <a:p>
            <a:pPr algn="just"/>
            <a:r>
              <a:rPr lang="uk-UA" sz="16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Тиристорні</a:t>
            </a:r>
            <a:r>
              <a:rPr lang="uk-UA" sz="1600" b="1" i="1" dirty="0" smtClean="0">
                <a:latin typeface="Times New Roman"/>
                <a:ea typeface="Times New Roman"/>
              </a:rPr>
              <a:t> </a:t>
            </a:r>
            <a:r>
              <a:rPr lang="uk-UA" sz="1600" b="1" i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оптопари</a:t>
            </a:r>
            <a:r>
              <a:rPr lang="uk-UA" sz="16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uk-UA" sz="1600" dirty="0" smtClean="0">
                <a:latin typeface="Times New Roman"/>
                <a:ea typeface="Times New Roman"/>
              </a:rPr>
              <a:t>- </a:t>
            </a:r>
            <a:r>
              <a:rPr lang="uk-UA" sz="1600" dirty="0">
                <a:latin typeface="Times New Roman"/>
                <a:ea typeface="Times New Roman"/>
              </a:rPr>
              <a:t>незамінні при комутації </a:t>
            </a:r>
            <a:r>
              <a:rPr lang="uk-UA" sz="1600" dirty="0" err="1">
                <a:latin typeface="Times New Roman"/>
                <a:ea typeface="Times New Roman"/>
              </a:rPr>
              <a:t>сильнострумних</a:t>
            </a:r>
            <a:r>
              <a:rPr lang="uk-UA" sz="1600" dirty="0">
                <a:latin typeface="Times New Roman"/>
                <a:ea typeface="Times New Roman"/>
              </a:rPr>
              <a:t> силових </a:t>
            </a:r>
            <a:r>
              <a:rPr lang="uk-UA" sz="1600" dirty="0" smtClean="0">
                <a:latin typeface="Times New Roman"/>
                <a:ea typeface="Times New Roman"/>
              </a:rPr>
              <a:t>кіл</a:t>
            </a:r>
            <a:r>
              <a:rPr lang="uk-UA" sz="1600" dirty="0">
                <a:latin typeface="Times New Roman"/>
                <a:ea typeface="Times New Roman"/>
              </a:rPr>
              <a:t>.</a:t>
            </a:r>
          </a:p>
          <a:p>
            <a:pPr algn="just" fontAlgn="auto" hangingPunct="1">
              <a:spcAft>
                <a:spcPts val="0"/>
              </a:spcAft>
            </a:pPr>
            <a:endParaRPr lang="uk-UA" dirty="0" smtClean="0">
              <a:latin typeface="Times New Roman"/>
              <a:ea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04" y="2636912"/>
            <a:ext cx="5904656" cy="127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567016" y="2817495"/>
            <a:ext cx="23762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/>
                <a:ea typeface="Times New Roman"/>
              </a:rPr>
              <a:t>Рис. </a:t>
            </a:r>
            <a:r>
              <a:rPr lang="ru-RU" sz="1600" dirty="0" smtClean="0">
                <a:latin typeface="Times New Roman"/>
                <a:ea typeface="Times New Roman"/>
              </a:rPr>
              <a:t>4. </a:t>
            </a:r>
            <a:r>
              <a:rPr lang="ru-RU" sz="1600" dirty="0" err="1">
                <a:latin typeface="Times New Roman"/>
                <a:ea typeface="Times New Roman"/>
              </a:rPr>
              <a:t>Схеми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</a:rPr>
              <a:t>резисторної</a:t>
            </a:r>
            <a:r>
              <a:rPr lang="ru-RU" sz="1600" dirty="0">
                <a:latin typeface="Times New Roman"/>
                <a:ea typeface="Times New Roman"/>
              </a:rPr>
              <a:t> (а), </a:t>
            </a:r>
            <a:r>
              <a:rPr lang="ru-RU" sz="1600" dirty="0" err="1">
                <a:latin typeface="Times New Roman"/>
                <a:ea typeface="Times New Roman"/>
              </a:rPr>
              <a:t>діодної</a:t>
            </a:r>
            <a:r>
              <a:rPr lang="ru-RU" sz="1600" dirty="0">
                <a:latin typeface="Times New Roman"/>
                <a:ea typeface="Times New Roman"/>
              </a:rPr>
              <a:t> (б), </a:t>
            </a:r>
            <a:r>
              <a:rPr lang="ru-RU" sz="1600" dirty="0" err="1">
                <a:latin typeface="Times New Roman"/>
                <a:ea typeface="Times New Roman"/>
              </a:rPr>
              <a:t>транзисторної</a:t>
            </a:r>
            <a:r>
              <a:rPr lang="ru-RU" sz="1600" dirty="0">
                <a:latin typeface="Times New Roman"/>
                <a:ea typeface="Times New Roman"/>
              </a:rPr>
              <a:t> (в), </a:t>
            </a:r>
            <a:r>
              <a:rPr lang="ru-RU" sz="1600" dirty="0" err="1">
                <a:latin typeface="Times New Roman"/>
                <a:ea typeface="Times New Roman"/>
              </a:rPr>
              <a:t>тиристорної</a:t>
            </a:r>
            <a:r>
              <a:rPr lang="ru-RU" sz="1600" dirty="0">
                <a:latin typeface="Times New Roman"/>
                <a:ea typeface="Times New Roman"/>
              </a:rPr>
              <a:t> (г</a:t>
            </a:r>
            <a:r>
              <a:rPr lang="ru-RU" sz="1600" dirty="0" smtClean="0">
                <a:latin typeface="Times New Roman"/>
                <a:ea typeface="Times New Roman"/>
              </a:rPr>
              <a:t>) </a:t>
            </a:r>
            <a:r>
              <a:rPr lang="ru-RU" sz="1600" dirty="0" err="1" smtClean="0">
                <a:latin typeface="Times New Roman"/>
                <a:ea typeface="Times New Roman"/>
              </a:rPr>
              <a:t>оптопар</a:t>
            </a:r>
            <a:r>
              <a:rPr lang="ru-RU" sz="1600" dirty="0" smtClean="0">
                <a:latin typeface="Times New Roman"/>
                <a:ea typeface="Times New Roman"/>
              </a:rPr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9003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451520"/>
            <a:ext cx="8352928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 hangingPunct="1">
              <a:spcAft>
                <a:spcPts val="0"/>
              </a:spcAft>
            </a:pPr>
            <a:r>
              <a:rPr lang="ru-RU" b="1" dirty="0" err="1">
                <a:solidFill>
                  <a:srgbClr val="C00000"/>
                </a:solidFill>
                <a:latin typeface="Times New Roman"/>
                <a:ea typeface="Times New Roman"/>
              </a:rPr>
              <a:t>Оптоелектронна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/>
                <a:ea typeface="Times New Roman"/>
              </a:rPr>
              <a:t>інтегральна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/>
                <a:ea typeface="Times New Roman"/>
              </a:rPr>
              <a:t>мікросхема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 (ОІМС)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/>
                <a:ea typeface="Times New Roman"/>
              </a:rPr>
              <a:t>складається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 з </a:t>
            </a:r>
            <a:r>
              <a:rPr lang="ru-RU" dirty="0" err="1">
                <a:solidFill>
                  <a:srgbClr val="C00000"/>
                </a:solidFill>
                <a:latin typeface="Times New Roman"/>
                <a:ea typeface="Times New Roman"/>
              </a:rPr>
              <a:t>однієї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/>
                <a:ea typeface="Times New Roman"/>
              </a:rPr>
              <a:t>або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/>
                <a:ea typeface="Times New Roman"/>
              </a:rPr>
              <a:t>кількох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/>
                <a:ea typeface="Times New Roman"/>
              </a:rPr>
              <a:t>оптопар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 та </a:t>
            </a:r>
            <a:r>
              <a:rPr lang="ru-RU" dirty="0" err="1">
                <a:solidFill>
                  <a:srgbClr val="C00000"/>
                </a:solidFill>
                <a:latin typeface="Times New Roman"/>
                <a:ea typeface="Times New Roman"/>
              </a:rPr>
              <a:t>електрично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/>
                <a:ea typeface="Times New Roman"/>
              </a:rPr>
              <a:t>з’єднаних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 з ними одного </a:t>
            </a:r>
            <a:r>
              <a:rPr lang="ru-RU" dirty="0" err="1">
                <a:solidFill>
                  <a:srgbClr val="C00000"/>
                </a:solidFill>
                <a:latin typeface="Times New Roman"/>
                <a:ea typeface="Times New Roman"/>
              </a:rPr>
              <a:t>або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/>
                <a:ea typeface="Times New Roman"/>
              </a:rPr>
              <a:t>кількох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/>
                <a:ea typeface="Times New Roman"/>
              </a:rPr>
              <a:t>узгоджувальних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/>
                <a:ea typeface="Times New Roman"/>
              </a:rPr>
              <a:t>або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/>
                <a:ea typeface="Times New Roman"/>
              </a:rPr>
              <a:t>підсилювальних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/>
                <a:ea typeface="Times New Roman"/>
              </a:rPr>
              <a:t>пристроїв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. </a:t>
            </a:r>
            <a:endParaRPr lang="ru-RU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285750" indent="-285750" algn="just" fontAlgn="auto" hangingPunct="1">
              <a:spcAft>
                <a:spcPts val="0"/>
              </a:spcAft>
              <a:buFont typeface="Wingdings" pitchFamily="2" charset="2"/>
              <a:buChar char="q"/>
            </a:pPr>
            <a:r>
              <a:rPr lang="ru-RU" dirty="0" err="1" smtClean="0">
                <a:latin typeface="Times New Roman"/>
                <a:ea typeface="Times New Roman"/>
              </a:rPr>
              <a:t>Цифрові</a:t>
            </a:r>
            <a:r>
              <a:rPr lang="ru-RU" dirty="0" smtClean="0">
                <a:latin typeface="Times New Roman"/>
                <a:ea typeface="Times New Roman"/>
              </a:rPr>
              <a:t> - </a:t>
            </a:r>
            <a:r>
              <a:rPr lang="ru-RU" dirty="0" err="1">
                <a:latin typeface="Times New Roman"/>
                <a:ea typeface="Times New Roman"/>
              </a:rPr>
              <a:t>призначені</a:t>
            </a:r>
            <a:r>
              <a:rPr lang="ru-RU" dirty="0">
                <a:latin typeface="Times New Roman"/>
                <a:ea typeface="Times New Roman"/>
              </a:rPr>
              <a:t> для </a:t>
            </a:r>
            <a:r>
              <a:rPr lang="ru-RU" dirty="0" err="1">
                <a:latin typeface="Times New Roman"/>
                <a:ea typeface="Times New Roman"/>
              </a:rPr>
              <a:t>високошвидкісної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передачі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цифрової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інформації</a:t>
            </a:r>
            <a:r>
              <a:rPr lang="ru-RU" dirty="0">
                <a:latin typeface="Times New Roman"/>
                <a:ea typeface="Times New Roman"/>
              </a:rPr>
              <a:t> по </a:t>
            </a:r>
            <a:r>
              <a:rPr lang="ru-RU" dirty="0" err="1">
                <a:latin typeface="Times New Roman"/>
                <a:ea typeface="Times New Roman"/>
              </a:rPr>
              <a:t>електрично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ізольованих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колах.</a:t>
            </a:r>
          </a:p>
          <a:p>
            <a:pPr marL="285750" indent="-285750" algn="just" fontAlgn="auto" hangingPunct="1">
              <a:spcAft>
                <a:spcPts val="0"/>
              </a:spcAft>
              <a:buFont typeface="Wingdings" pitchFamily="2" charset="2"/>
              <a:buChar char="q"/>
            </a:pPr>
            <a:r>
              <a:rPr lang="ru-RU" dirty="0" err="1" smtClean="0">
                <a:latin typeface="Times New Roman"/>
                <a:ea typeface="Times New Roman"/>
              </a:rPr>
              <a:t>Аналогові</a:t>
            </a:r>
            <a:r>
              <a:rPr lang="ru-RU" dirty="0" smtClean="0">
                <a:latin typeface="Times New Roman"/>
                <a:ea typeface="Times New Roman"/>
              </a:rPr>
              <a:t> - для </a:t>
            </a:r>
            <a:r>
              <a:rPr lang="ru-RU" dirty="0" err="1">
                <a:latin typeface="Times New Roman"/>
                <a:ea typeface="Times New Roman"/>
              </a:rPr>
              <a:t>обробки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</a:rPr>
              <a:t>безперервних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сигналів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</a:p>
          <a:p>
            <a:pPr algn="just" fontAlgn="auto" hangingPunct="1">
              <a:spcAft>
                <a:spcPts val="0"/>
              </a:spcAft>
            </a:pPr>
            <a:endParaRPr lang="ru-RU" sz="1100" dirty="0">
              <a:latin typeface="Times New Roman"/>
              <a:ea typeface="Times New Roman"/>
            </a:endParaRPr>
          </a:p>
          <a:p>
            <a:pPr algn="just" fontAlgn="auto" hangingPunct="1">
              <a:spcAft>
                <a:spcPts val="0"/>
              </a:spcAft>
            </a:pPr>
            <a:r>
              <a:rPr lang="ru-RU" b="1" i="1" dirty="0" err="1">
                <a:solidFill>
                  <a:srgbClr val="C00000"/>
                </a:solidFill>
                <a:latin typeface="Times New Roman"/>
                <a:ea typeface="Times New Roman"/>
              </a:rPr>
              <a:t>Спеціальні</a:t>
            </a:r>
            <a:r>
              <a:rPr lang="ru-RU" b="1" i="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/>
                <a:ea typeface="Times New Roman"/>
              </a:rPr>
              <a:t>оптрони</a:t>
            </a:r>
            <a:r>
              <a:rPr lang="ru-RU" b="1" i="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/>
                <a:ea typeface="Times New Roman"/>
              </a:rPr>
              <a:t>відрізняються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/>
                <a:ea typeface="Times New Roman"/>
              </a:rPr>
              <a:t>від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/>
                <a:ea typeface="Times New Roman"/>
              </a:rPr>
              <a:t>інших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/>
                <a:ea typeface="Times New Roman"/>
              </a:rPr>
              <a:t>приладів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/>
                <a:ea typeface="Times New Roman"/>
              </a:rPr>
              <a:t>побудовою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/>
                <a:ea typeface="Times New Roman"/>
              </a:rPr>
              <a:t>оптичного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 каналу. </a:t>
            </a:r>
            <a:endParaRPr lang="ru-RU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285750" indent="-285750" algn="just" fontAlgn="auto" hangingPunct="1"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оптронах з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</a:rPr>
              <a:t>гнучким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</a:rPr>
              <a:t>світловодом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</a:rPr>
              <a:t>випромінювання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</a:rPr>
              <a:t>передається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</a:rPr>
              <a:t>оптичним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 кабелем, в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</a:rPr>
              <a:t>результаті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</a:rPr>
              <a:t>чого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</a:rPr>
              <a:t>джерело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 та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</a:rPr>
              <a:t>фотоприймач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</a:rPr>
              <a:t>стають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</a:rPr>
              <a:t>віддаленими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 один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</a:rPr>
              <a:t>від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 одного на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</a:rPr>
              <a:t>значну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</a:rPr>
              <a:t>відстань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. </a:t>
            </a:r>
            <a:endParaRPr lang="ru-RU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285750" indent="-285750" algn="just" fontAlgn="auto" hangingPunct="1"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Оптрони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з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</a:rPr>
              <a:t>відкритим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 і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</a:rPr>
              <a:t>керованим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</a:rPr>
              <a:t>оптичним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 каналом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</a:rPr>
              <a:t>використовуються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 як основа для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</a:rPr>
              <a:t>побудови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</a:rPr>
              <a:t>різноманітних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</a:rPr>
              <a:t>давачів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 і схем,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</a:rPr>
              <a:t>що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</a:rPr>
              <a:t>перемикаються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</a:rPr>
              <a:t>наприклад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</a:rPr>
              <a:t>оптоелектронних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</a:rPr>
              <a:t>безконтактних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 кнопок.</a:t>
            </a:r>
            <a:endParaRPr lang="ru-RU" sz="11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854" y="4869160"/>
            <a:ext cx="51663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ctr" hangingPunct="0">
              <a:spcAft>
                <a:spcPts val="0"/>
              </a:spcAft>
            </a:pPr>
            <a:r>
              <a:rPr lang="uk-UA" b="1" dirty="0" err="1">
                <a:latin typeface="Times New Roman"/>
                <a:ea typeface="Times New Roman"/>
              </a:rPr>
              <a:t>Оптопари</a:t>
            </a:r>
            <a:r>
              <a:rPr lang="uk-UA" b="1" dirty="0">
                <a:latin typeface="Times New Roman"/>
                <a:ea typeface="Times New Roman"/>
              </a:rPr>
              <a:t> класифікують на чотири групи : </a:t>
            </a:r>
            <a:endParaRPr lang="ru-RU" sz="1100" dirty="0">
              <a:latin typeface="Times New Roman"/>
              <a:ea typeface="Times New Roman"/>
            </a:endParaRPr>
          </a:p>
          <a:p>
            <a:pPr indent="270510" algn="ctr" hangingPunct="0">
              <a:spcAft>
                <a:spcPts val="0"/>
              </a:spcAft>
            </a:pPr>
            <a:r>
              <a:rPr lang="uk-UA" dirty="0" err="1">
                <a:latin typeface="Times New Roman"/>
                <a:ea typeface="Times New Roman"/>
              </a:rPr>
              <a:t>резисторні</a:t>
            </a:r>
            <a:r>
              <a:rPr lang="uk-UA" dirty="0">
                <a:latin typeface="Times New Roman"/>
                <a:ea typeface="Times New Roman"/>
              </a:rPr>
              <a:t> (</a:t>
            </a:r>
            <a:r>
              <a:rPr lang="uk-UA" dirty="0" err="1">
                <a:latin typeface="Times New Roman"/>
                <a:ea typeface="Times New Roman"/>
              </a:rPr>
              <a:t>фоторезистор</a:t>
            </a:r>
            <a:r>
              <a:rPr lang="uk-UA" dirty="0">
                <a:latin typeface="Times New Roman"/>
                <a:ea typeface="Times New Roman"/>
              </a:rPr>
              <a:t> - </a:t>
            </a:r>
            <a:r>
              <a:rPr lang="uk-UA" dirty="0" err="1">
                <a:latin typeface="Times New Roman"/>
                <a:ea typeface="Times New Roman"/>
              </a:rPr>
              <a:t>світлодіод</a:t>
            </a:r>
            <a:r>
              <a:rPr lang="uk-UA" dirty="0">
                <a:latin typeface="Times New Roman"/>
                <a:ea typeface="Times New Roman"/>
              </a:rPr>
              <a:t>); </a:t>
            </a:r>
            <a:endParaRPr lang="ru-RU" sz="1100" dirty="0">
              <a:latin typeface="Times New Roman"/>
              <a:ea typeface="Times New Roman"/>
            </a:endParaRPr>
          </a:p>
          <a:p>
            <a:pPr indent="270510" algn="ctr" hangingPunct="0"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тиристорні (</a:t>
            </a:r>
            <a:r>
              <a:rPr lang="uk-UA" dirty="0" err="1">
                <a:latin typeface="Times New Roman"/>
                <a:ea typeface="Times New Roman"/>
              </a:rPr>
              <a:t>фототиристор</a:t>
            </a:r>
            <a:r>
              <a:rPr lang="uk-UA" dirty="0">
                <a:latin typeface="Times New Roman"/>
                <a:ea typeface="Times New Roman"/>
              </a:rPr>
              <a:t> - </a:t>
            </a:r>
            <a:r>
              <a:rPr lang="uk-UA" dirty="0" err="1">
                <a:latin typeface="Times New Roman"/>
                <a:ea typeface="Times New Roman"/>
              </a:rPr>
              <a:t>світлодіод</a:t>
            </a:r>
            <a:r>
              <a:rPr lang="uk-UA" dirty="0">
                <a:latin typeface="Times New Roman"/>
                <a:ea typeface="Times New Roman"/>
              </a:rPr>
              <a:t>); </a:t>
            </a:r>
            <a:endParaRPr lang="ru-RU" sz="1100" dirty="0">
              <a:latin typeface="Times New Roman"/>
              <a:ea typeface="Times New Roman"/>
            </a:endParaRPr>
          </a:p>
          <a:p>
            <a:pPr indent="270510" algn="ctr" hangingPunct="0"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транзисторні (</a:t>
            </a:r>
            <a:r>
              <a:rPr lang="uk-UA" dirty="0" err="1">
                <a:latin typeface="Times New Roman"/>
                <a:ea typeface="Times New Roman"/>
              </a:rPr>
              <a:t>фототранзистор</a:t>
            </a:r>
            <a:r>
              <a:rPr lang="uk-UA" dirty="0">
                <a:latin typeface="Times New Roman"/>
                <a:ea typeface="Times New Roman"/>
              </a:rPr>
              <a:t> - </a:t>
            </a:r>
            <a:r>
              <a:rPr lang="uk-UA" dirty="0" err="1">
                <a:latin typeface="Times New Roman"/>
                <a:ea typeface="Times New Roman"/>
              </a:rPr>
              <a:t>світлодіод</a:t>
            </a:r>
            <a:r>
              <a:rPr lang="uk-UA" dirty="0">
                <a:latin typeface="Times New Roman"/>
                <a:ea typeface="Times New Roman"/>
              </a:rPr>
              <a:t>); </a:t>
            </a:r>
            <a:endParaRPr lang="ru-RU" sz="1100" dirty="0">
              <a:latin typeface="Times New Roman"/>
              <a:ea typeface="Times New Roman"/>
            </a:endParaRPr>
          </a:p>
          <a:p>
            <a:pPr indent="270510" algn="ctr" hangingPunct="0">
              <a:spcAft>
                <a:spcPts val="0"/>
              </a:spcAft>
            </a:pPr>
            <a:r>
              <a:rPr lang="uk-UA" dirty="0" err="1">
                <a:latin typeface="Times New Roman"/>
                <a:ea typeface="Times New Roman"/>
              </a:rPr>
              <a:t>діодні</a:t>
            </a:r>
            <a:r>
              <a:rPr lang="uk-UA" dirty="0">
                <a:latin typeface="Times New Roman"/>
                <a:ea typeface="Times New Roman"/>
              </a:rPr>
              <a:t> (фотодіод - </a:t>
            </a:r>
            <a:r>
              <a:rPr lang="uk-UA" dirty="0" err="1">
                <a:latin typeface="Times New Roman"/>
                <a:ea typeface="Times New Roman"/>
              </a:rPr>
              <a:t>світлодіод</a:t>
            </a:r>
            <a:r>
              <a:rPr lang="uk-UA" dirty="0">
                <a:latin typeface="Times New Roman"/>
                <a:ea typeface="Times New Roman"/>
              </a:rPr>
              <a:t>).</a:t>
            </a:r>
            <a:endParaRPr lang="ru-RU" sz="11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8194" name="Picture 2" descr="Результат пошуку зображень за запитом &quot;оптрон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005" y="4890376"/>
            <a:ext cx="216024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5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23528" y="260648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spcAft>
                <a:spcPts val="0"/>
              </a:spcAft>
            </a:pPr>
            <a:r>
              <a:rPr lang="uk-UA" b="1" dirty="0" smtClean="0">
                <a:latin typeface="Times New Roman"/>
                <a:ea typeface="Times New Roman"/>
              </a:rPr>
              <a:t>1.1 </a:t>
            </a:r>
            <a:r>
              <a:rPr lang="uk-UA" b="1" dirty="0" err="1" smtClean="0">
                <a:latin typeface="Times New Roman"/>
                <a:ea typeface="Times New Roman"/>
              </a:rPr>
              <a:t>Резисторні</a:t>
            </a:r>
            <a:r>
              <a:rPr lang="uk-UA" b="1" dirty="0" smtClean="0">
                <a:latin typeface="Times New Roman"/>
                <a:ea typeface="Times New Roman"/>
              </a:rPr>
              <a:t> </a:t>
            </a:r>
            <a:r>
              <a:rPr lang="uk-UA" b="1" dirty="0" err="1">
                <a:latin typeface="Times New Roman"/>
                <a:ea typeface="Times New Roman"/>
              </a:rPr>
              <a:t>оптопари</a:t>
            </a:r>
            <a:endParaRPr lang="ru-RU" sz="1100" dirty="0">
              <a:latin typeface="Times New Roman"/>
              <a:ea typeface="Times New Roman"/>
            </a:endParaRPr>
          </a:p>
          <a:p>
            <a:pPr marL="457200" algn="just" hangingPunct="0">
              <a:spcAft>
                <a:spcPts val="0"/>
              </a:spcAft>
            </a:pPr>
            <a:r>
              <a:rPr lang="uk-UA" b="1" dirty="0">
                <a:latin typeface="Times New Roman"/>
                <a:ea typeface="Times New Roman"/>
              </a:rPr>
              <a:t> </a:t>
            </a:r>
            <a:endParaRPr lang="ru-RU" sz="1100" dirty="0">
              <a:latin typeface="Times New Roman"/>
              <a:ea typeface="Times New Roman"/>
            </a:endParaRPr>
          </a:p>
          <a:p>
            <a:pPr indent="269875" algn="just" hangingPunct="0"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Джерелом випромінювання в </a:t>
            </a:r>
            <a:r>
              <a:rPr lang="uk-UA" dirty="0" err="1">
                <a:latin typeface="Times New Roman"/>
                <a:ea typeface="Times New Roman"/>
              </a:rPr>
              <a:t>резисторній</a:t>
            </a:r>
            <a:r>
              <a:rPr lang="uk-UA" dirty="0">
                <a:latin typeface="Times New Roman"/>
                <a:ea typeface="Times New Roman"/>
              </a:rPr>
              <a:t> </a:t>
            </a:r>
            <a:r>
              <a:rPr lang="uk-UA" dirty="0" err="1">
                <a:latin typeface="Times New Roman"/>
                <a:ea typeface="Times New Roman"/>
              </a:rPr>
              <a:t>оптопарі</a:t>
            </a:r>
            <a:r>
              <a:rPr lang="uk-UA" dirty="0">
                <a:latin typeface="Times New Roman"/>
                <a:ea typeface="Times New Roman"/>
              </a:rPr>
              <a:t> виступає </a:t>
            </a:r>
            <a:r>
              <a:rPr lang="uk-UA" dirty="0" err="1">
                <a:latin typeface="Times New Roman"/>
                <a:ea typeface="Times New Roman"/>
              </a:rPr>
              <a:t>світлодіод</a:t>
            </a:r>
            <a:r>
              <a:rPr lang="uk-UA" dirty="0">
                <a:latin typeface="Times New Roman"/>
                <a:ea typeface="Times New Roman"/>
              </a:rPr>
              <a:t>, надмініатюрна лампа накалювання або </a:t>
            </a:r>
            <a:r>
              <a:rPr lang="uk-UA" dirty="0" err="1" smtClean="0">
                <a:latin typeface="Times New Roman"/>
                <a:ea typeface="Times New Roman"/>
              </a:rPr>
              <a:t>електролюмінесцентна</a:t>
            </a:r>
            <a:r>
              <a:rPr lang="uk-UA" dirty="0" smtClean="0">
                <a:latin typeface="Times New Roman"/>
                <a:ea typeface="Times New Roman"/>
              </a:rPr>
              <a:t> комірка. </a:t>
            </a:r>
            <a:r>
              <a:rPr lang="uk-UA" dirty="0">
                <a:latin typeface="Times New Roman"/>
                <a:ea typeface="Times New Roman"/>
              </a:rPr>
              <a:t>Приймачем – </a:t>
            </a:r>
            <a:r>
              <a:rPr lang="uk-UA" dirty="0" err="1">
                <a:latin typeface="Times New Roman"/>
                <a:ea typeface="Times New Roman"/>
              </a:rPr>
              <a:t>фоторезистор</a:t>
            </a:r>
            <a:r>
              <a:rPr lang="uk-UA" dirty="0">
                <a:latin typeface="Times New Roman"/>
                <a:ea typeface="Times New Roman"/>
              </a:rPr>
              <a:t> </a:t>
            </a:r>
            <a:r>
              <a:rPr lang="uk-UA" dirty="0" smtClean="0">
                <a:latin typeface="Times New Roman"/>
                <a:ea typeface="Times New Roman"/>
              </a:rPr>
              <a:t>із </a:t>
            </a:r>
            <a:r>
              <a:rPr lang="en-US" dirty="0" err="1" smtClean="0">
                <a:latin typeface="Times New Roman"/>
                <a:ea typeface="Times New Roman"/>
              </a:rPr>
              <a:t>CdSe</a:t>
            </a:r>
            <a:r>
              <a:rPr lang="uk-UA" dirty="0" smtClean="0">
                <a:latin typeface="Times New Roman"/>
                <a:ea typeface="Times New Roman"/>
              </a:rPr>
              <a:t> для </a:t>
            </a:r>
            <a:r>
              <a:rPr lang="uk-UA" dirty="0">
                <a:latin typeface="Times New Roman"/>
                <a:ea typeface="Times New Roman"/>
              </a:rPr>
              <a:t>видимого випромінювання, із </a:t>
            </a:r>
            <a:r>
              <a:rPr lang="en-US" dirty="0" err="1" smtClean="0">
                <a:latin typeface="Times New Roman"/>
                <a:ea typeface="Times New Roman"/>
              </a:rPr>
              <a:t>PbSe</a:t>
            </a:r>
            <a:r>
              <a:rPr lang="uk-UA" dirty="0" smtClean="0">
                <a:latin typeface="Times New Roman"/>
                <a:ea typeface="Times New Roman"/>
              </a:rPr>
              <a:t> або  </a:t>
            </a:r>
            <a:r>
              <a:rPr lang="en-US" dirty="0" err="1" smtClean="0">
                <a:latin typeface="Times New Roman"/>
                <a:ea typeface="Times New Roman"/>
              </a:rPr>
              <a:t>PbS</a:t>
            </a:r>
            <a:r>
              <a:rPr lang="uk-UA" dirty="0" smtClean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- для інфрачервоного. </a:t>
            </a:r>
            <a:endParaRPr lang="ru-RU" sz="11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65548" name="Picture 12" descr="595810_html_m545426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41" y="2102892"/>
            <a:ext cx="3245242" cy="236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69734" y="4476333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 hangingPunct="0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Рис.4. </a:t>
            </a:r>
            <a:r>
              <a:rPr lang="ru-RU" sz="1600" dirty="0">
                <a:latin typeface="Times New Roman"/>
                <a:ea typeface="Times New Roman"/>
              </a:rPr>
              <a:t>Будова резисторного оптрона: 1 – </a:t>
            </a:r>
            <a:r>
              <a:rPr lang="ru-RU" sz="1600" dirty="0" err="1">
                <a:latin typeface="Times New Roman"/>
                <a:ea typeface="Times New Roman"/>
              </a:rPr>
              <a:t>світлодіод</a:t>
            </a:r>
            <a:r>
              <a:rPr lang="ru-RU" sz="1600" dirty="0">
                <a:latin typeface="Times New Roman"/>
                <a:ea typeface="Times New Roman"/>
              </a:rPr>
              <a:t>; 2 – </a:t>
            </a:r>
            <a:r>
              <a:rPr lang="ru-RU" sz="1600" dirty="0" err="1">
                <a:latin typeface="Times New Roman"/>
                <a:ea typeface="Times New Roman"/>
              </a:rPr>
              <a:t>металевий</a:t>
            </a:r>
            <a:r>
              <a:rPr lang="ru-RU" sz="1600" dirty="0">
                <a:latin typeface="Times New Roman"/>
                <a:ea typeface="Times New Roman"/>
              </a:rPr>
              <a:t> корпус; 3 – фоторезистор; </a:t>
            </a:r>
            <a:r>
              <a:rPr lang="ru-RU" sz="1600" dirty="0" smtClean="0">
                <a:latin typeface="Times New Roman"/>
                <a:ea typeface="Times New Roman"/>
              </a:rPr>
              <a:t>4 </a:t>
            </a:r>
            <a:r>
              <a:rPr lang="ru-RU" sz="1600" dirty="0">
                <a:latin typeface="Times New Roman"/>
                <a:ea typeface="Times New Roman"/>
              </a:rPr>
              <a:t>– </a:t>
            </a:r>
            <a:r>
              <a:rPr lang="ru-RU" sz="1600" dirty="0" err="1">
                <a:latin typeface="Times New Roman"/>
                <a:ea typeface="Times New Roman"/>
              </a:rPr>
              <a:t>електростатичний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</a:rPr>
              <a:t>екран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" r="12556" b="50211"/>
          <a:stretch>
            <a:fillRect/>
          </a:stretch>
        </p:blipFill>
        <p:spPr bwMode="auto">
          <a:xfrm>
            <a:off x="4496311" y="1759425"/>
            <a:ext cx="4032448" cy="332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63988" y="508592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algn="just" hangingPunct="0">
              <a:spcAft>
                <a:spcPts val="0"/>
              </a:spcAft>
            </a:pPr>
            <a:r>
              <a:rPr lang="uk-UA" sz="1600" dirty="0" smtClean="0">
                <a:latin typeface="Times New Roman"/>
                <a:ea typeface="Times New Roman"/>
              </a:rPr>
              <a:t>Рис.5. Передаточна характеристика  </a:t>
            </a:r>
            <a:endParaRPr lang="ru-RU" sz="1600" dirty="0">
              <a:latin typeface="Times New Roman"/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1401" y="5589240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 hangingPunct="0">
              <a:spcAft>
                <a:spcPts val="0"/>
              </a:spcAft>
            </a:pPr>
            <a:r>
              <a:rPr lang="uk-UA" sz="1600" b="1" i="1" dirty="0" err="1">
                <a:solidFill>
                  <a:srgbClr val="C00000"/>
                </a:solidFill>
                <a:latin typeface="Times New Roman"/>
                <a:ea typeface="Times New Roman"/>
              </a:rPr>
              <a:t>Резисторні</a:t>
            </a:r>
            <a:r>
              <a:rPr lang="uk-UA" sz="1600" b="1" i="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uk-UA" sz="1600" b="1" i="1" dirty="0" err="1">
                <a:solidFill>
                  <a:srgbClr val="C00000"/>
                </a:solidFill>
                <a:latin typeface="Times New Roman"/>
                <a:ea typeface="Times New Roman"/>
              </a:rPr>
              <a:t>оптопари</a:t>
            </a:r>
            <a:r>
              <a:rPr lang="uk-UA" sz="1600" b="1" i="1" dirty="0">
                <a:solidFill>
                  <a:srgbClr val="C00000"/>
                </a:solidFill>
                <a:latin typeface="Times New Roman"/>
                <a:ea typeface="Times New Roman"/>
              </a:rPr>
              <a:t> застосовують</a:t>
            </a:r>
            <a:r>
              <a:rPr lang="uk-UA" sz="16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: </a:t>
            </a:r>
            <a:r>
              <a:rPr lang="uk-UA" sz="1600" dirty="0" smtClean="0">
                <a:latin typeface="Times New Roman"/>
                <a:ea typeface="Times New Roman"/>
              </a:rPr>
              <a:t> </a:t>
            </a:r>
            <a:r>
              <a:rPr lang="uk-UA" sz="1600" dirty="0">
                <a:latin typeface="Times New Roman"/>
                <a:ea typeface="Times New Roman"/>
              </a:rPr>
              <a:t>для автоматичного регулювання </a:t>
            </a:r>
            <a:r>
              <a:rPr lang="uk-UA" sz="1600" dirty="0" smtClean="0">
                <a:latin typeface="Times New Roman"/>
                <a:ea typeface="Times New Roman"/>
              </a:rPr>
              <a:t>підсилення; керування </a:t>
            </a:r>
            <a:r>
              <a:rPr lang="uk-UA" sz="1600" dirty="0">
                <a:latin typeface="Times New Roman"/>
                <a:ea typeface="Times New Roman"/>
              </a:rPr>
              <a:t>безконтактними </a:t>
            </a:r>
            <a:r>
              <a:rPr lang="uk-UA" sz="1600" dirty="0" err="1">
                <a:latin typeface="Times New Roman"/>
                <a:ea typeface="Times New Roman"/>
              </a:rPr>
              <a:t>поділячами</a:t>
            </a:r>
            <a:r>
              <a:rPr lang="uk-UA" sz="1600" dirty="0">
                <a:latin typeface="Times New Roman"/>
                <a:ea typeface="Times New Roman"/>
              </a:rPr>
              <a:t> </a:t>
            </a:r>
            <a:r>
              <a:rPr lang="uk-UA" sz="1600" dirty="0" smtClean="0">
                <a:latin typeface="Times New Roman"/>
                <a:ea typeface="Times New Roman"/>
              </a:rPr>
              <a:t>напруги; модуляції та формування різноманітних сигналів; </a:t>
            </a:r>
            <a:r>
              <a:rPr lang="ru-RU" sz="1600" dirty="0" smtClean="0">
                <a:latin typeface="Times New Roman"/>
                <a:ea typeface="Times New Roman"/>
              </a:rPr>
              <a:t>для </a:t>
            </a:r>
            <a:r>
              <a:rPr lang="ru-RU" sz="1600" dirty="0" err="1">
                <a:latin typeface="Times New Roman"/>
                <a:ea typeface="Times New Roman"/>
              </a:rPr>
              <a:t>слабкострумових</a:t>
            </a:r>
            <a:r>
              <a:rPr lang="ru-RU" sz="1600" dirty="0">
                <a:latin typeface="Times New Roman"/>
                <a:ea typeface="Times New Roman"/>
              </a:rPr>
              <a:t> схем </a:t>
            </a:r>
            <a:r>
              <a:rPr lang="ru-RU" sz="1600" dirty="0" err="1">
                <a:latin typeface="Times New Roman"/>
                <a:ea typeface="Times New Roman"/>
              </a:rPr>
              <a:t>комутації</a:t>
            </a:r>
            <a:r>
              <a:rPr lang="ru-RU" sz="1600" dirty="0">
                <a:latin typeface="Times New Roman"/>
                <a:ea typeface="Times New Roman"/>
              </a:rPr>
              <a:t> в </a:t>
            </a:r>
            <a:r>
              <a:rPr lang="ru-RU" sz="1600" dirty="0" err="1">
                <a:latin typeface="Times New Roman"/>
                <a:ea typeface="Times New Roman"/>
              </a:rPr>
              <a:t>складних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</a:rPr>
              <a:t>пристроях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</a:rPr>
              <a:t>візуального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</a:rPr>
              <a:t>відображення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err="1" smtClean="0">
                <a:latin typeface="Times New Roman"/>
                <a:ea typeface="Times New Roman"/>
              </a:rPr>
              <a:t>інформації</a:t>
            </a:r>
            <a:r>
              <a:rPr lang="ru-RU" sz="1600" dirty="0" smtClean="0">
                <a:latin typeface="Times New Roman"/>
                <a:ea typeface="Times New Roman"/>
              </a:rPr>
              <a:t>.  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201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1664</TotalTime>
  <Words>2539</Words>
  <Application>Microsoft Office PowerPoint</Application>
  <PresentationFormat>Экран (4:3)</PresentationFormat>
  <Paragraphs>268</Paragraphs>
  <Slides>33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Трек</vt:lpstr>
      <vt:lpstr>Microsoft Equation 3.0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Вакуумно-люмінесцентний індикатор (катодолюмінесцентний індикатор)</vt:lpstr>
      <vt:lpstr>Презентация PowerPoint</vt:lpstr>
      <vt:lpstr>Презентация PowerPoint</vt:lpstr>
      <vt:lpstr>Презентация PowerPoint</vt:lpstr>
      <vt:lpstr>2. ФІЗИЧНІ ПРИНЦИПИ ФУНКЦІОНУВАННЯ ВОЛОКОННО – ОПТИЧНИХ ЛІНІЙ ЗВ’ЯЗКУ </vt:lpstr>
      <vt:lpstr>2. ФІЗИЧНІ ПРИНЦИПИ ФУНКЦІОНУВАННЯ ВОЛОКОННО – ОПТИЧНИХ ЛІНІЙ ЗВ’ЯЗКУ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2.2. КОНСТРУКЦІЯ ВОЛОКОННОГО КАБЕЛЯ ДЛЯ ПРОКЛАДАННЯ В ГРУНТ</vt:lpstr>
      <vt:lpstr>Презентация PowerPoint</vt:lpstr>
      <vt:lpstr>2.3. КОНСТРУКЦІЯ оптоволоконного кабелю для прокладання під водою </vt:lpstr>
      <vt:lpstr>2.4. ПЕРЕВАГИ ОПТИЧНИХ ВОЛОКОН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Листопад</dc:creator>
  <cp:lastModifiedBy>aser</cp:lastModifiedBy>
  <cp:revision>149</cp:revision>
  <dcterms:created xsi:type="dcterms:W3CDTF">2013-06-07T19:11:44Z</dcterms:created>
  <dcterms:modified xsi:type="dcterms:W3CDTF">2018-09-24T17:34:27Z</dcterms:modified>
</cp:coreProperties>
</file>