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526" r:id="rId2"/>
    <p:sldId id="528" r:id="rId3"/>
    <p:sldId id="524" r:id="rId4"/>
    <p:sldId id="529" r:id="rId5"/>
    <p:sldId id="530" r:id="rId6"/>
    <p:sldId id="523" r:id="rId7"/>
    <p:sldId id="532" r:id="rId8"/>
    <p:sldId id="531" r:id="rId9"/>
    <p:sldId id="534" r:id="rId10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F2FF"/>
    <a:srgbClr val="99CCFF"/>
    <a:srgbClr val="000099"/>
    <a:srgbClr val="B4A53A"/>
    <a:srgbClr val="FFFF99"/>
    <a:srgbClr val="A4C5FA"/>
    <a:srgbClr val="FF33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09" autoAdjust="0"/>
    <p:restoredTop sz="94671" autoAdjust="0"/>
  </p:normalViewPr>
  <p:slideViewPr>
    <p:cSldViewPr>
      <p:cViewPr varScale="1">
        <p:scale>
          <a:sx n="111" d="100"/>
          <a:sy n="111" d="100"/>
        </p:scale>
        <p:origin x="181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6" y="552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168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8B98D7C2-1D8C-4690-8E89-EA4E933B1594}" type="datetimeFigureOut">
              <a:rPr lang="uk-UA"/>
              <a:pPr>
                <a:defRPr/>
              </a:pPr>
              <a:t>09.04.2020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uk-UA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8E71DBE3-4EE0-409E-BF19-CBBB5166464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9202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89557-29A3-472B-A346-0950BDA720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74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8F040-C265-438B-8565-D0F2247550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965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7BD05-5BC0-41CC-8069-CF24D12A3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583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05065-A9BA-4A43-BAD6-AF5BAB6C79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45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4EF12-E2D5-4796-A14B-F5528FDADC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095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B2768-E96B-472E-A77D-6D593C116A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7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2E2E5-20E0-4477-843E-93137AA7B4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680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0E9D8-4B3F-4C6E-B7C3-455623508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60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A311E-C76C-4735-899C-D757615490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08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6FAD7-CC93-4CDD-B4E6-3316638F3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141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952E5-986E-4B6B-BC10-BE097094E4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47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75000">
              <a:schemeClr val="accent3"/>
            </a:gs>
            <a:gs pos="100000">
              <a:srgbClr val="66707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DF196A23-ECC3-4184-8EB2-4423248C2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89557-29A3-472B-A346-0950BDA720D8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91579" y="1088739"/>
            <a:ext cx="778586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just">
              <a:spcAft>
                <a:spcPts val="0"/>
              </a:spcAft>
            </a:pP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Іонна імплантація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це введення домішки в напівпровідникову пластину шляхом її бомбардування іонами домішки. </a:t>
            </a:r>
          </a:p>
          <a:p>
            <a:pPr indent="270510" algn="just"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іонії імплантації полягає в тому, що на поверхню напівпровідникової підкладки визначеної орієнтації направляється пучок прискорених з енергіями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достатніми для їх проникнення в напівпровідник. Іони мають високу енергію до 200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кеВ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такі іони попадаючи у товщу напівпровідника втрачають свою енергію за рахунок ядерного гальмування або при взаємодії з електронами.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Згідно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теоретичної моделі процесу іонний пучок, який падає на поверхню кристалу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розкладається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два: </a:t>
            </a:r>
            <a:r>
              <a:rPr lang="uk-UA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невпорядкований та </a:t>
            </a:r>
            <a:r>
              <a:rPr lang="uk-UA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каналувальний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>
              <a:spcAft>
                <a:spcPts val="0"/>
              </a:spcAft>
            </a:pPr>
            <a:r>
              <a:rPr lang="uk-UA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Невпорядкований пучок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містить частинки, які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зіштовхуться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поверхнею кристала поблизу регулярних атомів кристалічної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гратки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на відстані, яка менша деякої критичної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Втрати енергії іонами невпорядкованого пучка обумовлені взаємодією з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атомає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>
              <a:spcAft>
                <a:spcPts val="0"/>
              </a:spcAft>
            </a:pPr>
            <a:r>
              <a:rPr lang="uk-UA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Каналувальний</a:t>
            </a:r>
            <a:r>
              <a:rPr lang="uk-UA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пучок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містить частинки, які не мають зіткнення з поверхневими атомами, можуть далі рухатися по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міжвузловому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простору кристалічної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гратки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вздовж атомних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площин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немов би по каналам. Витрата їх енергії відбувається завдяки зіткненню з електронами.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Через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деякий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опромінення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кристала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канали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заповнюються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іонами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домішки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як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наслідок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ефект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каналування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зникає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У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кремні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каналування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іонів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спостерігається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напрямках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(111), (110), (100).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476545" y="233644"/>
            <a:ext cx="7772400" cy="675075"/>
          </a:xfrm>
        </p:spPr>
        <p:txBody>
          <a:bodyPr/>
          <a:lstStyle/>
          <a:p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Легування напівпровідників.</a:t>
            </a:r>
            <a:b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Іонна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імплантація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2.2.1.Фiзичнi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основи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процесу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іонної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імплантації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586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9107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2.2.1.Фiзичнi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основи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процесу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іонної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імплантації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58771"/>
            <a:ext cx="8229600" cy="4995554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Каналувальні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пучки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іони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домішки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попадають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кристал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кутом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критичного.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критичного кута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каналування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сорту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імплантованого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іону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 – 5)о.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імплантації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стараються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позбутися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калалування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площини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розорієнтовують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кути,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критичного.Зменшити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нахилу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пучка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іонів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підкладки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кут повинен бути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/>
              <a:t>7</a:t>
            </a:r>
            <a:r>
              <a:rPr lang="uk-UA" sz="1600" baseline="30000" dirty="0"/>
              <a:t>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покриття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аморфними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шарами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SiO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Розглянемо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іон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пучка,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іон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атомам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змінювати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траєкторія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іона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 ломану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005065-A9BA-4A43-BAD6-AF5BAB6C799A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755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6564" y="274638"/>
            <a:ext cx="8030235" cy="544072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2.2.1.Фiзичнi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основи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процесу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іонної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імплантації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93348"/>
            <a:ext cx="8229600" cy="5032816"/>
          </a:xfrm>
        </p:spPr>
        <p:txBody>
          <a:bodyPr/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270510" indent="0" algn="just">
              <a:spcAft>
                <a:spcPts val="0"/>
              </a:spcAft>
              <a:buNone/>
            </a:pPr>
            <a:endParaRPr lang="uk-UA" sz="1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0510" indent="0" algn="just">
              <a:spcAft>
                <a:spcPts val="0"/>
              </a:spcAft>
              <a:buNone/>
            </a:pPr>
            <a:r>
              <a:rPr lang="en-US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uk-UA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</a:t>
            </a:r>
            <a:r>
              <a:rPr lang="en-US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Глибина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проникнення домішки в підкладку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Відстань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яку проходить іон від точки падіння до своєї зупинки називається </a:t>
            </a:r>
            <a:r>
              <a:rPr lang="uk-UA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довжиною пробігу </a:t>
            </a:r>
            <a:r>
              <a:rPr lang="en-US" sz="1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uk-UA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Відстань, яку проходить іон між двома послідуючими взаємодіями називається середньою величиною вільного пробігу </a:t>
            </a:r>
            <a:r>
              <a:rPr lang="en-US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Rp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Проекція довжини пробігу на напрямок початкового руху (проекція до нормалі) називається </a:t>
            </a:r>
            <a:r>
              <a:rPr lang="uk-UA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середня проекція пробігу </a:t>
            </a:r>
            <a:r>
              <a:rPr lang="uk-UA" sz="1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sz="1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uk-UA" sz="1800" i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р.</a:t>
            </a:r>
            <a:r>
              <a:rPr lang="uk-UA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Оскільки</a:t>
            </a:r>
            <a:r>
              <a:rPr lang="uk-UA" sz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кожен іон проходить різну довжину пробігу у кристалі то середня проекція пробігу характеризується ще двома параметрами: </a:t>
            </a:r>
            <a:r>
              <a:rPr lang="uk-UA" sz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боковим розсіюванням </a:t>
            </a:r>
            <a:r>
              <a:rPr lang="uk-UA" sz="16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sz="16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1600" i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</a:t>
            </a:r>
            <a:r>
              <a:rPr lang="uk-UA" sz="1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середнім квадратичним відхиленням </a:t>
            </a:r>
            <a:r>
              <a:rPr lang="uk-UA" sz="16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sz="16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uk-UA" sz="1600" i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uk-UA" sz="16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Останній параметр описує на скільки відрізняється середньостатистична довжина пробігу від мінімальної до максимальної довжини пробігу. </a:t>
            </a:r>
            <a:r>
              <a:rPr lang="uk-UA" sz="1400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1400" i="1" baseline="-250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</a:t>
            </a:r>
            <a:r>
              <a:rPr lang="uk-UA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наскільки максимальний іон може відхилитися від напрямку початкового руху. Величина середньої проекції пробігу відхилень залежить від енергії пучка і від сорту іона, якщо енергія змінюється від 10 до </a:t>
            </a:r>
            <a:r>
              <a:rPr lang="uk-UA" sz="1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300 </a:t>
            </a:r>
            <a:r>
              <a:rPr lang="uk-UA" sz="14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кеВ</a:t>
            </a:r>
            <a:r>
              <a:rPr lang="uk-UA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то для </a:t>
            </a:r>
            <a:r>
              <a:rPr lang="uk-UA" sz="1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бору </a:t>
            </a:r>
            <a:r>
              <a:rPr lang="en-US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uk-UA" sz="1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 </a:t>
            </a:r>
            <a:r>
              <a:rPr lang="uk-UA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</a:t>
            </a:r>
            <a:r>
              <a:rPr lang="uk-UA" sz="1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40-660 нм</a:t>
            </a:r>
            <a:r>
              <a:rPr lang="uk-UA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sz="1400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uk-UA" sz="1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 </a:t>
            </a:r>
            <a:r>
              <a:rPr lang="uk-UA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</a:t>
            </a:r>
            <a:r>
              <a:rPr lang="uk-UA" sz="1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19-100 нм</a:t>
            </a:r>
            <a:r>
              <a:rPr lang="uk-UA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для фосфору </a:t>
            </a:r>
            <a:r>
              <a:rPr lang="en-US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uk-UA" sz="1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 </a:t>
            </a:r>
            <a:r>
              <a:rPr lang="uk-UA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=15-400нм, </a:t>
            </a:r>
            <a:r>
              <a:rPr lang="uk-UA" sz="1400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uk-UA" sz="14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 </a:t>
            </a:r>
            <a:r>
              <a:rPr lang="uk-UA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= 8-115нм</a:t>
            </a:r>
            <a:r>
              <a:rPr lang="uk-UA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Бокове розсіювання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визначає ступінь проникнення іонів під маску на поверхні пластини. При відсутності ефекту </a:t>
            </a:r>
            <a:r>
              <a:rPr lang="uk-UA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каналування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розсіювання іонів носить випадковий характер і розподіл їх пробігу описується функцією Гауса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Відстань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яку проходить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іон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точки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падіння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зупинки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довжиною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пробігу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Відстань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яку проходить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іон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двома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послідуючими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взаємодіями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величиною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пробігу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Проекція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довжини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пробігу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напрямок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початкового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проекція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проекція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пробігу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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 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іон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проходить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довжину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пробігу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кристалі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проекція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пробігу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двома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параметрами: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боковим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розсіюванням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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R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квадратичним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відхиленням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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  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параметр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описує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скільки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середньостатистична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довжина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пробігу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довжини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пробігу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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R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іон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відхилитися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початкового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Величина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проекції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пробігу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пучка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сорту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іона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змінюється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до 300кеВ, то для бора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  =40-660нм, 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  =19-100нм, для фосфору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  =15-400нм, 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  =8-115нм. Бокове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розсіювання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проникнення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іонів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маску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пластини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відсутності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каналування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розсіювання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іонів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носить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пробігу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описується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функцією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Гауса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N(x). </a:t>
            </a:r>
          </a:p>
          <a:p>
            <a:pPr marL="0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005065-A9BA-4A43-BAD6-AF5BAB6C799A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1077" name="Рисунок 2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790" y="974287"/>
            <a:ext cx="2475275" cy="1509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9655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2880"/>
            <a:ext cx="8229600" cy="640835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2.2.1.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Фiзичнi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основи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процесу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іонної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імплантації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005065-A9BA-4A43-BAD6-AF5BAB6C799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328364"/>
              </p:ext>
            </p:extLst>
          </p:nvPr>
        </p:nvGraphicFramePr>
        <p:xfrm>
          <a:off x="671720" y="1744575"/>
          <a:ext cx="1181019" cy="565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41" name="Equation" r:id="rId3" imgW="457002" imgH="215806" progId="Equation.DSMT4">
                  <p:embed/>
                </p:oleObj>
              </mc:Choice>
              <mc:Fallback>
                <p:oleObj name="Equation" r:id="rId3" imgW="457002" imgH="215806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720" y="1744575"/>
                        <a:ext cx="1181019" cy="5659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765018"/>
              </p:ext>
            </p:extLst>
          </p:nvPr>
        </p:nvGraphicFramePr>
        <p:xfrm>
          <a:off x="1871700" y="1211121"/>
          <a:ext cx="5230107" cy="1632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42" name="Equation" r:id="rId5" imgW="1955800" imgH="609600" progId="Equation.DSMT4">
                  <p:embed/>
                </p:oleObj>
              </mc:Choice>
              <mc:Fallback>
                <p:oleObj name="Equation" r:id="rId5" imgW="1955800" imgH="609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700" y="1211121"/>
                        <a:ext cx="5230107" cy="16328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3806915" y="26248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3806915" y="28439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1590" y="3293985"/>
            <a:ext cx="6885765" cy="198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02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10912"/>
            <a:ext cx="8229600" cy="5172438"/>
          </a:xfrm>
        </p:spPr>
        <p:txBody>
          <a:bodyPr/>
          <a:lstStyle/>
          <a:p>
            <a:pPr indent="0" algn="just">
              <a:spcAft>
                <a:spcPts val="0"/>
              </a:spcAft>
              <a:buNone/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концентрації домішки з глибиною являє криву з максимумом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Q 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const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М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аксимум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концентрації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внесеної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домішки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не є на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поверхні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як при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термічній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дифузії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Збільшення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енергії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пучка приводить до того,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поверхнева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концентрація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зменшується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глибина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збільшується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максимум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змін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зміщується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товщу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напівпровідника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певних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енергіях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пучка та дозах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легування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можна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досягти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того,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поверхнева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концентрація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буде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прямувати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 нуля і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виготовляти с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ховані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шарі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005065-A9BA-4A43-BAD6-AF5BAB6C799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01570" y="143635"/>
            <a:ext cx="81008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2.2.1. </a:t>
            </a:r>
            <a:r>
              <a:rPr lang="ru-RU" sz="2800" b="1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Фiзичнi</a:t>
            </a:r>
            <a:r>
              <a:rPr lang="ru-RU" sz="28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800" b="1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основи</a:t>
            </a:r>
            <a:r>
              <a:rPr lang="ru-RU" sz="28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800" b="1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процесу</a:t>
            </a:r>
            <a:r>
              <a:rPr lang="ru-RU" sz="28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800" b="1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іонної</a:t>
            </a:r>
            <a:r>
              <a:rPr lang="ru-RU" sz="28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2800" b="1" kern="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імплантації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259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1580" y="323656"/>
            <a:ext cx="7772400" cy="81009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2.2.2.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іонної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імплантації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6545" y="1053794"/>
            <a:ext cx="8210255" cy="4985495"/>
          </a:xfrm>
        </p:spPr>
        <p:txBody>
          <a:bodyPr/>
          <a:lstStyle/>
          <a:p>
            <a:pPr indent="270510" algn="just">
              <a:spcAft>
                <a:spcPts val="0"/>
              </a:spcAft>
            </a:pP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>
              <a:spcAft>
                <a:spcPts val="0"/>
              </a:spcAft>
            </a:pP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>
              <a:spcAft>
                <a:spcPts val="0"/>
              </a:spcAft>
            </a:pP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>
              <a:spcAft>
                <a:spcPts val="0"/>
              </a:spcAft>
            </a:pP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>
              <a:spcAft>
                <a:spcPts val="0"/>
              </a:spcAft>
            </a:pP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>
              <a:spcAft>
                <a:spcPts val="0"/>
              </a:spcAft>
            </a:pPr>
            <a:endParaRPr lang="uk-UA" sz="1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>
              <a:spcAft>
                <a:spcPts val="0"/>
              </a:spcAft>
            </a:pPr>
            <a:endParaRPr lang="uk-U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>
              <a:spcAft>
                <a:spcPts val="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Установка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іонної імплантації складається з декількох основних блоків: іонного, магнітного мас-аналізатора та камерою з кремнієвою пластиною - мішенню.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89557-29A3-472B-A346-0950BDA720D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130050" name="Рисунок 2" descr="Описание: H:\Тестування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1" r="5211" b="6165"/>
          <a:stretch>
            <a:fillRect/>
          </a:stretch>
        </p:blipFill>
        <p:spPr bwMode="auto">
          <a:xfrm>
            <a:off x="2321751" y="1121769"/>
            <a:ext cx="4545504" cy="2397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106615" y="3338990"/>
            <a:ext cx="72908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just"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Рис.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хема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установки для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іонної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імплантації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1-камера джерела домішок; 2-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термокатод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3 - магнітний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масаналізатор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4 – пластина мішені, 5 – спіраль нагріву мішені.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2771799" y="5704402"/>
            <a:ext cx="2137969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40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409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2.2.2.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іонної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імплантації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33746"/>
            <a:ext cx="8229600" cy="4992418"/>
          </a:xfrm>
        </p:spPr>
        <p:txBody>
          <a:bodyPr/>
          <a:lstStyle/>
          <a:p>
            <a:pPr indent="27051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Крім вказаних вузлів установка містить вакуумну системи, систему для прогріву, яка необхідна для очистки стінок вакуумних камер, шафи керування (з електронною апаратурою для керування і блоками живлення). Камера домішки представляє собою вакуумну камеру. де підтримується вакуум 10</a:t>
            </a:r>
            <a:r>
              <a:rPr lang="uk-UA" sz="20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-3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Па. Іонізація домішки відбувається за допомогою пучка електронів, для цього через систему напуску подається газ, що містить потрібну домішку (PF</a:t>
            </a:r>
            <a:r>
              <a:rPr lang="uk-UA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5,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BF</a:t>
            </a:r>
            <a:r>
              <a:rPr lang="uk-UA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3)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В результаті бомбардування молекул електронами утворюються додатні іони, які прискорюються напругою 10-300 кВ і фокусуються в пучок діаметром порядку 1см електростатичними лінзами. Такий пучок попадає в підковоподібну трубу, де теж підтримується вакуум, і проходить через мас-аналізатор, який представляє собою сильний електромагніт, розміщений за межами труби. Труба проходить між полюсами магніту (поле магніту 1-1,5 Т). Завдяки дії магнітного поля відбувається сепарація іонів за масами. В результаті такої сепарації пучок іонів буде складатися на 100% з іонів одного типу. Під дією магніту починають рухатися по радіусу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005065-A9BA-4A43-BAD6-AF5BAB6C799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411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іонної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імплантації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005065-A9BA-4A43-BAD6-AF5BAB6C799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524955"/>
              </p:ext>
            </p:extLst>
          </p:nvPr>
        </p:nvGraphicFramePr>
        <p:xfrm>
          <a:off x="2276745" y="1403775"/>
          <a:ext cx="3105345" cy="1231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1" name="Equation" r:id="rId3" imgW="927100" imgH="469900" progId="Equation.DSMT4">
                  <p:embed/>
                </p:oleObj>
              </mc:Choice>
              <mc:Fallback>
                <p:oleObj name="Equation" r:id="rId3" imgW="927100" imgH="469900" progId="Equation.DSMT4">
                  <p:embed/>
                  <p:pic>
                    <p:nvPicPr>
                      <p:cNvPr id="14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6745" y="1403775"/>
                        <a:ext cx="3105345" cy="12317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51620" y="3158971"/>
            <a:ext cx="62556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напруженість магнітного поля,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маса іонів,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прискорююча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напруга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0510"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заряд.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930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Після </a:t>
            </a:r>
            <a:r>
              <a:rPr lang="uk-UA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массаналізатора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іони проходять через діафрагму і фокусуються в пучок меншого діаметру. В камері, де розміщена пластина, є система, щоб проводити сканування по зразку. В камері об’єкта розміщується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напівпровідникова пластина,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підкладкотримач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містить пристрій для нагрівання пластини з метою відпалювання аморфних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ділянок та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активізації домішок. Крім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того,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поле підкладки утримувача підключений інтегратор заряду, який дозволяє  централізувати іони в наслідок пропускання електричного струму через пластини.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камері об’єкта поміщається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фокусуюча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система та система сканування пучка. При проведенні процесу іонної імплантації необхідно на пластині створювати захисну маску, яку можна виготовити з шару оксиду кремнію, нітриду кремнію, алюмінію, нікелю або золота. Товщина захисної маски розраховується з урахуванням довжини пробігу іонів у захисному шарі.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005065-A9BA-4A43-BAD6-AF5BAB6C799A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584527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2.2.2.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іонної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імплантації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1345440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15661</TotalTime>
  <Words>1235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Оформление по умолчанию</vt:lpstr>
      <vt:lpstr>MathType 6.0 Equation</vt:lpstr>
      <vt:lpstr>Equation</vt:lpstr>
      <vt:lpstr>2. Легування напівпровідників. 2.2. Іонна імплантація  2.2.1.Фiзичнi основи процесу іонної імплантації</vt:lpstr>
      <vt:lpstr>2.2.1.Фiзичнi основи процесу іонної імплантації</vt:lpstr>
      <vt:lpstr>2.2.1.Фiзичнi основи процесу іонної імплантації</vt:lpstr>
      <vt:lpstr>2.2.1. Фiзичнi основи процесу іонної імплантації</vt:lpstr>
      <vt:lpstr>Презентация PowerPoint</vt:lpstr>
      <vt:lpstr>2.2.2. Практичні способи іонної імплантації </vt:lpstr>
      <vt:lpstr>2.2.2. Практичні способи іонної імплантації</vt:lpstr>
      <vt:lpstr>Практичні способи іонної імплантації</vt:lpstr>
      <vt:lpstr>2.2.2. Практичні способи іонної імплантації</vt:lpstr>
    </vt:vector>
  </TitlesOfParts>
  <Company>Penthouse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KoLoB</dc:creator>
  <cp:lastModifiedBy>Пользователь Windows</cp:lastModifiedBy>
  <cp:revision>996</cp:revision>
  <cp:lastPrinted>2015-02-19T08:08:51Z</cp:lastPrinted>
  <dcterms:created xsi:type="dcterms:W3CDTF">2009-10-30T17:07:49Z</dcterms:created>
  <dcterms:modified xsi:type="dcterms:W3CDTF">2020-04-09T21:37:03Z</dcterms:modified>
</cp:coreProperties>
</file>