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545" r:id="rId2"/>
    <p:sldId id="546" r:id="rId3"/>
    <p:sldId id="402" r:id="rId4"/>
    <p:sldId id="527" r:id="rId5"/>
    <p:sldId id="526" r:id="rId6"/>
    <p:sldId id="528" r:id="rId7"/>
    <p:sldId id="529" r:id="rId8"/>
    <p:sldId id="530" r:id="rId9"/>
    <p:sldId id="531" r:id="rId10"/>
    <p:sldId id="533" r:id="rId11"/>
    <p:sldId id="534" r:id="rId12"/>
    <p:sldId id="532" r:id="rId13"/>
    <p:sldId id="535" r:id="rId14"/>
    <p:sldId id="536" r:id="rId15"/>
    <p:sldId id="537" r:id="rId16"/>
    <p:sldId id="538" r:id="rId17"/>
    <p:sldId id="539" r:id="rId18"/>
    <p:sldId id="540" r:id="rId19"/>
    <p:sldId id="541" r:id="rId20"/>
    <p:sldId id="542" r:id="rId21"/>
    <p:sldId id="543" r:id="rId22"/>
    <p:sldId id="544" r:id="rId23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FA1"/>
    <a:srgbClr val="DDF2FF"/>
    <a:srgbClr val="99CCFF"/>
    <a:srgbClr val="000099"/>
    <a:srgbClr val="B4A53A"/>
    <a:srgbClr val="FFFF99"/>
    <a:srgbClr val="A4C5FA"/>
    <a:srgbClr val="FF33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2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55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8B98D7C2-1D8C-4690-8E89-EA4E933B1594}" type="datetimeFigureOut">
              <a:rPr lang="uk-UA"/>
              <a:pPr>
                <a:defRPr/>
              </a:pPr>
              <a:t>19.05.2016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8E71DBE3-4EE0-409E-BF19-CBBB5166464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9202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9557-29A3-472B-A346-0950BDA72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7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8F040-C265-438B-8565-D0F224755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6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BD05-5BC0-41CC-8069-CF24D12A3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8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05065-A9BA-4A43-BAD6-AF5BAB6C7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45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4EF12-E2D5-4796-A14B-F5528FDAD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9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2768-E96B-472E-A77D-6D593C116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7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2E2E5-20E0-4477-843E-93137AA7B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68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0E9D8-4B3F-4C6E-B7C3-455623508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60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A311E-C76C-4735-899C-D75761549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6FAD7-CC93-4CDD-B4E6-3316638F3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14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52E5-986E-4B6B-BC10-BE097094E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47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75000">
              <a:schemeClr val="accent3"/>
            </a:gs>
            <a:gs pos="100000">
              <a:srgbClr val="66707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F196A23-ECC3-4184-8EB2-4423248C2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368300"/>
            <a:ext cx="8415338" cy="1395515"/>
          </a:xfrm>
        </p:spPr>
        <p:txBody>
          <a:bodyPr/>
          <a:lstStyle/>
          <a:p>
            <a:pPr indent="450215">
              <a:spcBef>
                <a:spcPts val="600"/>
              </a:spcBef>
              <a:spcAft>
                <a:spcPts val="0"/>
              </a:spcAft>
              <a:tabLst>
                <a:tab pos="55816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СЕНСОРИ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 ВЕЛИЧИН НА ОСНОВІ РОЗПОДІЛЕНИХ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RC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-СТРУКТУР</a:t>
            </a:r>
            <a:b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.1 </a:t>
            </a:r>
            <a:r>
              <a:rPr lang="ru-RU" sz="1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типи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плівкових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RC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-структур з </a:t>
            </a:r>
            <a:r>
              <a:rPr lang="ru-RU" sz="1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розподіленими</a:t>
            </a:r>
            <a:r>
              <a:rPr lang="uk-UA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параметрами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213865"/>
            <a:ext cx="8414088" cy="3632742"/>
          </a:xfrm>
        </p:spPr>
        <p:txBody>
          <a:bodyPr/>
          <a:lstStyle/>
          <a:p>
            <a:pPr marL="12700" marR="12700" indent="43688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Розподілені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RC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були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вперше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1956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році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американськими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вченими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Андерсеном та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Шмітто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англомовній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абревіатура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DRC.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 marR="12700" indent="43688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RC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розподіленими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параметрами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 правило, в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мікросхемах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фільтрів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селективного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зворотного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зв’язку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побудові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активних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фільтрів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останні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роки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розподілених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RC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-структур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викликаний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можливістю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сенсорах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величин,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основаною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перетворенні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параметрів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неелектричних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вхідних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величин у частоту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вихідного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сигналу.</a:t>
            </a:r>
            <a:endParaRPr lang="ru-RU" sz="18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 algn="just" eaLnBrk="1" hangingPunct="1">
              <a:lnSpc>
                <a:spcPct val="90000"/>
              </a:lnSpc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</a:endParaRPr>
          </a:p>
        </p:txBody>
      </p:sp>
      <p:sp>
        <p:nvSpPr>
          <p:cNvPr id="205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86775" y="6173788"/>
            <a:ext cx="24447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fld id="{31F4C71B-2364-4DFA-BBD4-C8F757B8D64A}" type="slidenum">
              <a:rPr lang="ru-RU" smtClean="0">
                <a:solidFill>
                  <a:srgbClr val="000000"/>
                </a:solidFill>
              </a:rPr>
              <a:pPr eaLnBrk="1" hangingPunct="1">
                <a:defRPr/>
              </a:pPr>
              <a:t>1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6" name="Номер слайда 4"/>
          <p:cNvSpPr txBox="1">
            <a:spLocks/>
          </p:cNvSpPr>
          <p:nvPr/>
        </p:nvSpPr>
        <p:spPr bwMode="auto">
          <a:xfrm>
            <a:off x="8479006" y="6131701"/>
            <a:ext cx="24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</a:rPr>
              <a:t> </a:t>
            </a:r>
            <a:fld id="{31F4C71B-2364-4DFA-BBD4-C8F757B8D64A}" type="slidenum">
              <a:rPr lang="ru-RU" smtClean="0">
                <a:solidFill>
                  <a:srgbClr val="000000"/>
                </a:solidFill>
              </a:rPr>
              <a:pPr eaLnBrk="1" hangingPunct="1">
                <a:defRPr/>
              </a:pPr>
              <a:t>1</a:t>
            </a:fld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5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368300"/>
            <a:ext cx="8415338" cy="1086479"/>
          </a:xfrm>
        </p:spPr>
        <p:txBody>
          <a:bodyPr/>
          <a:lstStyle/>
          <a:p>
            <a:pPr indent="449580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4.2.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Схеми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використання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розподілених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 у сенсорах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фізичних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величин</a:t>
            </a:r>
            <a:r>
              <a:rPr lang="ru-RU" sz="2000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</a:br>
            <a:r>
              <a:rPr lang="uk-UA" b="1" dirty="0" smtClean="0"/>
              <a:t/>
            </a:r>
            <a:br>
              <a:rPr lang="uk-UA" b="1" dirty="0" smtClean="0"/>
            </a:br>
            <a:endParaRPr lang="ru-RU" sz="2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2288" y="1511929"/>
            <a:ext cx="8188325" cy="4604709"/>
          </a:xfrm>
        </p:spPr>
        <p:txBody>
          <a:bodyPr/>
          <a:lstStyle/>
          <a:p>
            <a:pPr indent="361950" algn="just" eaLnBrk="1" hangingPunct="1">
              <a:lnSpc>
                <a:spcPct val="90000"/>
              </a:lnSpc>
            </a:pPr>
            <a:r>
              <a:rPr lang="ru-RU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Якщо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величина опору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або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ємності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залежить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деякої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зовнішньої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фізичної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величини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характеризує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навколишнє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середовище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то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її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стала часу і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всі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характерні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частоти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змінюються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залежності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типу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функції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визначає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цю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залежність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uk-UA" sz="18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Вказані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покладені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основу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використання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</a:t>
            </a:r>
            <a:r>
              <a:rPr 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 для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вимірювання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певної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фізичної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величини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ξ. 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 правило</a:t>
            </a:r>
            <a:r>
              <a:rPr 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DR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</a:t>
            </a:r>
            <a:r>
              <a:rPr 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структуру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поміщають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у коло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зворотного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</a:t>
            </a:r>
            <a:r>
              <a:rPr 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’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язку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підсилювача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при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виконанні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умов балансу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амплітуди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фази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отримують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схему генератора</a:t>
            </a:r>
            <a:r>
              <a:rPr 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якому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величина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генерованої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частоти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буде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змінюватися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як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функція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фізичної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величини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ξ.</a:t>
            </a:r>
            <a:endParaRPr lang="ru-RU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Серед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широкого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класу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мікроелектронних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генераторів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особливу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роль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відіграють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генератори</a:t>
            </a:r>
            <a:r>
              <a:rPr lang="ru-RU" sz="18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застосуванням</a:t>
            </a:r>
            <a:r>
              <a:rPr lang="ru-RU" sz="18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структур </a:t>
            </a:r>
            <a:r>
              <a:rPr lang="en-US" sz="18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8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 з </a:t>
            </a:r>
            <a:r>
              <a:rPr lang="ru-RU" sz="1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розподіленими</a:t>
            </a:r>
            <a:r>
              <a:rPr lang="ru-RU" sz="18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параметрами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Застосування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дозволяє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багатьох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випадках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не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тільки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спростити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конструкцію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схеми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але й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отримати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кращі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характеристики,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ніж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усхемах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зосередженими</a:t>
            </a:r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параметрами.</a:t>
            </a:r>
            <a:endParaRPr lang="ru-RU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С-генераторах </a:t>
            </a:r>
            <a:r>
              <a:rPr lang="ru-RU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достатню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селективність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можна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отримати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при 3-4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елементах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(конденсаторах та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індуктивностях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 в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колі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зворотного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зв’язку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361950" algn="just" eaLnBrk="1" hangingPunct="1"/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205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27395" y="6309320"/>
            <a:ext cx="603855" cy="34071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fld id="{31F4C71B-2364-4DFA-BBD4-C8F757B8D64A}" type="slidenum">
              <a:rPr lang="ru-RU" smtClean="0">
                <a:solidFill>
                  <a:srgbClr val="000000"/>
                </a:solidFill>
              </a:rPr>
              <a:pPr eaLnBrk="1" hangingPunct="1">
                <a:defRPr/>
              </a:pPr>
              <a:t>10</a:t>
            </a:fld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6545" y="683695"/>
            <a:ext cx="83709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практиці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генератори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С-структурами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можуть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використовуватися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генерування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гармонічних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коливань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частотою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частки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Гц до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кількох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МГц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вимагає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достатньо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великого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підсилення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Для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цього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застосовують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багатоступеневі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підсилювачі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виконані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дискретних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елементах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або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операці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йних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підсилювачах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найбільш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відомих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генераторів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С-структурах,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використовуються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сенсорах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фізичних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величин,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можна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віднести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генератор з </a:t>
            </a:r>
            <a:r>
              <a:rPr lang="ru-RU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фільтром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нижніх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частот (ФНЧ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).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65746" y="6357888"/>
            <a:ext cx="3834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11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9" name="Рисунок 8" descr="C:\Users\Александр\Desktop\КОНСП 1\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0" y="3023955"/>
            <a:ext cx="4731385" cy="15309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102251" y="4374105"/>
            <a:ext cx="7483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5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Використання розподілених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 у вигляді ФНЧ: </a:t>
            </a:r>
            <a:endParaRPr lang="uk-UA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 схема ФНЧ на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С-структурі; б) структура генератора з ФНЧ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421945" y="52330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6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6545" y="683695"/>
            <a:ext cx="8370930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515" y="185481"/>
            <a:ext cx="8442430" cy="718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Сенсори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розподіленими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RC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-структурами у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вигляді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нульових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фільтрів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</a:p>
          <a:p>
            <a:pPr indent="44958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нульових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фільтрів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відносяться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вузькосмугові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в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яких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визначеній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частоті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ω</a:t>
            </a:r>
            <a:r>
              <a:rPr lang="ru-RU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0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коефіцієнт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передачі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дорівнює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нулю. </a:t>
            </a:r>
          </a:p>
          <a:p>
            <a:pPr indent="449580" algn="just"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Ці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побудувати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RC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-структур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комбінації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однорідної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RC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зосередженим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резистором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конденсатором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4.6.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Використання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 у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вигляді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НФ:</a:t>
            </a: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а) схема НФ на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б) структура генератора з НФ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2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pic>
        <p:nvPicPr>
          <p:cNvPr id="5" name="Рисунок 4" descr="C:\Users\Александр\Desktop\КОНСП 1\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25" y="2483895"/>
            <a:ext cx="5220580" cy="176548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8565746" y="6357888"/>
            <a:ext cx="3834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12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34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6545" y="683695"/>
            <a:ext cx="8370930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515" y="185481"/>
            <a:ext cx="844243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Сенсори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 розподіленими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С-структурами у вигляді фільтрів верхніх частот.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4.7.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Використання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 у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вигляді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ФВЧ: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а) схема ФВЧ на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б) структура генератора з ФВЧ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2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65746" y="6357888"/>
            <a:ext cx="3834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13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7" name="Рисунок 6" descr="C:\Users\Александр\Desktop\КОНСП 1\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680" y="698622"/>
            <a:ext cx="5146040" cy="1743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97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368301"/>
            <a:ext cx="8415338" cy="810450"/>
          </a:xfrm>
        </p:spPr>
        <p:txBody>
          <a:bodyPr/>
          <a:lstStyle/>
          <a:p>
            <a:pPr indent="449580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4.3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Плівкові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розподілених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С-структурах</a:t>
            </a:r>
            <a:r>
              <a:rPr lang="ru-RU" sz="2000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</a:br>
            <a:r>
              <a:rPr lang="uk-UA" b="1" dirty="0" smtClean="0"/>
              <a:t/>
            </a:r>
            <a:br>
              <a:rPr lang="uk-UA" b="1" dirty="0" smtClean="0"/>
            </a:br>
            <a:endParaRPr lang="ru-RU" sz="2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2288" y="1178751"/>
            <a:ext cx="8188325" cy="4937887"/>
          </a:xfrm>
        </p:spPr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Використання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С-структурах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матеріалів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параметри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опір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резистивного шару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або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проникність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діелектричного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шару)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залежать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дає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можливість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створення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відносно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простих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схем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перетворення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частоту,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було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вперше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показано в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схемі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нижніх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частот з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використанням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властивостей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рутенієвих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резистивних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шарів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виготовлених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діелектричній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підкладці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Одна з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основних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особливостей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основі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С-структурах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полягає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тому,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резистивні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шари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наносяться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не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безпосередньо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підкладку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а на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шари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Дослідження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показали,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властивості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таких структур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суттєво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відрізняються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властивостей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елементів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активний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наноситься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безпосередньо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підкладку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Це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стосується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практично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всіх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параметрів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а особливо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величини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опору на квадрат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поверхні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температурних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коефіцієнтів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опору.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Різниця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у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значеннях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вказаних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параметрів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для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резисторів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нанесених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безпосередньо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підкладку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і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резисторів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нанесених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діелектричний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шар,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можуть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залежно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товщини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шарів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температури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обробки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досягати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двох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порядків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пояснюється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взаємною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дифузією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між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діелектричним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резистивним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шарами. </a:t>
            </a:r>
            <a:endParaRPr lang="ru-RU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 рис. 3.11 показана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залежність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опору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товстоплівкового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резистора,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нанесеного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діелектрик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виготовлений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Ті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O</a:t>
            </a:r>
            <a:r>
              <a:rPr lang="ru-RU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2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скла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361950" algn="just" eaLnBrk="1" hangingPunct="1"/>
            <a:endParaRPr lang="ru-RU" sz="1600" dirty="0" smtClean="0">
              <a:latin typeface="Times New Roman" pitchFamily="18" charset="0"/>
            </a:endParaRPr>
          </a:p>
        </p:txBody>
      </p:sp>
      <p:sp>
        <p:nvSpPr>
          <p:cNvPr id="205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27395" y="6309320"/>
            <a:ext cx="603855" cy="34071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fld id="{31F4C71B-2364-4DFA-BBD4-C8F757B8D64A}" type="slidenum">
              <a:rPr lang="ru-RU" smtClean="0">
                <a:solidFill>
                  <a:srgbClr val="000000"/>
                </a:solidFill>
              </a:rPr>
              <a:pPr eaLnBrk="1" hangingPunct="1">
                <a:defRPr/>
              </a:pPr>
              <a:t>14</a:t>
            </a:fld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6565" y="598473"/>
            <a:ext cx="8188325" cy="6030670"/>
          </a:xfrm>
        </p:spPr>
        <p:txBody>
          <a:bodyPr/>
          <a:lstStyle/>
          <a:p>
            <a:pPr indent="449580" algn="l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 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Для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побудови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сенсорів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можна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застосовувати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всі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схеми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генераторів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С-структурами.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загальному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випадку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найбільш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практичною є схема з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С-структурою у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вигляді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фільтра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нижніх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частот,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навантаженою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зосередженим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опором,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може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бути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виготовлений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типової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резистивної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композиції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або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резистивного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матеріалу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з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якого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виконана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розподілена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С-структура.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Розглянута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 рис.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схема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дає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можливість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настроювання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частоти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вихідного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сигналу шляхом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опору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навантаження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Для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цього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вводиться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коефіцієнт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навантаження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m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/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Для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виготовлення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застосовані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стандартні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резистивні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пасти,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діелектричні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пасти з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суміші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</a:t>
            </a:r>
            <a:r>
              <a:rPr lang="en-US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i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</a:t>
            </a:r>
            <a:r>
              <a:rPr lang="ru-RU" sz="16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2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скла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паладієво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-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срібні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провідникові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пасти. При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цьому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використана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зміна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температурних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властивостей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рутенієвих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резистивних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шарів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виготовлених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діелектричному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шарі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endParaRPr lang="ru-RU" sz="1600" i="1" dirty="0" smtClean="0">
              <a:latin typeface="Times New Roman" pitchFamily="18" charset="0"/>
            </a:endParaRPr>
          </a:p>
        </p:txBody>
      </p:sp>
      <p:sp>
        <p:nvSpPr>
          <p:cNvPr id="205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27395" y="6309320"/>
            <a:ext cx="603855" cy="34071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fld id="{31F4C71B-2364-4DFA-BBD4-C8F757B8D64A}" type="slidenum">
              <a:rPr lang="ru-RU" smtClean="0">
                <a:solidFill>
                  <a:srgbClr val="000000"/>
                </a:solidFill>
              </a:rPr>
              <a:pPr eaLnBrk="1" hangingPunct="1">
                <a:defRPr/>
              </a:pPr>
              <a:t>15</a:t>
            </a:fld>
            <a:endParaRPr lang="ru-RU" dirty="0" smtClean="0">
              <a:solidFill>
                <a:srgbClr val="000000"/>
              </a:solidFill>
            </a:endParaRPr>
          </a:p>
        </p:txBody>
      </p:sp>
      <p:pic>
        <p:nvPicPr>
          <p:cNvPr id="6" name="Рисунок 5" descr="C:\Users\Александр\Desktop\КОНСП 1\1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695" y="2074862"/>
            <a:ext cx="4365485" cy="21642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56565" y="4144253"/>
            <a:ext cx="6480720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4.8. Схема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опором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навантаження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6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6565" y="598473"/>
            <a:ext cx="8188325" cy="6030670"/>
          </a:xfrm>
        </p:spPr>
        <p:txBody>
          <a:bodyPr/>
          <a:lstStyle/>
          <a:p>
            <a:pPr indent="449580" algn="l"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4.9.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Залежність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вихідної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частоти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сенсора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 –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= 8 кОм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2 -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= 13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кОм; 3 -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= 30 кОм.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endParaRPr lang="ru-RU" sz="1600" i="1" dirty="0" smtClean="0">
              <a:latin typeface="Times New Roman" pitchFamily="18" charset="0"/>
            </a:endParaRPr>
          </a:p>
        </p:txBody>
      </p:sp>
      <p:sp>
        <p:nvSpPr>
          <p:cNvPr id="205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27395" y="6309320"/>
            <a:ext cx="603855" cy="34071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fld id="{31F4C71B-2364-4DFA-BBD4-C8F757B8D64A}" type="slidenum">
              <a:rPr lang="ru-RU" smtClean="0">
                <a:solidFill>
                  <a:srgbClr val="000000"/>
                </a:solidFill>
              </a:rPr>
              <a:pPr eaLnBrk="1" hangingPunct="1">
                <a:defRPr/>
              </a:pPr>
              <a:t>16</a:t>
            </a:fld>
            <a:endParaRPr lang="ru-RU" dirty="0" smtClean="0">
              <a:solidFill>
                <a:srgbClr val="000000"/>
              </a:solidFill>
            </a:endParaRPr>
          </a:p>
        </p:txBody>
      </p:sp>
      <p:pic>
        <p:nvPicPr>
          <p:cNvPr id="7" name="Рисунок 6" descr="C:\Users\Александр\Desktop\КОНСП 1\1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755" y="818710"/>
            <a:ext cx="4095455" cy="3690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41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368300"/>
            <a:ext cx="8415338" cy="1086479"/>
          </a:xfrm>
        </p:spPr>
        <p:txBody>
          <a:bodyPr/>
          <a:lstStyle/>
          <a:p>
            <a:pPr indent="449580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4.4.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Використання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плівкових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сенсорів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розподілених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С-структурах в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телеметричних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системах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вимірювання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температури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2288" y="1511929"/>
            <a:ext cx="8188325" cy="4604709"/>
          </a:xfrm>
        </p:spPr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Останнім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часом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спостерігається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дуже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швидкий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розвиток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інформаційних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систем,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призначених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для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передавання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перетворення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зберігання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інформації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Серед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цих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систем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особливе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місце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займають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телеметричні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системи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в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яких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процеси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вимірювання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фізичних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величин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пов’язані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передаванням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результатів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цих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вимірювань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певну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відстань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Телеметричною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системою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можна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назвати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сукупність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технічних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методів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забезпечують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проведення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вимірювань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передавання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результатів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цих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вимірювань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об'єкта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вимірювань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до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приймача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який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знаходиться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певній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відстані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місця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вимірювання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8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телеметричних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системах проводиться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перетворення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параметрів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фізичних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величин,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вимірюються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в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електричний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сигнал,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передається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до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приймача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В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приймачі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виконується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зворотне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перетворення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сигналу у форму,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зручну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для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користувача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цієї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інформації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Переваги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сенсорів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розподіленими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С-структурами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дають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перспективу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використання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цих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пристроїв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у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мініатюрних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телеметричних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системах. Друга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суттєва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перевага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таких систем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полягає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тому,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вони є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інтегрованими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структурами,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повністю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виготовленими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методами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плівкової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технології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600" i="1" dirty="0">
              <a:solidFill>
                <a:srgbClr val="FF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 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361950" algn="just" eaLnBrk="1" hangingPunct="1"/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205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27395" y="6309320"/>
            <a:ext cx="603855" cy="34071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fld id="{31F4C71B-2364-4DFA-BBD4-C8F757B8D64A}" type="slidenum">
              <a:rPr lang="ru-RU" smtClean="0">
                <a:solidFill>
                  <a:srgbClr val="000000"/>
                </a:solidFill>
              </a:rPr>
              <a:pPr eaLnBrk="1" hangingPunct="1">
                <a:defRPr/>
              </a:pPr>
              <a:t>17</a:t>
            </a:fld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5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2288" y="323655"/>
            <a:ext cx="8188325" cy="5792983"/>
          </a:xfrm>
        </p:spPr>
        <p:txBody>
          <a:bodyPr/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4.10.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Вимірювальна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схема для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визначення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функціональних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характеристик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телеметричної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системи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1 -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антена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2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пічка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3 -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передавач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4 -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термометр;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5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частотомір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6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прийчач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7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–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осцилограф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Таку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систему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можна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застосувати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для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неперервного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вимірювання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температури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об’єктах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які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знаходяться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відстані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100 м.</a:t>
            </a:r>
            <a:endParaRPr lang="ru-RU" sz="14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l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основних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переваг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телеметричних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системи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відносяться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простота,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висока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точність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вимірювання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малі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розміри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стійкість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до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впливу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ряду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промислових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завад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низькі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витрати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виробництва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можливість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використання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складних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експлуатаційних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умовах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 та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середовищах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небезпечних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для людей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</p:txBody>
      </p:sp>
      <p:sp>
        <p:nvSpPr>
          <p:cNvPr id="205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27395" y="6309320"/>
            <a:ext cx="603855" cy="34071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fld id="{31F4C71B-2364-4DFA-BBD4-C8F757B8D64A}" type="slidenum">
              <a:rPr lang="ru-RU" smtClean="0">
                <a:solidFill>
                  <a:srgbClr val="000000"/>
                </a:solidFill>
              </a:rPr>
              <a:pPr eaLnBrk="1" hangingPunct="1">
                <a:defRPr/>
              </a:pPr>
              <a:t>18</a:t>
            </a:fld>
            <a:endParaRPr lang="ru-RU" dirty="0" smtClean="0">
              <a:solidFill>
                <a:srgbClr val="000000"/>
              </a:solidFill>
            </a:endParaRPr>
          </a:p>
        </p:txBody>
      </p:sp>
      <p:pic>
        <p:nvPicPr>
          <p:cNvPr id="5" name="Рисунок 4" descr="C:\Users\Александр\Desktop\КОНСП 1\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770" y="233645"/>
            <a:ext cx="3114040" cy="2070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92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8459" y="41763"/>
            <a:ext cx="8188325" cy="5792983"/>
          </a:xfrm>
        </p:spPr>
        <p:txBody>
          <a:bodyPr/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4.5. </a:t>
            </a:r>
            <a:r>
              <a:rPr lang="ru-RU" sz="1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Товстоплівкові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сенсори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температури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основі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термічних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зв’язків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8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dirty="0" err="1">
                <a:latin typeface="Times New Roman" panose="02020603050405020304" pitchFamily="18" charset="0"/>
                <a:ea typeface="Courier New" panose="02070309020205020404" pitchFamily="49" charset="0"/>
              </a:rPr>
              <a:t>Під</a:t>
            </a:r>
            <a:r>
              <a:rPr lang="ru-RU" sz="180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термічними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зв’язками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Courier New" panose="02070309020205020404" pitchFamily="49" charset="0"/>
              </a:rPr>
              <a:t>в </a:t>
            </a:r>
            <a:r>
              <a:rPr lang="ru-RU" sz="1800" dirty="0" err="1">
                <a:latin typeface="Times New Roman" panose="02020603050405020304" pitchFamily="18" charset="0"/>
                <a:ea typeface="Courier New" panose="02070309020205020404" pitchFamily="49" charset="0"/>
              </a:rPr>
              <a:t>мікросхемах</a:t>
            </a:r>
            <a:r>
              <a:rPr lang="ru-RU" sz="180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ourier New" panose="02070309020205020404" pitchFamily="49" charset="0"/>
              </a:rPr>
              <a:t>розуміється</a:t>
            </a:r>
            <a:r>
              <a:rPr lang="ru-RU" sz="180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ourier New" panose="02070309020205020404" pitchFamily="49" charset="0"/>
              </a:rPr>
              <a:t>тепловий</a:t>
            </a:r>
            <a:r>
              <a:rPr lang="ru-RU" sz="180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ourier New" panose="02070309020205020404" pitchFamily="49" charset="0"/>
              </a:rPr>
              <a:t>потік</a:t>
            </a:r>
            <a:r>
              <a:rPr lang="ru-RU" sz="1800" dirty="0">
                <a:latin typeface="Times New Roman" panose="02020603050405020304" pitchFamily="18" charset="0"/>
                <a:ea typeface="Courier New" panose="02070309020205020404" pitchFamily="49" charset="0"/>
              </a:rPr>
              <a:t>  </a:t>
            </a:r>
            <a:r>
              <a:rPr lang="ru-RU" sz="1800" dirty="0" err="1">
                <a:latin typeface="Times New Roman" panose="02020603050405020304" pitchFamily="18" charset="0"/>
                <a:ea typeface="Courier New" panose="02070309020205020404" pitchFamily="49" charset="0"/>
              </a:rPr>
              <a:t>між</a:t>
            </a:r>
            <a:r>
              <a:rPr lang="ru-RU" sz="180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ourier New" panose="02070309020205020404" pitchFamily="49" charset="0"/>
              </a:rPr>
              <a:t>елементом</a:t>
            </a:r>
            <a:r>
              <a:rPr lang="ru-RU" sz="1800" dirty="0">
                <a:latin typeface="Times New Roman" panose="02020603050405020304" pitchFamily="18" charset="0"/>
                <a:ea typeface="Courier New" panose="02070309020205020404" pitchFamily="49" charset="0"/>
              </a:rPr>
              <a:t> - </a:t>
            </a:r>
            <a:r>
              <a:rPr lang="ru-RU" sz="1800" dirty="0" err="1">
                <a:latin typeface="Times New Roman" panose="02020603050405020304" pitchFamily="18" charset="0"/>
                <a:ea typeface="Courier New" panose="02070309020205020404" pitchFamily="49" charset="0"/>
              </a:rPr>
              <a:t>джерелом</a:t>
            </a:r>
            <a:r>
              <a:rPr lang="ru-RU" sz="1800" dirty="0">
                <a:latin typeface="Times New Roman" panose="02020603050405020304" pitchFamily="18" charset="0"/>
                <a:ea typeface="Courier New" panose="02070309020205020404" pitchFamily="49" charset="0"/>
              </a:rPr>
              <a:t> тепла і </a:t>
            </a:r>
            <a:r>
              <a:rPr lang="ru-RU" sz="1800" dirty="0" err="1">
                <a:latin typeface="Times New Roman" panose="02020603050405020304" pitchFamily="18" charset="0"/>
                <a:ea typeface="Courier New" panose="02070309020205020404" pitchFamily="49" charset="0"/>
              </a:rPr>
              <a:t>чутливим</a:t>
            </a:r>
            <a:r>
              <a:rPr lang="ru-RU" sz="180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ourier New" panose="02070309020205020404" pitchFamily="49" charset="0"/>
              </a:rPr>
              <a:t>елементом</a:t>
            </a:r>
            <a:r>
              <a:rPr lang="ru-RU" sz="1800" dirty="0"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Courier New" panose="02070309020205020404" pitchFamily="49" charset="0"/>
              </a:rPr>
              <a:t>який</a:t>
            </a:r>
            <a:r>
              <a:rPr lang="ru-RU" sz="180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ourier New" panose="02070309020205020404" pitchFamily="49" charset="0"/>
              </a:rPr>
              <a:t>приймає</a:t>
            </a:r>
            <a:r>
              <a:rPr lang="ru-RU" sz="1800" dirty="0">
                <a:latin typeface="Times New Roman" panose="02020603050405020304" pitchFamily="18" charset="0"/>
                <a:ea typeface="Courier New" panose="02070309020205020404" pitchFamily="49" charset="0"/>
              </a:rPr>
              <a:t> тепло.</a:t>
            </a:r>
            <a:endParaRPr lang="ru-RU" sz="1800" dirty="0"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 </a:t>
            </a:r>
            <a:endParaRPr lang="ru-RU" sz="18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lvl="0" indent="449580" algn="just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361950" algn="just" eaLnBrk="1" hangingPunct="1"/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205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27395" y="6309320"/>
            <a:ext cx="603855" cy="34071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fld id="{31F4C71B-2364-4DFA-BBD4-C8F757B8D64A}" type="slidenum">
              <a:rPr lang="ru-RU" smtClean="0">
                <a:solidFill>
                  <a:srgbClr val="000000"/>
                </a:solidFill>
              </a:rPr>
              <a:pPr eaLnBrk="1" hangingPunct="1">
                <a:defRPr/>
              </a:pPr>
              <a:t>19</a:t>
            </a:fld>
            <a:endParaRPr lang="ru-RU" dirty="0" smtClean="0">
              <a:solidFill>
                <a:srgbClr val="000000"/>
              </a:solidFill>
            </a:endParaRPr>
          </a:p>
        </p:txBody>
      </p:sp>
      <p:pic>
        <p:nvPicPr>
          <p:cNvPr id="6" name="Рисунок 5" descr="C:\Users\Александр\Desktop\КОНСП 1\1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706" y="1721546"/>
            <a:ext cx="4095454" cy="26075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62786" y="4501255"/>
            <a:ext cx="79396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4.11.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Ілюстрація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ідеї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термічних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зв'язків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підкладка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2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джерело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3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чутливий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елемент</a:t>
            </a:r>
            <a:endParaRPr lang="ru-RU" sz="12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288" y="998538"/>
            <a:ext cx="8229600" cy="4525962"/>
          </a:xfrm>
        </p:spPr>
        <p:txBody>
          <a:bodyPr/>
          <a:lstStyle/>
          <a:p>
            <a:pPr marL="0" lvl="1" indent="0" algn="just">
              <a:buFontTx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1838" y="6245225"/>
            <a:ext cx="334962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0248F7A-A748-4C36-AAE3-4E7AC7FC9932}" type="slidenum">
              <a:rPr lang="ru-RU" smtClean="0">
                <a:solidFill>
                  <a:srgbClr val="000000"/>
                </a:solidFill>
              </a:rPr>
              <a:pPr eaLnBrk="1" hangingPunct="1">
                <a:defRPr/>
              </a:pPr>
              <a:t>2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959093"/>
            <a:ext cx="846094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загальному випадку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DRC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є багатошаровою структурою, що може моделюватися тривимірною мережею ємнісних і резистивних елементів, які описуються рівняннями поля Максвелла. Однак, тривимірна модель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DRC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 практично не використовується внаслідок складності аналізу. На практиці достатньо точні результати можна отримати на основі одновимірної моделі. При використанні одновимірної моделі виходять з того, що кожен шар структури має однорідну товщину і виконаний з матеріалу з ізотропними властивостями.</a:t>
            </a:r>
            <a:endParaRPr lang="ru-RU" sz="20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Найчастіше використовуються такі типи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 </a:t>
            </a:r>
            <a:endParaRPr lang="uk-UA" sz="2000" b="1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класична 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структура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С, </a:t>
            </a:r>
            <a:endParaRPr lang="uk-UA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структура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-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 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– 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 </a:t>
            </a:r>
            <a:endParaRPr lang="uk-UA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структура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 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- 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C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2000" b="1" dirty="0">
              <a:solidFill>
                <a:srgbClr val="FF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 </a:t>
            </a:r>
            <a:endParaRPr lang="ru-RU" sz="20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88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8690" y="-126395"/>
            <a:ext cx="8188325" cy="5792983"/>
          </a:xfrm>
        </p:spPr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 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lvl="0" indent="449580" algn="just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361950" algn="just" eaLnBrk="1" hangingPunct="1"/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205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27395" y="6309320"/>
            <a:ext cx="603855" cy="34071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fld id="{31F4C71B-2364-4DFA-BBD4-C8F757B8D64A}" type="slidenum">
              <a:rPr lang="ru-RU" smtClean="0">
                <a:solidFill>
                  <a:srgbClr val="000000"/>
                </a:solidFill>
              </a:rPr>
              <a:pPr eaLnBrk="1" hangingPunct="1">
                <a:defRPr/>
              </a:pPr>
              <a:t>20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8978" y="1970836"/>
            <a:ext cx="81927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Рис.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4.12.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Види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термічних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'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язків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товстоплівкових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структурах: а)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планарна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структура; б)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двостороння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структура; в)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багатошарова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структура: 1 -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підкладка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2 -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джерело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3 -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давач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4 –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діелектрик</a:t>
            </a:r>
            <a:endParaRPr lang="ru-RU" sz="12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4874" y="2736501"/>
            <a:ext cx="859595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2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Типовим</a:t>
            </a:r>
            <a:r>
              <a:rPr lang="ru-RU" sz="1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прикладом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температурних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зв’язків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є два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резистори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планарно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розміщені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підкладці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гібридної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інтегральної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схеми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(рис. </a:t>
            </a:r>
            <a:r>
              <a:rPr lang="ru-RU" sz="1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). В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цьому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випадку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основну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роль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відіграє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теплопровідність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підкладки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гранична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частота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схеми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знаходиться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межах 1 - 10 Гц.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Більше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значення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температурного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зв’язку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можна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отримати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якщо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розмістити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резистори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протилежних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сторонах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підкладки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(рис. </a:t>
            </a:r>
            <a:r>
              <a:rPr lang="ru-RU" sz="1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).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Сучасна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товстоплівкова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технологія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дає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можливість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виконання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багатошарових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структур (рис. </a:t>
            </a:r>
            <a:r>
              <a:rPr lang="ru-RU" sz="1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), в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яких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елементи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кола температурного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зв’язку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(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джерело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давач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розділені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між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собою тонким шаром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діелектрика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високою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теплопровідністю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(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наприклад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скло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). </a:t>
            </a:r>
            <a:endParaRPr lang="ru-RU" sz="1200" i="1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Багатошарові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характеризуються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найбільшими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зв’язками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забезпечують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граничну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частоту схем до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кількох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десятків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Гц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показані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рис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б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та 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в,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аналогічні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до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структур типу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-С-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RN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використовують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при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розробці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гібридних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інтегральних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схем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термічних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генераторів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4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Генератор з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термічним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зв’язком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складається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трьох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основних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функціональних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блоків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керованого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температурою транзисторного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ключа;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формувача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імпульсів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тригера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Шмітта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); регулятора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потужності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містить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потужний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транзистор та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нагрівач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pic>
        <p:nvPicPr>
          <p:cNvPr id="7" name="Рисунок 6" descr="C:\Users\Александр\Desktop\КОНСП 1\1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60" y="271038"/>
            <a:ext cx="5220580" cy="1672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88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8459" y="41763"/>
            <a:ext cx="8188325" cy="5792983"/>
          </a:xfrm>
        </p:spPr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 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lvl="0" indent="449580" algn="just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361950" algn="just" eaLnBrk="1" hangingPunct="1"/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205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27395" y="6309320"/>
            <a:ext cx="603855" cy="34071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fld id="{31F4C71B-2364-4DFA-BBD4-C8F757B8D64A}" type="slidenum">
              <a:rPr lang="ru-RU" smtClean="0">
                <a:solidFill>
                  <a:srgbClr val="000000"/>
                </a:solidFill>
              </a:rPr>
              <a:pPr eaLnBrk="1" hangingPunct="1">
                <a:defRPr/>
              </a:pPr>
              <a:t>21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1540" y="3475166"/>
            <a:ext cx="859595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223105"/>
            <a:ext cx="819091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4.6.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	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Плівкові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вологості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розподілених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С-структурах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pic>
        <p:nvPicPr>
          <p:cNvPr id="8" name="Рисунок 7" descr="C:\Users\Александр\Desktop\КОНСП 1\1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645" y="825151"/>
            <a:ext cx="6390710" cy="17937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06615" y="2608905"/>
            <a:ext cx="634570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Рис.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4.13.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Структурна схема сенсора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вологості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структурі</a:t>
            </a:r>
            <a:endParaRPr lang="ru-RU" sz="12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6534" y="3024403"/>
            <a:ext cx="849217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Генератор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перетворює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вологість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у частоту,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складається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двох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основних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частин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фільтра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розподіленій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структурі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підсилювача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впливом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вологості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змінюється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ємність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фільтра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структурі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приводить до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зміни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вихідної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частоти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перетворювача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підсилювач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у генераторах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може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використовуватись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операційний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підсилювач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Вимірювач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вимірює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зміну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частоти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перетворює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її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у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відповідну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величину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вологості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яка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подається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індикатор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2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У сенсорах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вологості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ємнісного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типу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електроди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сформовані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методом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товстоплівкової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технології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паладієво-срібної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пасти на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керамічній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підкладці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Поверх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електродів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нанесено шар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вологонепроникного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діелектрика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а на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його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поверхню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-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послідовно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два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шари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вологопроникного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композиційного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матеріалу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Композиційний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матеріал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складається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діелектричного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вологочутливого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матеріалу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в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об’ємі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якого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є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металічні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мікрочастинки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завислому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стані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2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При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відсутності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середовищі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стан сенсора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залишається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незмінним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оскільки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відстань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між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металевими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мікрочастинками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така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робить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неможливим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їх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безпосередній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контакт. При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наявності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середовищі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молекули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води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проникають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у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вологопроникний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матеріал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металевими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мікрочастинками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внаслідок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чого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стає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можливим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електричний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контакт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між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ними. В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залежності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кількості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поглинутої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яка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пропорційна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до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вологості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середовища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змінюється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кількість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металевих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мікрочастинок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контактують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між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собою. В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результаті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змінюється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ємність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відповідно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частота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фільтрів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2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 </a:t>
            </a:r>
            <a:endParaRPr lang="ru-RU" sz="12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8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27395" y="6309320"/>
            <a:ext cx="603855" cy="34071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fld id="{31F4C71B-2364-4DFA-BBD4-C8F757B8D64A}" type="slidenum">
              <a:rPr lang="ru-RU" smtClean="0">
                <a:solidFill>
                  <a:srgbClr val="000000"/>
                </a:solidFill>
              </a:rPr>
              <a:pPr eaLnBrk="1" hangingPunct="1">
                <a:defRPr/>
              </a:pPr>
              <a:t>22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06613" y="2856628"/>
            <a:ext cx="6345705" cy="345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uk-UA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4.14</a:t>
            </a: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Залежність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ємності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відносної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вологості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RH</a:t>
            </a:r>
            <a:endParaRPr lang="ru-RU" sz="11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384" y="230944"/>
            <a:ext cx="4368165" cy="2593975"/>
          </a:xfrm>
          <a:prstGeom prst="rect">
            <a:avLst/>
          </a:prstGeom>
          <a:noFill/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76545" y="3338990"/>
            <a:ext cx="8505945" cy="3420380"/>
          </a:xfrm>
        </p:spPr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полівініловий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спирт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добавлялося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5 до 15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вагових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%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металевих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мікрочастинок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розміром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10... 15 мкм. З ростом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кількості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мікрочастинок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зростає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ємність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чутливого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елементу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Після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15 %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погіршуються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діелектричні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властивості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матеріалу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4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основі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моделювання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характеристик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вологості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 структурами у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вигляді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нижніх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частот,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нульового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верхніх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частот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можна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зробити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висновок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	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найнижчі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значення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вихідної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частоти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найвищу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чутливість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забезпечують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фільтрами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верхніх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частот;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	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нульовими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фільтрами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мають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найвищі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значення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вихідної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частоти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найменше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відхилення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лінійності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	 за величиною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відхилення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характеристики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лінійності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сенсори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фільтрами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нижніх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частот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аналогічні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до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нижніх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частот, але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мають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дещо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нижчу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чутливість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вищі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значення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вихідної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частоти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409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00" y="282750"/>
            <a:ext cx="4230470" cy="26102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611560" y="2978950"/>
            <a:ext cx="7830869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Рис.4.1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Класична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структура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С: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а) структура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шарів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б)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умовне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електричне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позначення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в) схема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заміщення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 </a:t>
            </a: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підкладка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2 -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провідниковий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шар;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3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шар; 4 -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резистивний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6515" y="4689140"/>
            <a:ext cx="8730970" cy="799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такій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схемі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резистивний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створює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опір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 і в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сукупності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діелектричним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провідниковим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шарами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формує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ємність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86775" y="6174304"/>
            <a:ext cx="244475" cy="49505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/>
              <a:t>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56565" y="2728555"/>
            <a:ext cx="7785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.2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Структура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-С-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NR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 а) структура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шарів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б)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умовне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електричне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позначення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в) схема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заміщення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підкладка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2 -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резистивний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шар; 3 -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4012" y="4192657"/>
            <a:ext cx="87309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конструктивно 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технологічним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виконанням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структура типу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- С-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NR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подібна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до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плівкового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конденсатора С з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високоомними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обкладками і опорами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NR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N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сталий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коефіцієнт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).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Класична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структура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 є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частковим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випадком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-С-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NR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в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якій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один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із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резистивних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шарів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має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нульовий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опір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pic>
        <p:nvPicPr>
          <p:cNvPr id="5" name="Рисунок 4" descr="C:\Users\Александр\Desktop\КОНСП 1\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755" y="593685"/>
            <a:ext cx="3731895" cy="21348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86775" y="6174304"/>
            <a:ext cx="244475" cy="49505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06283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Александр\Desktop\КОНСП 1\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730" y="143635"/>
            <a:ext cx="4093845" cy="33064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86535" y="3293985"/>
            <a:ext cx="837093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Рис.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4.3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Структура С-R-NС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а) структура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шарів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б)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умовне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електричне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позначення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в) схема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заміщення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	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1-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підкладка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2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–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провідниковий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шар;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3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шар; 4 -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резистивний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шар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540480"/>
            <a:ext cx="81009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Структура типу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C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-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-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NC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складається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двох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конденсаторів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із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ємностями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 і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N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що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мають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єдину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загальну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обкладку з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високоомного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матеріалу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опором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Структура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</a:t>
            </a: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</a:t>
            </a: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N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 при </a:t>
            </a: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N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= 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0 переходить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у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класичну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структуру </a:t>
            </a: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2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86775" y="6174304"/>
            <a:ext cx="244475" cy="49505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/>
              <a:t>5 </a:t>
            </a:r>
          </a:p>
        </p:txBody>
      </p:sp>
    </p:spTree>
    <p:extLst>
      <p:ext uri="{BB962C8B-B14F-4D97-AF65-F5344CB8AC3E}">
        <p14:creationId xmlns:p14="http://schemas.microsoft.com/office/powerpoint/2010/main" val="29298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6545" y="683695"/>
            <a:ext cx="837093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таких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конструкціях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один і той же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елемент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наприклад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високоомна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плівка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є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частиною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як резистора, так і конденсатора,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параметри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яких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С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розподілені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вздовж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	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Розрізняють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з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постійними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змінними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вздовж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конструкції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погонними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параметрами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Для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зміни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погонних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опорів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ємностей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можна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міняти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як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товщину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резистивної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і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діелектричної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плівок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так і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їх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ширину. На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практиці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найчастіше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використовується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останній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варіант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При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цьому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зміна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ширини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може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бути плавною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або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ступінчастою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pic>
        <p:nvPicPr>
          <p:cNvPr id="6" name="Рисунок 5" descr="C:\Users\Александр\Desktop\КОНСП 1\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645" y="3489868"/>
            <a:ext cx="5625625" cy="171019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86535" y="5282409"/>
            <a:ext cx="83709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Рис.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4.4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Топологія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RC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-структур: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 з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постійними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параметрами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(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однорідні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б) з плавною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зміною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параметрів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ступінчастою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зміною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параметрів</a:t>
            </a:r>
            <a:endParaRPr lang="ru-RU" sz="12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65746" y="6357888"/>
            <a:ext cx="3834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0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505" y="683695"/>
            <a:ext cx="873097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Однорідною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називається структура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DRC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якій розподілені опір г(х) та ємність с(х) є сталими і не залежать від відстані вздовж структури, тобто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x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)=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0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=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та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c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x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)=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x</a:t>
            </a:r>
            <a:r>
              <a:rPr lang="ru-RU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0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=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const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uk-UA" sz="20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Неоднорідною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називається</a:t>
            </a:r>
            <a:r>
              <a:rPr lang="uk-UA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структура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DRC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якій розподілені параметри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(х) і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(х) змінюються вздовж структури у вигляді визначених 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функцій. </a:t>
            </a: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Відомі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структури, 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розподілені параметри яких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змінюються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експоненціальними, лінійними, гіперболічними та тригонометричними функціями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endParaRPr lang="uk-UA" dirty="0" smtClean="0">
              <a:solidFill>
                <a:srgbClr val="FF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практиці найширше застосовуються структури, параметри яких змінюються за </a:t>
            </a:r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експоненціальною та лінійною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функціями.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експоненціальних структурах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ERC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-структурах)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параметри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(х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 і с(х) описуються функціями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 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(х)=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r </a:t>
            </a:r>
            <a:r>
              <a:rPr lang="uk-UA" sz="1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0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</a:t>
            </a:r>
            <a:r>
              <a:rPr lang="ru-RU" sz="16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</a:t>
            </a:r>
            <a:r>
              <a:rPr lang="uk-UA" sz="1600" baseline="300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Вх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с(х) = с</a:t>
            </a:r>
            <a:r>
              <a:rPr lang="uk-UA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0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е</a:t>
            </a:r>
            <a:r>
              <a:rPr lang="ru-RU" sz="16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</a:t>
            </a:r>
            <a:r>
              <a:rPr lang="uk-UA" sz="1600" baseline="300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Вх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= 0.5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ln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b</a:t>
            </a:r>
            <a:r>
              <a:rPr lang="uk-UA" sz="1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0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/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b</a:t>
            </a:r>
            <a:r>
              <a:rPr lang="en-US" sz="1600" i="1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l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),	</a:t>
            </a:r>
            <a:endParaRPr lang="en-US" sz="16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де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b</a:t>
            </a:r>
            <a:r>
              <a:rPr lang="uk-UA" sz="1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0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ширина структури при х = 0;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b</a:t>
            </a:r>
            <a:r>
              <a:rPr lang="en-US" sz="1600" i="1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l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ширина структури при х = </a:t>
            </a:r>
            <a:r>
              <a:rPr lang="en-US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l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l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- довжина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RC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 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58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9130" y="529232"/>
            <a:ext cx="858147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Вибір матеріалів для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RC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-структур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суттєво залежить від діапазону робочих частот.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RC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-структури в сенсорах фізичних величин можуть використовуватися у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вигляді: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фільтрів нижніх частот (ФНЧ), 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806450"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нульових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фільтрів (НФ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), 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806450"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фільтрів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верхніх частот (ФВЧ). </a:t>
            </a:r>
            <a:endParaRPr lang="uk-UA" dirty="0" smtClean="0">
              <a:solidFill>
                <a:srgbClr val="FF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361950"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Для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однорідних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RC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-структур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визначальною є стала часу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τ</a:t>
            </a:r>
            <a:r>
              <a:rPr lang="en-US" sz="20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RC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</a:t>
            </a:r>
            <a:endParaRPr lang="uk-UA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361950" algn="just">
              <a:lnSpc>
                <a:spcPct val="150000"/>
              </a:lnSpc>
              <a:spcAft>
                <a:spcPts val="0"/>
              </a:spcAft>
            </a:pPr>
            <a:endParaRPr lang="uk-UA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36195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ля ФНЧ та ФВЧ - частота затухання на рівні 3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дБ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sz="1600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361950" algn="just">
              <a:lnSpc>
                <a:spcPct val="150000"/>
              </a:lnSpc>
              <a:spcAft>
                <a:spcPts val="0"/>
              </a:spcAft>
            </a:pPr>
            <a:endParaRPr lang="uk-UA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361950" indent="-36195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Для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НФ -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нульова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частота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f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0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</a:t>
            </a:r>
            <a:endParaRPr lang="ru-RU" sz="16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361950" algn="just">
              <a:lnSpc>
                <a:spcPct val="150000"/>
              </a:lnSpc>
              <a:spcAft>
                <a:spcPts val="0"/>
              </a:spcAft>
            </a:pP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indent="361950" algn="just">
              <a:lnSpc>
                <a:spcPct val="150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де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та С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-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відповідно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повні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опір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ємність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RC-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г</a:t>
            </a:r>
            <a:r>
              <a:rPr lang="en-US" sz="1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та с</a:t>
            </a:r>
            <a:r>
              <a:rPr lang="en-US" sz="1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відповідно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розподілені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опір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ємність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RC-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</a:t>
            </a:r>
            <a:r>
              <a:rPr lang="en-US" sz="14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l</a:t>
            </a:r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довжина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RC-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.</a:t>
            </a:r>
            <a:endParaRPr lang="ru-RU" sz="12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Частотні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властивості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RC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-структур не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залежать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ширини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структури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тільки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від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властивостей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матеріалів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та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довжини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1135" y="547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972707"/>
              </p:ext>
            </p:extLst>
          </p:nvPr>
        </p:nvGraphicFramePr>
        <p:xfrm>
          <a:off x="3311859" y="3173100"/>
          <a:ext cx="2042535" cy="45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7" name="Equation" r:id="rId3" imgW="1129810" imgH="241195" progId="Equation.DSMT4">
                  <p:embed/>
                </p:oleObj>
              </mc:Choice>
              <mc:Fallback>
                <p:oleObj name="Equation" r:id="rId3" imgW="1129810" imgH="24119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859" y="3173100"/>
                        <a:ext cx="2042535" cy="450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-23478" y="-45268"/>
            <a:ext cx="93739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823302"/>
              </p:ext>
            </p:extLst>
          </p:nvPr>
        </p:nvGraphicFramePr>
        <p:xfrm>
          <a:off x="3240945" y="3876302"/>
          <a:ext cx="2121881" cy="677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8" name="Equation" r:id="rId5" imgW="1371600" imgH="431800" progId="Equation.DSMT4">
                  <p:embed/>
                </p:oleObj>
              </mc:Choice>
              <mc:Fallback>
                <p:oleObj name="Equation" r:id="rId5" imgW="1371600" imgH="431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945" y="3876302"/>
                        <a:ext cx="2121881" cy="6778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42204" y="-452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684064"/>
              </p:ext>
            </p:extLst>
          </p:nvPr>
        </p:nvGraphicFramePr>
        <p:xfrm>
          <a:off x="3240945" y="4914165"/>
          <a:ext cx="1880667" cy="703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9" name="Equation" r:id="rId7" imgW="1167893" imgH="431613" progId="Equation.DSMT4">
                  <p:embed/>
                </p:oleObj>
              </mc:Choice>
              <mc:Fallback>
                <p:oleObj name="Equation" r:id="rId7" imgW="1167893" imgH="431613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945" y="4914165"/>
                        <a:ext cx="1880667" cy="7033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03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6545" y="683695"/>
            <a:ext cx="8370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 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22425" y="2055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Таблиця 1.1.Частотні властивості матеріалів плівкових 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R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С-структур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04565"/>
              </p:ext>
            </p:extLst>
          </p:nvPr>
        </p:nvGraphicFramePr>
        <p:xfrm>
          <a:off x="1466655" y="1313765"/>
          <a:ext cx="7110790" cy="3713300"/>
        </p:xfrm>
        <a:graphic>
          <a:graphicData uri="http://schemas.openxmlformats.org/drawingml/2006/table">
            <a:tbl>
              <a:tblPr firstRow="1" firstCol="1" bandRow="1"/>
              <a:tblGrid>
                <a:gridCol w="1800200"/>
                <a:gridCol w="2221238"/>
                <a:gridCol w="1085138"/>
                <a:gridCol w="975706"/>
                <a:gridCol w="1028508"/>
              </a:tblGrid>
              <a:tr h="3140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Технологі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Матеріали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τ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RС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, с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1600" baseline="-25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здб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, кГц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6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кГц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56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Тонкоплівкова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Керметні резистори, діелектрик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en-US" sz="1600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2-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-5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19.6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89.0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2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Тонкоплівкова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Резистори С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Ni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NiO</a:t>
                      </a:r>
                      <a:r>
                        <a:rPr lang="ru-RU" sz="16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, діелектрик Та</a:t>
                      </a:r>
                      <a:r>
                        <a:rPr lang="ru-RU" sz="16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7.5-10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-3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0.052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0.238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17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Товстоплівкова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Рутенієві резистори, кристалічне скло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4-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-4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4.46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2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Товстоплівкова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Рутенієві резистори, діелектрик ТіО</a:t>
                      </a:r>
                      <a:r>
                        <a:rPr lang="ru-RU" sz="1600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і скло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,5-10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-3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0.262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1.19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22424" y="426479"/>
            <a:ext cx="722505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Таблиця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.1.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Частотні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властивості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матеріалів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плівкових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С-структур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07415" y="6354325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96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18734</TotalTime>
  <Words>2214</Words>
  <Application>Microsoft Office PowerPoint</Application>
  <PresentationFormat>Экран (4:3)</PresentationFormat>
  <Paragraphs>235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Times New Roman</vt:lpstr>
      <vt:lpstr>Оформление по умолчанию</vt:lpstr>
      <vt:lpstr>Equation</vt:lpstr>
      <vt:lpstr>  4. СЕНСОРИ ФІЗИЧНИХ ВЕЛИЧИН НА ОСНОВІ РОЗПОДІЛЕНИХ RC-СТРУКТУР 4.1 Основні типи плівкових RC-структур з розподіленими параметрами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4.2. Схеми використання розподілених RС-структур у сенсорах фізичних величин  </vt:lpstr>
      <vt:lpstr>Презентация PowerPoint</vt:lpstr>
      <vt:lpstr>Презентация PowerPoint</vt:lpstr>
      <vt:lpstr>Презентация PowerPoint</vt:lpstr>
      <vt:lpstr>  4.3. Плівкові сенсори температури на розподілених RС-структурах  </vt:lpstr>
      <vt:lpstr>Презентация PowerPoint</vt:lpstr>
      <vt:lpstr>Презентация PowerPoint</vt:lpstr>
      <vt:lpstr> 4.4. Використання плівкових сенсорів на розподілених RС-структурах в телеметричних системах вимірювання температури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Penthouse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KoLoB</dc:creator>
  <cp:lastModifiedBy>Tolik</cp:lastModifiedBy>
  <cp:revision>1164</cp:revision>
  <cp:lastPrinted>2016-02-04T07:31:07Z</cp:lastPrinted>
  <dcterms:created xsi:type="dcterms:W3CDTF">2009-10-30T17:07:49Z</dcterms:created>
  <dcterms:modified xsi:type="dcterms:W3CDTF">2016-05-18T21:42:29Z</dcterms:modified>
</cp:coreProperties>
</file>