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9" r:id="rId3"/>
    <p:sldId id="309" r:id="rId4"/>
    <p:sldId id="311" r:id="rId5"/>
    <p:sldId id="317" r:id="rId6"/>
    <p:sldId id="320" r:id="rId7"/>
    <p:sldId id="323" r:id="rId8"/>
    <p:sldId id="325" r:id="rId9"/>
    <p:sldId id="329" r:id="rId10"/>
    <p:sldId id="330" r:id="rId11"/>
    <p:sldId id="331" r:id="rId12"/>
    <p:sldId id="333" r:id="rId13"/>
    <p:sldId id="483" r:id="rId14"/>
    <p:sldId id="492" r:id="rId15"/>
    <p:sldId id="485" r:id="rId16"/>
    <p:sldId id="494" r:id="rId17"/>
    <p:sldId id="487" r:id="rId18"/>
    <p:sldId id="493" r:id="rId19"/>
    <p:sldId id="490" r:id="rId20"/>
    <p:sldId id="344" r:id="rId21"/>
    <p:sldId id="354" r:id="rId22"/>
    <p:sldId id="360" r:id="rId23"/>
    <p:sldId id="361" r:id="rId24"/>
    <p:sldId id="363" r:id="rId25"/>
    <p:sldId id="474" r:id="rId26"/>
    <p:sldId id="367" r:id="rId27"/>
    <p:sldId id="370" r:id="rId28"/>
    <p:sldId id="375" r:id="rId29"/>
    <p:sldId id="378" r:id="rId30"/>
    <p:sldId id="386" r:id="rId31"/>
    <p:sldId id="387" r:id="rId32"/>
    <p:sldId id="389" r:id="rId33"/>
    <p:sldId id="392" r:id="rId34"/>
    <p:sldId id="395" r:id="rId35"/>
    <p:sldId id="400" r:id="rId36"/>
    <p:sldId id="404" r:id="rId37"/>
    <p:sldId id="456" r:id="rId38"/>
    <p:sldId id="449" r:id="rId39"/>
    <p:sldId id="452" r:id="rId40"/>
    <p:sldId id="475" r:id="rId41"/>
    <p:sldId id="295" r:id="rId42"/>
    <p:sldId id="27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1" autoAdjust="0"/>
    <p:restoredTop sz="94660"/>
  </p:normalViewPr>
  <p:slideViewPr>
    <p:cSldViewPr>
      <p:cViewPr>
        <p:scale>
          <a:sx n="76" d="100"/>
          <a:sy n="76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45788-2256-45A0-8D97-B87DD62AF9F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F1C2-BE8E-4F43-8BC5-790FD51D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1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AD67-56E7-493E-A294-3A8F6B5D017F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62BD-E3BF-4B87-ABAE-0302CE14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6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505C-2438-4213-8F3E-AF974E38F735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9E4-5DAD-44BE-A75F-D24E38E5441D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D34C-FBF6-49FA-A543-395DC9AA74F3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A66E-B693-4DF7-980F-78AB2F4D5B2B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B7CE-F55E-4932-B4E6-3AEF52D32A7E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2304-4C5D-4E3B-B7BD-FE814B73CF99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7165-06DD-4C43-979F-76AEAE4BD243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C3DD-D0C4-43C3-9FB5-62A888066FCB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E3C3-42A9-4574-9573-63782865D1E6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A4F0-1E73-467B-BEAB-E76344808D44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16D7-9DA8-4A31-8E69-405699EF33E3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427E05-AEFF-467E-922C-DD54D7BCEBC5}" type="datetime1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gi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hyperlink" Target="https://uk.wikipedia.org/wiki/%D0%A0%D0%B0%D0%B4%D1%96%D0%BE%D1%82%D0%B5%D1%85%D0%BD%D1%96%D0%BA%D0%B0" TargetMode="External"/><Relationship Id="rId7" Type="http://schemas.openxmlformats.org/officeDocument/2006/relationships/image" Target="../media/image85.jpeg"/><Relationship Id="rId2" Type="http://schemas.openxmlformats.org/officeDocument/2006/relationships/hyperlink" Target="https://uk.wikipedia.org/wiki/%D0%95%D0%BB%D0%B5%D0%BA%D1%82%D1%80%D0%BE%D1%82%D0%B5%D1%85%D0%BD%D1%96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hyperlink" Target="https://uk.wikipedia.org/wiki/%D0%A4%D0%BB%D1%83%D0%BE%D1%80%D0%B5%D1%81%D1%86%D0%B5%D0%BD%D1%86%D1%96%D1%8F" TargetMode="External"/><Relationship Id="rId4" Type="http://schemas.openxmlformats.org/officeDocument/2006/relationships/hyperlink" Target="https://uk.wikipedia.org/wiki/%D0%97%D0%BC%D1%96%D0%BD%D0%BD%D0%B8%D0%B9_%D1%81%D1%82%D1%80%D1%83%D0%BC" TargetMode="External"/><Relationship Id="rId9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779912" y="6023353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2018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8676" y="285728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електроніки та інформаційних технологій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Кафедра електроніки, загальної та прикладної фізики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" y="10770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878" y="2492896"/>
            <a:ext cx="7673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№1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 ЯК НАУКА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Викладач –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д.ф.-м.н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професор Однодворець Л.В.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3850" y="476250"/>
            <a:ext cx="8569325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Отто фон Ге́ріке</a:t>
            </a:r>
            <a:r>
              <a:rPr lang="uk-UA"/>
              <a:t> (нем. </a:t>
            </a:r>
            <a:r>
              <a:rPr lang="uk-UA" i="1"/>
              <a:t>Otto von Guericke</a:t>
            </a:r>
            <a:r>
              <a:rPr lang="uk-UA"/>
              <a:t>, 1602, Магдебург — 1686, Гамбург) — німецький фізик, інженер і філософ. 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28286"/>
            <a:ext cx="1845796" cy="24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312950" y="1196752"/>
            <a:ext cx="6913563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 smtClean="0"/>
              <a:t>В</a:t>
            </a:r>
            <a:r>
              <a:rPr lang="uk-UA" dirty="0"/>
              <a:t> 1650 році </a:t>
            </a:r>
            <a:r>
              <a:rPr lang="uk-UA" dirty="0" err="1"/>
              <a:t>винайшов вакуумну</a:t>
            </a:r>
            <a:r>
              <a:rPr lang="uk-UA" dirty="0"/>
              <a:t> відкачку і застосував свій винахід для вивчення </a:t>
            </a:r>
            <a:r>
              <a:rPr lang="uk-UA" dirty="0" err="1"/>
              <a:t>властивос</a:t>
            </a:r>
            <a:r>
              <a:rPr lang="uk-UA" dirty="0"/>
              <a:t>тей вакууму і ролі повітря в процесі горіння і для дихання людини. </a:t>
            </a:r>
            <a:r>
              <a:rPr lang="uk-UA" dirty="0" smtClean="0"/>
              <a:t>В</a:t>
            </a:r>
            <a:r>
              <a:rPr lang="uk-UA" dirty="0"/>
              <a:t> 1654 році провів </a:t>
            </a:r>
            <a:r>
              <a:rPr lang="uk-UA" dirty="0" smtClean="0"/>
              <a:t>експеримент, </a:t>
            </a:r>
            <a:r>
              <a:rPr lang="uk-UA" dirty="0"/>
              <a:t>який доказав наявність тиску повітря; </a:t>
            </a:r>
            <a:r>
              <a:rPr lang="uk-UA" dirty="0" smtClean="0"/>
              <a:t>встановив</a:t>
            </a:r>
            <a:r>
              <a:rPr lang="uk-UA" dirty="0"/>
              <a:t> пружність і вагомість повітря, здатність підтримувати горіння, проводить звук</a:t>
            </a:r>
            <a:r>
              <a:rPr lang="uk-UA" dirty="0" smtClean="0"/>
              <a:t>. В </a:t>
            </a:r>
            <a:r>
              <a:rPr lang="uk-UA" dirty="0"/>
              <a:t>1657 році </a:t>
            </a:r>
            <a:r>
              <a:rPr lang="uk-UA" dirty="0" smtClean="0"/>
              <a:t>винайшов водяний </a:t>
            </a:r>
            <a:r>
              <a:rPr lang="uk-UA" dirty="0"/>
              <a:t>барометр, </a:t>
            </a:r>
            <a:r>
              <a:rPr lang="uk-UA" dirty="0" smtClean="0"/>
              <a:t>за допомогою якого в </a:t>
            </a:r>
            <a:r>
              <a:rPr lang="uk-UA" dirty="0"/>
              <a:t>1660 </a:t>
            </a:r>
            <a:r>
              <a:rPr lang="uk-UA" dirty="0" smtClean="0"/>
              <a:t>році передбачив ураган за </a:t>
            </a:r>
            <a:r>
              <a:rPr lang="uk-UA" dirty="0"/>
              <a:t>2 </a:t>
            </a:r>
            <a:r>
              <a:rPr lang="uk-UA" dirty="0" smtClean="0"/>
              <a:t>години до її початку, тому увійшов </a:t>
            </a:r>
            <a:r>
              <a:rPr lang="uk-UA" dirty="0"/>
              <a:t>в </a:t>
            </a:r>
            <a:r>
              <a:rPr lang="uk-UA" dirty="0" smtClean="0"/>
              <a:t>історію як один з перший метеорологів.  </a:t>
            </a:r>
            <a:endParaRPr lang="uk-UA" dirty="0"/>
          </a:p>
          <a:p>
            <a:pPr algn="just"/>
            <a:r>
              <a:rPr lang="uk-UA" dirty="0"/>
              <a:t>В 1663 винайшов один з перших електростатичних генераторів, які </a:t>
            </a:r>
            <a:r>
              <a:rPr lang="uk-UA" dirty="0" err="1"/>
              <a:t>виробляли електрик</a:t>
            </a:r>
            <a:r>
              <a:rPr lang="uk-UA" dirty="0"/>
              <a:t>у тертям — куля із сірки, яка натирається руками. В 1672 році виявив, що заряджена куля потріскує </a:t>
            </a:r>
            <a:r>
              <a:rPr lang="uk-UA" dirty="0" err="1"/>
              <a:t>і світиться</a:t>
            </a:r>
            <a:r>
              <a:rPr lang="uk-UA" dirty="0"/>
              <a:t> в темноті (першим спостерігав електролюмінесценцію</a:t>
            </a:r>
            <a:r>
              <a:rPr lang="uk-UA" dirty="0" smtClean="0"/>
              <a:t>)..</a:t>
            </a:r>
            <a:endParaRPr lang="uk-UA" dirty="0"/>
          </a:p>
        </p:txBody>
      </p:sp>
      <p:pic>
        <p:nvPicPr>
          <p:cNvPr id="91138" name="Picture 2" descr="Картинки по запросу изобретения гер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13072"/>
            <a:ext cx="2837727" cy="21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Картинки по запросу электрический генератор герик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34141" r="18604" b="7368"/>
          <a:stretch/>
        </p:blipFill>
        <p:spPr bwMode="auto">
          <a:xfrm>
            <a:off x="7242968" y="3757209"/>
            <a:ext cx="1838653" cy="27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23850" y="598378"/>
            <a:ext cx="82804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Христия́н</a:t>
            </a:r>
            <a:r>
              <a:rPr lang="uk-UA" b="1" dirty="0"/>
              <a:t> </a:t>
            </a:r>
            <a:r>
              <a:rPr lang="uk-UA" b="1" dirty="0" err="1"/>
              <a:t>Гю́йгенс</a:t>
            </a:r>
            <a:r>
              <a:rPr lang="uk-UA" dirty="0"/>
              <a:t> (</a:t>
            </a:r>
            <a:r>
              <a:rPr lang="uk-UA" dirty="0" err="1"/>
              <a:t>нід</a:t>
            </a:r>
            <a:r>
              <a:rPr lang="uk-UA" dirty="0"/>
              <a:t>. </a:t>
            </a:r>
            <a:r>
              <a:rPr lang="uk-UA" i="1" dirty="0" err="1"/>
              <a:t>Christiaan</a:t>
            </a:r>
            <a:r>
              <a:rPr lang="uk-UA" i="1" dirty="0"/>
              <a:t> </a:t>
            </a:r>
            <a:r>
              <a:rPr lang="uk-UA" i="1" dirty="0" err="1"/>
              <a:t>Huygens</a:t>
            </a:r>
            <a:r>
              <a:rPr lang="uk-UA" dirty="0"/>
              <a:t>; 14 квітня 1629 — 8 </a:t>
            </a:r>
            <a:r>
              <a:rPr lang="uk-UA" dirty="0" err="1"/>
              <a:t>липн</a:t>
            </a:r>
            <a:r>
              <a:rPr lang="uk-UA" dirty="0"/>
              <a:t>я 1695) — нідерландський фізик, механік,  математик і </a:t>
            </a:r>
            <a:r>
              <a:rPr lang="uk-UA" dirty="0" smtClean="0"/>
              <a:t>астроном.</a:t>
            </a:r>
            <a:endParaRPr lang="uk-UA" dirty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02290" y="1571279"/>
            <a:ext cx="6408738" cy="22640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3920" tIns="47610" rIns="0" bIns="0" anchor="ctr">
            <a:spAutoFit/>
          </a:bodyPr>
          <a:lstStyle/>
          <a:p>
            <a:pPr algn="just">
              <a:buFontTx/>
              <a:buChar char="•"/>
            </a:pPr>
            <a:r>
              <a:rPr lang="uk-UA" dirty="0" smtClean="0"/>
              <a:t>Теорія зіткнення </a:t>
            </a:r>
            <a:r>
              <a:rPr lang="uk-UA" dirty="0"/>
              <a:t>пружних </a:t>
            </a:r>
            <a:r>
              <a:rPr lang="uk-UA" dirty="0" smtClean="0"/>
              <a:t>тіл.</a:t>
            </a:r>
            <a:endParaRPr lang="uk-UA" dirty="0"/>
          </a:p>
          <a:p>
            <a:pPr algn="just">
              <a:buFontTx/>
              <a:buChar char="•"/>
            </a:pPr>
            <a:r>
              <a:rPr lang="uk-UA" dirty="0" smtClean="0"/>
              <a:t>Винахід </a:t>
            </a:r>
            <a:r>
              <a:rPr lang="uk-UA" dirty="0"/>
              <a:t>годинникової спіралі, що замінює маятник, вкрай важливий для навігації; перший годинник зі спіраллю був сконструйований у Парижі годинниковим </a:t>
            </a:r>
            <a:r>
              <a:rPr lang="uk-UA" dirty="0" err="1"/>
              <a:t>майстром Тю</a:t>
            </a:r>
            <a:r>
              <a:rPr lang="uk-UA" dirty="0"/>
              <a:t>ре в 1674.</a:t>
            </a:r>
          </a:p>
          <a:p>
            <a:pPr algn="just">
              <a:buFontTx/>
              <a:buChar char="•"/>
            </a:pPr>
            <a:r>
              <a:rPr lang="uk-UA" dirty="0"/>
              <a:t>У 1675 р. запатентував </a:t>
            </a:r>
            <a:r>
              <a:rPr lang="uk-UA" dirty="0" smtClean="0"/>
              <a:t>кишеньковий годинник.</a:t>
            </a:r>
          </a:p>
          <a:p>
            <a:pPr algn="just">
              <a:buFontTx/>
              <a:buChar char="•"/>
            </a:pPr>
            <a:r>
              <a:rPr lang="uk-UA" dirty="0" smtClean="0"/>
              <a:t>Автор хвильової теорії світла.</a:t>
            </a:r>
          </a:p>
          <a:p>
            <a:pPr algn="just">
              <a:buFontTx/>
              <a:buChar char="•"/>
            </a:pPr>
            <a:r>
              <a:rPr lang="uk-UA" dirty="0" smtClean="0"/>
              <a:t>Відкривач кілець Сатурна і його супутника.</a:t>
            </a:r>
            <a:endParaRPr lang="uk-UA" dirty="0"/>
          </a:p>
        </p:txBody>
      </p:sp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22669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4" name="Picture 2" descr="Картинки по запросу карманные часы гюйген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0617"/>
            <a:ext cx="1829697" cy="23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Картинки по запросу сатурн кольц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735" b="7038"/>
          <a:stretch/>
        </p:blipFill>
        <p:spPr bwMode="auto">
          <a:xfrm>
            <a:off x="3444437" y="4437112"/>
            <a:ext cx="2825559" cy="21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4970" y="332656"/>
            <a:ext cx="86696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Ньютон</a:t>
            </a:r>
            <a:r>
              <a:rPr lang="uk-UA" dirty="0"/>
              <a:t> </a:t>
            </a:r>
            <a:endParaRPr lang="uk-UA" b="1" dirty="0"/>
          </a:p>
          <a:p>
            <a:pPr algn="just"/>
            <a:r>
              <a:rPr lang="uk-UA" b="1" dirty="0"/>
              <a:t>	</a:t>
            </a:r>
          </a:p>
          <a:p>
            <a:pPr algn="just"/>
            <a:r>
              <a:rPr lang="uk-UA" b="1" dirty="0"/>
              <a:t>	</a:t>
            </a:r>
            <a:r>
              <a:rPr lang="uk-UA" b="1" dirty="0" err="1"/>
              <a:t>Ісаа́к</a:t>
            </a:r>
            <a:r>
              <a:rPr lang="uk-UA" b="1" dirty="0"/>
              <a:t> </a:t>
            </a:r>
            <a:r>
              <a:rPr lang="uk-UA" b="1" dirty="0" err="1"/>
              <a:t>Нью́то́н</a:t>
            </a:r>
            <a:r>
              <a:rPr lang="uk-UA" dirty="0"/>
              <a:t> (англ. </a:t>
            </a:r>
            <a:r>
              <a:rPr lang="uk-UA" i="1" dirty="0" err="1"/>
              <a:t>Sir</a:t>
            </a:r>
            <a:r>
              <a:rPr lang="uk-UA" i="1" dirty="0"/>
              <a:t> </a:t>
            </a:r>
            <a:r>
              <a:rPr lang="uk-UA" i="1" dirty="0" err="1"/>
              <a:t>Isaac</a:t>
            </a:r>
            <a:r>
              <a:rPr lang="uk-UA" i="1" dirty="0"/>
              <a:t> </a:t>
            </a:r>
            <a:r>
              <a:rPr lang="uk-UA" i="1" dirty="0" err="1"/>
              <a:t>Newton</a:t>
            </a:r>
            <a:r>
              <a:rPr lang="uk-UA" dirty="0"/>
              <a:t> </a:t>
            </a:r>
            <a:r>
              <a:rPr lang="uk-UA" dirty="0" smtClean="0"/>
              <a:t>, </a:t>
            </a:r>
            <a:r>
              <a:rPr lang="uk-UA" dirty="0"/>
              <a:t>4 січня   1643,   Вулсторп -  31 </a:t>
            </a:r>
            <a:r>
              <a:rPr lang="uk-UA" dirty="0" err="1"/>
              <a:t>бере</a:t>
            </a:r>
            <a:r>
              <a:rPr lang="uk-UA" dirty="0"/>
              <a:t>зня 1727) - англійський учений, який заклав основи сучасного  природознавства, творець  класичної </a:t>
            </a:r>
            <a:r>
              <a:rPr lang="uk-UA" dirty="0" smtClean="0"/>
              <a:t>фізики. </a:t>
            </a:r>
            <a:endParaRPr lang="uk-UA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44796" y="1963873"/>
            <a:ext cx="54721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Ньютон </a:t>
            </a:r>
            <a:r>
              <a:rPr lang="uk-UA" dirty="0"/>
              <a:t>сформулював закони руху, відомі як закони </a:t>
            </a:r>
            <a:r>
              <a:rPr lang="uk-UA" dirty="0" err="1"/>
              <a:t>Ньютона</a:t>
            </a:r>
            <a:r>
              <a:rPr lang="uk-UA" dirty="0"/>
              <a:t> й закон всесвітнього </a:t>
            </a:r>
            <a:r>
              <a:rPr lang="uk-UA" dirty="0" smtClean="0"/>
              <a:t>тяжіння. Побудував </a:t>
            </a:r>
            <a:r>
              <a:rPr lang="uk-UA" dirty="0"/>
              <a:t>перший </a:t>
            </a:r>
            <a:r>
              <a:rPr lang="uk-UA" dirty="0" smtClean="0"/>
              <a:t>телескоп-рефрактор, </a:t>
            </a:r>
            <a:r>
              <a:rPr lang="uk-UA" dirty="0"/>
              <a:t>розвинув теорію кольору на основі спостережень розщеплення білого світла в спектр в оптичній призмі</a:t>
            </a:r>
            <a:r>
              <a:rPr lang="uk-UA" dirty="0" smtClean="0"/>
              <a:t>. Пояснив </a:t>
            </a:r>
            <a:r>
              <a:rPr lang="uk-UA" dirty="0"/>
              <a:t>особливості руху </a:t>
            </a:r>
            <a:r>
              <a:rPr lang="uk-UA" dirty="0" smtClean="0"/>
              <a:t>Місяця; </a:t>
            </a:r>
            <a:r>
              <a:rPr lang="uk-UA" dirty="0"/>
              <a:t>розвинув </a:t>
            </a:r>
            <a:r>
              <a:rPr lang="uk-UA" dirty="0" smtClean="0"/>
              <a:t>теорію</a:t>
            </a:r>
            <a:r>
              <a:rPr lang="uk-UA" dirty="0"/>
              <a:t> </a:t>
            </a:r>
            <a:r>
              <a:rPr lang="en-US" dirty="0"/>
              <a:t> </a:t>
            </a:r>
            <a:r>
              <a:rPr lang="uk-UA" dirty="0"/>
              <a:t>припливів</a:t>
            </a:r>
            <a:r>
              <a:rPr lang="en-US" dirty="0"/>
              <a:t> </a:t>
            </a:r>
            <a:r>
              <a:rPr lang="uk-UA" dirty="0"/>
              <a:t> і відпливів; розглянув проблему створення штучного супутника Землі тощо.</a:t>
            </a:r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algn="just"/>
            <a:endParaRPr lang="uk-UA" dirty="0" smtClean="0"/>
          </a:p>
        </p:txBody>
      </p:sp>
      <p:pic>
        <p:nvPicPr>
          <p:cNvPr id="89090" name="Picture 2" descr="Картинки по запросу телескоп рефлектор ньют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4602"/>
            <a:ext cx="1872208" cy="25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Картинки по запросу разложение света в спектр ньют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7" y="4419445"/>
            <a:ext cx="3175573" cy="23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Картинки по запросу ньют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8" y="2204864"/>
            <a:ext cx="32477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Картинки по запросу что изобрел ньюто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2957"/>
          <a:stretch/>
        </p:blipFill>
        <p:spPr bwMode="auto">
          <a:xfrm>
            <a:off x="242248" y="4365104"/>
            <a:ext cx="2245158" cy="21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9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60648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1. ДИНАМІКА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48872" cy="1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8" name="Picture 14" descr="Результат пошуку зображень за запитом &quot;законы движения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9064" b="47902"/>
          <a:stretch/>
        </p:blipFill>
        <p:spPr bwMode="auto">
          <a:xfrm>
            <a:off x="1282032" y="3337920"/>
            <a:ext cx="65799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Перший закон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Ньютона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: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3096419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Всяке тіло зберігає стан спокою або рівномірного прямолінійного руху до тих пір, поки дія інших тіл не виведе його із цього стану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Властивість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тіл зберігати набутий стан (спокою, чи руху) називається інертністю. Мірою інертності тіл є маса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), яка в СІ вимірюється в кг. Маса одиниці об’єму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тіла називається густиною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ρ.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uk-UA" sz="2000" dirty="0"/>
              <a:t>	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17457"/>
              </p:ext>
            </p:extLst>
          </p:nvPr>
        </p:nvGraphicFramePr>
        <p:xfrm>
          <a:off x="3635896" y="2780928"/>
          <a:ext cx="1584176" cy="80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Формула" r:id="rId3" imgW="901700" imgH="457200" progId="Equation.3">
                  <p:embed/>
                </p:oleObj>
              </mc:Choice>
              <mc:Fallback>
                <p:oleObj name="Формула" r:id="rId3" imgW="901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0928"/>
                        <a:ext cx="1584176" cy="800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904650" cy="27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Другий закон </a:t>
            </a:r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/>
          <a:stretch/>
        </p:blipFill>
        <p:spPr bwMode="auto">
          <a:xfrm>
            <a:off x="899592" y="1412776"/>
            <a:ext cx="7386077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7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58552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Другий закон </a:t>
            </a:r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584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1042988" y="260350"/>
            <a:ext cx="6337300" cy="1944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68538" y="908050"/>
            <a:ext cx="4319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 flipH="1">
            <a:off x="2268538" y="2205038"/>
            <a:ext cx="863600" cy="12239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5795963" y="2205038"/>
            <a:ext cx="1081087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179388" y="3429000"/>
            <a:ext cx="46799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5003800" y="3500438"/>
            <a:ext cx="3671888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1619250" y="260350"/>
            <a:ext cx="51117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dirty="0"/>
              <a:t>Межі застосування другого закону Ньютона</a:t>
            </a:r>
            <a:endParaRPr lang="ru-RU" dirty="0"/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468313" y="3357563"/>
            <a:ext cx="44640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 dirty="0"/>
              <a:t>Під час розглядання руху тіл зі швидкостями набагато меншими від швидкості світла (</a:t>
            </a:r>
            <a:r>
              <a:rPr lang="en-US" sz="2800" dirty="0"/>
              <a:t>V&lt;&lt;c).</a:t>
            </a:r>
            <a:endParaRPr lang="ru-RU" sz="2800" dirty="0"/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5219700" y="4076700"/>
            <a:ext cx="3095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/>
              <a:t>В інерціальній системі відліку 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54882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6" grpId="0" animBg="1"/>
      <p:bldP spid="25607" grpId="0" animBg="1"/>
      <p:bldP spid="25608" grpId="0"/>
      <p:bldP spid="25609" grpId="0"/>
      <p:bldP spid="25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ТРЕТІЙ</a:t>
            </a:r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закон </a:t>
            </a:r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85776" cy="8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06754"/>
              </p:ext>
            </p:extLst>
          </p:nvPr>
        </p:nvGraphicFramePr>
        <p:xfrm>
          <a:off x="1291446" y="2492896"/>
          <a:ext cx="1440160" cy="73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Формула" r:id="rId4" imgW="545626" imgH="215713" progId="Equation.3">
                  <p:embed/>
                </p:oleObj>
              </mc:Choice>
              <mc:Fallback>
                <p:oleObj name="Формула" r:id="rId4" imgW="545626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446" y="2492896"/>
                        <a:ext cx="1440160" cy="739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8" name="Picture 6" descr="Результат пошуку зображень за запитом &quot;третій закон ньютон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73" y="2592595"/>
            <a:ext cx="4536504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Результат пошуку зображень за запитом &quot;третій закон ньютон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2" y="3863812"/>
            <a:ext cx="2811329" cy="23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13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Заголовок 1"/>
          <p:cNvSpPr>
            <a:spLocks noGrp="1"/>
          </p:cNvSpPr>
          <p:nvPr>
            <p:ph type="title"/>
          </p:nvPr>
        </p:nvSpPr>
        <p:spPr>
          <a:xfrm>
            <a:off x="971600" y="373792"/>
            <a:ext cx="8686800" cy="8382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 всесвітнього тяжіння</a:t>
            </a:r>
          </a:p>
        </p:txBody>
      </p:sp>
      <p:pic>
        <p:nvPicPr>
          <p:cNvPr id="116769" name="Picture 33" descr="Результат пошуку зображень за запитом &quot;закон всесвітнього тяжі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 bwMode="auto">
          <a:xfrm>
            <a:off x="395536" y="1211992"/>
            <a:ext cx="8241114" cy="54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512" y="1340768"/>
            <a:ext cx="87137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uk-UA" dirty="0"/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Фізика відноситься до числа природних наук, завданням яких є вивчення природи з метою її підпорядкування людині.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У давнину слово «фізика» означало природознавство. Згодом природознавство розчленувати на ряд наук: фізику, хімію, астрономію, геологію, біологію, ботаніку і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Серед цих наук фізика займає певною мірою особливе положення, оскільки предметом її вивчення служать всі основні, найбільш загальні, прості форми руху матерії.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Картинки по запросу фи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4" y="4077072"/>
            <a:ext cx="3456384" cy="23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6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23850" y="620713"/>
            <a:ext cx="8424863" cy="1465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Жозе́ф-Луї́ Лаґра́нж</a:t>
            </a:r>
            <a:r>
              <a:rPr lang="uk-UA"/>
              <a:t> (італ. </a:t>
            </a:r>
            <a:r>
              <a:rPr lang="uk-UA" i="1"/>
              <a:t>Giuseppe Lodovico Lagrangia</a:t>
            </a:r>
            <a:r>
              <a:rPr lang="uk-UA"/>
              <a:t>, фр. </a:t>
            </a:r>
            <a:r>
              <a:rPr lang="uk-UA" i="1"/>
              <a:t>Joseph Louis Lagrange</a:t>
            </a:r>
            <a:r>
              <a:rPr lang="uk-UA"/>
              <a:t>; 25 січня 1736, Турин — 10 квітня 1813, Париж) — французький математик, фізик і астроном італійського походження. Член (1759), президент (1766-1787) Берлінської АН, іноземний почесний член Петербурзької АН (1776), член Бюро довгот в Парижі (1795). </a:t>
            </a: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439987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23850" y="2420938"/>
            <a:ext cx="59769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95220" anchor="ctr">
            <a:spAutoFit/>
          </a:bodyPr>
          <a:lstStyle/>
          <a:p>
            <a:pPr algn="just"/>
            <a:r>
              <a:rPr lang="uk-UA"/>
              <a:t>	Лагранж працював у багатьох областях математики, розвинув нову галузь — варіаційне числення, зробив великий вклад в теорію диференційних рівнянь і методів  апроксимації функцій.</a:t>
            </a:r>
          </a:p>
          <a:p>
            <a:pPr algn="just"/>
            <a:r>
              <a:rPr lang="uk-UA"/>
              <a:t>	Розроблений ним варіаційний метод знайшов застосування в механіці, яку Лагранж зумів сформулювати, виходячи із принципу найменшої дії.</a:t>
            </a:r>
          </a:p>
          <a:p>
            <a:pPr algn="just"/>
            <a:r>
              <a:rPr lang="ru-RU" b="1"/>
              <a:t>	</a:t>
            </a:r>
            <a:r>
              <a:rPr lang="uk-UA" b="1"/>
              <a:t>Меха́ніка Лагра́нжа</a:t>
            </a:r>
            <a:r>
              <a:rPr lang="uk-UA"/>
              <a:t> — одне з аналогічних до законів Ньютона формулювань класичної механіки, що використовує принцип стаціонарної дії Гамільтона — Остроградського. Лагранжева механіка застосовується до систем, в яких так чи інакше зберігається енергія або імпульс, і визначає умови зберігання енергії або імпульсу. </a:t>
            </a:r>
          </a:p>
        </p:txBody>
      </p:sp>
    </p:spTree>
    <p:extLst>
      <p:ext uri="{BB962C8B-B14F-4D97-AF65-F5344CB8AC3E}">
        <p14:creationId xmlns:p14="http://schemas.microsoft.com/office/powerpoint/2010/main" val="1994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4213" y="260350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b="1"/>
              <a:t>Никола Леонар Саді Карно</a:t>
            </a:r>
            <a:r>
              <a:rPr lang="uk-UA"/>
              <a:t> ( 1 червня 1796 — 24 серпня 1832) — французький фізик і математик . </a:t>
            </a:r>
          </a:p>
        </p:txBody>
      </p:sp>
      <p:pic>
        <p:nvPicPr>
          <p:cNvPr id="11278" name="Picture 14" descr="200px-Sadi_Car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1998234" cy="24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24744"/>
            <a:ext cx="4896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</a:rPr>
              <a:t>У 1824 вийшла перша і єдина робота </a:t>
            </a:r>
            <a:r>
              <a:rPr lang="uk-UA" dirty="0" err="1">
                <a:solidFill>
                  <a:prstClr val="black"/>
                </a:solidFill>
              </a:rPr>
              <a:t>Саді</a:t>
            </a:r>
            <a:r>
              <a:rPr lang="uk-UA" dirty="0">
                <a:solidFill>
                  <a:prstClr val="black"/>
                </a:solidFill>
              </a:rPr>
              <a:t> Карно — «Роздуми про рушійну силу вогню і про машини, здатні розвивати цю силу</a:t>
            </a:r>
            <a:r>
              <a:rPr lang="uk-UA" dirty="0" smtClean="0">
                <a:solidFill>
                  <a:prstClr val="black"/>
                </a:solidFill>
              </a:rPr>
              <a:t>». </a:t>
            </a:r>
            <a:r>
              <a:rPr lang="uk-UA" dirty="0">
                <a:solidFill>
                  <a:prstClr val="black"/>
                </a:solidFill>
              </a:rPr>
              <a:t>Ця робота вважається основоположною в  </a:t>
            </a:r>
            <a:r>
              <a:rPr lang="uk-UA" dirty="0" smtClean="0">
                <a:solidFill>
                  <a:prstClr val="black"/>
                </a:solidFill>
              </a:rPr>
              <a:t>термодинаміці. </a:t>
            </a:r>
            <a:r>
              <a:rPr lang="uk-UA" dirty="0">
                <a:solidFill>
                  <a:prstClr val="black"/>
                </a:solidFill>
              </a:rPr>
              <a:t>У ній було проведено аналіз існуючих у той час парових машин, і було виведено умови, за яких  ККД досягає максимального значення (у парових машинах того часу ККД не перевищував 2%). Крім цього у цій же роботі були запроваджені основні поняття термодинаміки: ідеальна теплова машина, ідеальний цикл, оборотність і необоротність термодинамічних процесів.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</a:t>
            </a:r>
            <a:r>
              <a:rPr lang="uk-UA" dirty="0" smtClean="0">
                <a:solidFill>
                  <a:prstClr val="black"/>
                </a:solidFill>
              </a:rPr>
              <a:t>Помер </a:t>
            </a:r>
            <a:r>
              <a:rPr lang="uk-UA" dirty="0" err="1">
                <a:solidFill>
                  <a:prstClr val="black"/>
                </a:solidFill>
              </a:rPr>
              <a:t>Карно</a:t>
            </a:r>
            <a:r>
              <a:rPr lang="uk-UA" dirty="0">
                <a:solidFill>
                  <a:prstClr val="black"/>
                </a:solidFill>
              </a:rPr>
              <a:t> в 1832 році від </a:t>
            </a:r>
            <a:r>
              <a:rPr lang="uk-UA" dirty="0" smtClean="0">
                <a:solidFill>
                  <a:prstClr val="black"/>
                </a:solidFill>
              </a:rPr>
              <a:t>холери. </a:t>
            </a:r>
            <a:r>
              <a:rPr lang="uk-UA" dirty="0">
                <a:solidFill>
                  <a:prstClr val="black"/>
                </a:solidFill>
              </a:rPr>
              <a:t>За тодішніми правилами боротьби з епідемією все його майно, в тому числі і папери, було спалено. Таким чином, його наукова спадщина була втрачена. Вцілів лише один записник — у ньому зокрема було сформульовано Перший закон термодинаміки 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74754" name="Picture 2" descr="Картинки по запросу паровая машина кар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39"/>
            <a:ext cx="4032448" cy="26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5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22263" y="5554663"/>
            <a:ext cx="8713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</a:t>
            </a:r>
            <a:endParaRPr lang="uk-UA"/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179388" y="2457450"/>
            <a:ext cx="8569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</a:t>
            </a:r>
            <a:endParaRPr lang="uk-UA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670485" y="227380"/>
            <a:ext cx="7954912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sz="2000" b="1" dirty="0" err="1"/>
              <a:t>Бенуа́</a:t>
            </a:r>
            <a:r>
              <a:rPr lang="uk-UA" sz="2000" b="1" dirty="0"/>
              <a:t> Поль </a:t>
            </a:r>
            <a:r>
              <a:rPr lang="uk-UA" sz="2000" b="1" dirty="0" err="1"/>
              <a:t>Емі́ль</a:t>
            </a:r>
            <a:r>
              <a:rPr lang="uk-UA" sz="2000" b="1" dirty="0"/>
              <a:t> </a:t>
            </a:r>
            <a:r>
              <a:rPr lang="uk-UA" sz="2000" b="1" dirty="0" err="1"/>
              <a:t>Клапейро́н</a:t>
            </a:r>
            <a:r>
              <a:rPr lang="uk-UA" sz="2000" dirty="0"/>
              <a:t> (26 </a:t>
            </a:r>
            <a:r>
              <a:rPr lang="uk-UA" sz="2000" dirty="0" err="1"/>
              <a:t>січн</a:t>
            </a:r>
            <a:r>
              <a:rPr lang="uk-UA" sz="2000" dirty="0"/>
              <a:t>я 1799, Париж — </a:t>
            </a:r>
            <a:endParaRPr lang="uk-UA" sz="2000" dirty="0" smtClean="0"/>
          </a:p>
          <a:p>
            <a:pPr algn="just"/>
            <a:r>
              <a:rPr lang="uk-UA" sz="2000" dirty="0" smtClean="0"/>
              <a:t>28 </a:t>
            </a:r>
            <a:r>
              <a:rPr lang="uk-UA" sz="2000" dirty="0"/>
              <a:t>січня 1864, Париж) —  французький фізик та інженер. </a:t>
            </a:r>
          </a:p>
        </p:txBody>
      </p:sp>
      <p:pic>
        <p:nvPicPr>
          <p:cNvPr id="137240" name="Picture 24" descr="clapeyron_benoit_paul_emile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04" y="1393002"/>
            <a:ext cx="2446176" cy="39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183069" y="1393002"/>
            <a:ext cx="60451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Фізичні </a:t>
            </a:r>
            <a:r>
              <a:rPr lang="uk-UA" dirty="0"/>
              <a:t>дослідження Клапейрона присвячені тепловим процесам. В 1834 році він запровадив </a:t>
            </a:r>
            <a:r>
              <a:rPr lang="uk-UA" dirty="0" err="1"/>
              <a:t>у термодинаміці графічн</a:t>
            </a:r>
            <a:r>
              <a:rPr lang="uk-UA" dirty="0"/>
              <a:t>ий метод, представив в геометричній формі міркування Л. </a:t>
            </a:r>
            <a:r>
              <a:rPr lang="uk-UA" dirty="0" err="1"/>
              <a:t>Карно</a:t>
            </a:r>
            <a:r>
              <a:rPr lang="uk-UA" dirty="0"/>
              <a:t>. Аналізуючи цикл </a:t>
            </a:r>
            <a:r>
              <a:rPr lang="uk-UA" dirty="0" err="1"/>
              <a:t>Карно</a:t>
            </a:r>
            <a:r>
              <a:rPr lang="uk-UA" dirty="0"/>
              <a:t>, вивів рівняння стану ідеального газу (рівняння Клапейрона-Менделєєва), яке об'єднує закон </a:t>
            </a:r>
            <a:r>
              <a:rPr lang="uk-UA" dirty="0" err="1"/>
              <a:t>Бойля-Маріотта</a:t>
            </a:r>
            <a:r>
              <a:rPr lang="uk-UA" dirty="0"/>
              <a:t>, закон </a:t>
            </a:r>
            <a:r>
              <a:rPr lang="uk-UA" dirty="0" err="1"/>
              <a:t>Гей-Люс</a:t>
            </a:r>
            <a:r>
              <a:rPr lang="uk-UA" dirty="0"/>
              <a:t>сака і закон Авогадро. Одержав рівняння, яке пов'язує температури кипіння і плавлення речовин та тиск (рівняння </a:t>
            </a:r>
            <a:r>
              <a:rPr lang="uk-UA" dirty="0" err="1"/>
              <a:t>Клапейрона-Клаузіуса</a:t>
            </a:r>
            <a:r>
              <a:rPr lang="uk-UA" dirty="0"/>
              <a:t>; останній обґрунтував це рівняння у 1851 році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70658" name="Picture 2" descr="Картинки по запросу клайперон изобрет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45" y="4520431"/>
            <a:ext cx="1908274" cy="9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Картинки по запросу клайперон изобрет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02" y="5554663"/>
            <a:ext cx="1855539" cy="9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79387" y="188640"/>
            <a:ext cx="87137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b="1" dirty="0"/>
              <a:t>Рудольф </a:t>
            </a:r>
            <a:r>
              <a:rPr lang="uk-UA" b="1" dirty="0" err="1"/>
              <a:t>Клаузіус</a:t>
            </a:r>
            <a:r>
              <a:rPr lang="uk-UA" dirty="0"/>
              <a:t> (2 січня, 1822 р. — 24 серпня, 1888 р.) — німецький фізик, працював у області термодинаміки, сформулював другий закон термодинаміки, запровадив поняття ентропії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38265" name="Picture 25" descr="Claus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3" y="1368355"/>
            <a:ext cx="219868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2776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В </a:t>
            </a:r>
            <a:r>
              <a:rPr lang="uk-UA" dirty="0"/>
              <a:t>роботі «Про рушійну силу теплоти і про закони, які можна звідси отримати для теорії теплоти», опублікованій в 1850 р., </a:t>
            </a:r>
            <a:r>
              <a:rPr lang="uk-UA" dirty="0" err="1"/>
              <a:t>Клаузіус</a:t>
            </a:r>
            <a:r>
              <a:rPr lang="uk-UA" dirty="0"/>
              <a:t> сформулював </a:t>
            </a:r>
            <a:r>
              <a:rPr lang="uk-UA" dirty="0" err="1"/>
              <a:t>тверження</a:t>
            </a:r>
            <a:r>
              <a:rPr lang="uk-UA" dirty="0"/>
              <a:t>, яке пізніше назвав </a:t>
            </a:r>
            <a:r>
              <a:rPr lang="uk-UA" i="1" dirty="0"/>
              <a:t>тепловою аксіомою</a:t>
            </a:r>
            <a:r>
              <a:rPr lang="uk-UA" dirty="0"/>
              <a:t>: «Теплота сама собою не може переходити від тіла холодного до тіла </a:t>
            </a:r>
            <a:r>
              <a:rPr lang="uk-UA" dirty="0" err="1"/>
              <a:t>горячого</a:t>
            </a:r>
            <a:r>
              <a:rPr lang="uk-UA" dirty="0"/>
              <a:t>». Теплова аксіома </a:t>
            </a:r>
            <a:r>
              <a:rPr lang="uk-UA" dirty="0" err="1"/>
              <a:t>Клаузіуса</a:t>
            </a:r>
            <a:r>
              <a:rPr lang="uk-UA" dirty="0"/>
              <a:t> стала першим формулюванням другого начала </a:t>
            </a:r>
            <a:r>
              <a:rPr lang="uk-UA" dirty="0" smtClean="0"/>
              <a:t>термодинаміки.</a:t>
            </a:r>
            <a:r>
              <a:rPr lang="uk-UA" dirty="0"/>
              <a:t>	В 1865 р. </a:t>
            </a:r>
            <a:r>
              <a:rPr lang="uk-UA" dirty="0" err="1" smtClean="0"/>
              <a:t>Клаузіус</a:t>
            </a:r>
            <a:r>
              <a:rPr lang="uk-UA" dirty="0" smtClean="0"/>
              <a:t> </a:t>
            </a:r>
            <a:r>
              <a:rPr lang="uk-UA" dirty="0"/>
              <a:t>ввів найважливіше поняття для термодинаміки - ентропію.</a:t>
            </a:r>
          </a:p>
          <a:p>
            <a:r>
              <a:rPr lang="uk-UA" dirty="0" err="1" smtClean="0"/>
              <a:t>Клаузіус</a:t>
            </a:r>
            <a:r>
              <a:rPr lang="uk-UA" dirty="0" smtClean="0"/>
              <a:t> </a:t>
            </a:r>
            <a:r>
              <a:rPr lang="uk-UA" dirty="0"/>
              <a:t>відомий також роботами по пружності тіл, по оптиці і динамічній електриці. </a:t>
            </a:r>
          </a:p>
        </p:txBody>
      </p:sp>
      <p:pic>
        <p:nvPicPr>
          <p:cNvPr id="69634" name="Picture 2" descr="Картинки по запросу клаузи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40" y="4437112"/>
            <a:ext cx="2987159" cy="10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50825" y="333375"/>
            <a:ext cx="84978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/>
              <a:t>	</a:t>
            </a:r>
            <a:r>
              <a:rPr lang="uk-UA" b="1"/>
              <a:t>Ві́льям То́мсон, лорд Ке́львін</a:t>
            </a:r>
            <a:r>
              <a:rPr lang="uk-UA"/>
              <a:t> (26 червня 1824, Белфаст — 17 грудня 1907, Ларгс, Ейршир, Шотландія) — один з найвидатніших фізиків у світовій історії. </a:t>
            </a:r>
          </a:p>
        </p:txBody>
      </p:sp>
      <p:pic>
        <p:nvPicPr>
          <p:cNvPr id="12302" name="Picture 14" descr="kelv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9710"/>
            <a:ext cx="25304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23292" y="1233597"/>
            <a:ext cx="611981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/>
              <a:t>1852 </a:t>
            </a:r>
            <a:r>
              <a:rPr lang="ru-RU" dirty="0" err="1"/>
              <a:t>році</a:t>
            </a:r>
            <a:r>
              <a:rPr lang="ru-RU" dirty="0"/>
              <a:t> Томсон </a:t>
            </a:r>
            <a:r>
              <a:rPr lang="ru-RU" dirty="0" err="1"/>
              <a:t>спільно</a:t>
            </a:r>
            <a:r>
              <a:rPr lang="ru-RU" dirty="0"/>
              <a:t> з Джоулем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над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при </a:t>
            </a:r>
            <a:r>
              <a:rPr lang="ru-RU" dirty="0" err="1"/>
              <a:t>розширенні</a:t>
            </a:r>
            <a:r>
              <a:rPr lang="ru-RU" dirty="0"/>
              <a:t> без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яке послужило </a:t>
            </a:r>
            <a:r>
              <a:rPr lang="ru-RU" dirty="0" err="1"/>
              <a:t>перехідним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до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</a:t>
            </a:r>
          </a:p>
          <a:p>
            <a:pPr algn="just"/>
            <a:r>
              <a:rPr lang="uk-UA" dirty="0"/>
              <a:t>Т</a:t>
            </a:r>
            <a:r>
              <a:rPr lang="ru-RU" dirty="0" err="1"/>
              <a:t>еоретично</a:t>
            </a:r>
            <a:r>
              <a:rPr lang="ru-RU" dirty="0"/>
              <a:t> </a:t>
            </a:r>
            <a:r>
              <a:rPr lang="ru-RU" dirty="0" err="1"/>
              <a:t>дослідив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 smtClean="0"/>
              <a:t>кабелів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телеграфування</a:t>
            </a:r>
            <a:r>
              <a:rPr lang="ru-RU" dirty="0"/>
              <a:t> через океан. </a:t>
            </a:r>
            <a:r>
              <a:rPr lang="ru-RU" dirty="0" smtClean="0"/>
              <a:t>Попутно Томсон </a:t>
            </a:r>
            <a:r>
              <a:rPr lang="ru-RU" dirty="0" err="1" smtClean="0"/>
              <a:t>вивів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</a:t>
            </a:r>
            <a:r>
              <a:rPr lang="ru-RU" dirty="0" err="1" smtClean="0"/>
              <a:t>розряду</a:t>
            </a:r>
            <a:r>
              <a:rPr lang="ru-RU" dirty="0" smtClean="0"/>
              <a:t> (1853 </a:t>
            </a:r>
            <a:r>
              <a:rPr lang="ru-RU" dirty="0" err="1" smtClean="0"/>
              <a:t>рік</a:t>
            </a:r>
            <a:r>
              <a:rPr lang="ru-RU" dirty="0" smtClean="0"/>
              <a:t>).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/>
              <a:t>для прокладки кабелю </a:t>
            </a:r>
            <a:r>
              <a:rPr lang="ru-RU" dirty="0" err="1"/>
              <a:t>ознайомила</a:t>
            </a:r>
            <a:r>
              <a:rPr lang="ru-RU" dirty="0"/>
              <a:t> Томсона з потребами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і </a:t>
            </a:r>
            <a:r>
              <a:rPr lang="ru-RU" dirty="0" err="1"/>
              <a:t>призвела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до </a:t>
            </a:r>
            <a:r>
              <a:rPr lang="ru-RU" dirty="0" err="1"/>
              <a:t>вдосконалення</a:t>
            </a:r>
            <a:r>
              <a:rPr lang="ru-RU" dirty="0"/>
              <a:t> лота і компаса (1872—1876 роки).</a:t>
            </a:r>
            <a:r>
              <a:rPr lang="uk-UA" dirty="0"/>
              <a:t>Йому </a:t>
            </a:r>
            <a:r>
              <a:rPr lang="ru-RU" dirty="0"/>
              <a:t>належать </a:t>
            </a:r>
            <a:r>
              <a:rPr lang="ru-RU" dirty="0" err="1"/>
              <a:t>винаходи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 та </a:t>
            </a:r>
            <a:r>
              <a:rPr lang="ru-RU" dirty="0" err="1" smtClean="0"/>
              <a:t>техніці</a:t>
            </a:r>
            <a:r>
              <a:rPr lang="ru-RU" dirty="0" smtClean="0"/>
              <a:t>: </a:t>
            </a:r>
            <a:r>
              <a:rPr lang="ru-RU" dirty="0" err="1" smtClean="0"/>
              <a:t>дзеркальний</a:t>
            </a:r>
            <a:r>
              <a:rPr lang="ru-RU" dirty="0" smtClean="0"/>
              <a:t> гальванометр, </a:t>
            </a:r>
            <a:r>
              <a:rPr lang="ru-RU" dirty="0"/>
              <a:t>ондулятор </a:t>
            </a:r>
            <a:r>
              <a:rPr lang="ru-RU" dirty="0" err="1"/>
              <a:t>із</a:t>
            </a:r>
            <a:r>
              <a:rPr lang="ru-RU" dirty="0"/>
              <a:t> сифонною подачею </a:t>
            </a:r>
            <a:r>
              <a:rPr lang="ru-RU" dirty="0" err="1"/>
              <a:t>чорнила</a:t>
            </a:r>
            <a:r>
              <a:rPr lang="ru-RU" dirty="0"/>
              <a:t>, </a:t>
            </a:r>
            <a:r>
              <a:rPr lang="ru-RU" dirty="0" err="1"/>
              <a:t>квадратний</a:t>
            </a:r>
            <a:r>
              <a:rPr lang="ru-RU" dirty="0"/>
              <a:t> і </a:t>
            </a:r>
            <a:r>
              <a:rPr lang="ru-RU" dirty="0" err="1"/>
              <a:t>абсолютний</a:t>
            </a:r>
            <a:r>
              <a:rPr lang="ru-RU" dirty="0"/>
              <a:t> </a:t>
            </a:r>
            <a:r>
              <a:rPr lang="ru-RU" dirty="0" err="1"/>
              <a:t>електрометр</a:t>
            </a:r>
            <a:r>
              <a:rPr lang="ru-RU" dirty="0"/>
              <a:t>,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компаса, лот 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вимірювальних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ампер-ваги,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вивірки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 smtClean="0"/>
              <a:t>патентів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як,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водопровідні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03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21777" y="352876"/>
            <a:ext cx="8497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b="1" dirty="0" smtClean="0"/>
              <a:t>Вільям Томсон</a:t>
            </a:r>
            <a:r>
              <a:rPr lang="uk-UA" sz="2000" b="1" dirty="0"/>
              <a:t>, лорд </a:t>
            </a:r>
            <a:r>
              <a:rPr lang="uk-UA" sz="2000" b="1" dirty="0" smtClean="0"/>
              <a:t>Кельвін</a:t>
            </a:r>
            <a:r>
              <a:rPr lang="uk-UA" sz="2000" dirty="0"/>
              <a:t> </a:t>
            </a:r>
          </a:p>
        </p:txBody>
      </p:sp>
      <p:pic>
        <p:nvPicPr>
          <p:cNvPr id="67586" name="Picture 2" descr="Картинки по запросу ампер-весі томс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7647"/>
            <a:ext cx="3166343" cy="53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1432761"/>
            <a:ext cx="3741905" cy="51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5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gaylus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4227"/>
            <a:ext cx="2448272" cy="32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95288" y="332656"/>
            <a:ext cx="84963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Жозе́ф-Луї́</a:t>
            </a:r>
            <a:r>
              <a:rPr lang="uk-UA" b="1" dirty="0"/>
              <a:t> Гей-Люсса́к</a:t>
            </a:r>
            <a:r>
              <a:rPr lang="uk-UA" dirty="0"/>
              <a:t> — (6 грудня 1778 — 9 </a:t>
            </a:r>
            <a:r>
              <a:rPr lang="uk-UA" dirty="0" err="1"/>
              <a:t>трав</a:t>
            </a:r>
            <a:r>
              <a:rPr lang="uk-UA" dirty="0"/>
              <a:t>ня 1850) —французький хімік і фізик, член Французької АН (1806), чужоземний почесний член Петербурзької АН (1826); його ім'я внесено до списку найвидатніших науковців Франції, розміщеного на першому поверсі Ейфелевої вежі. 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395288" y="1628800"/>
            <a:ext cx="53820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Відкрив</a:t>
            </a:r>
            <a:r>
              <a:rPr lang="uk-UA" dirty="0"/>
              <a:t> газові закони, названі його ім'ям. Здійснив фундаментальні дослідження у галузі фізичної,  органічної  та неорганічної хімії. </a:t>
            </a:r>
            <a:r>
              <a:rPr lang="uk-UA" dirty="0" smtClean="0"/>
              <a:t>Зробив вагомий внесок у вивчення галогенів. Відкрив</a:t>
            </a:r>
            <a:r>
              <a:rPr lang="uk-UA" dirty="0"/>
              <a:t>   </a:t>
            </a:r>
            <a:r>
              <a:rPr lang="uk-UA" dirty="0" err="1"/>
              <a:t>циан</a:t>
            </a:r>
            <a:r>
              <a:rPr lang="uk-UA" dirty="0"/>
              <a:t>  (1815), розробив метод </a:t>
            </a:r>
            <a:r>
              <a:rPr lang="uk-UA" dirty="0" err="1"/>
              <a:t>добування щавелево</a:t>
            </a:r>
            <a:r>
              <a:rPr lang="uk-UA" dirty="0"/>
              <a:t>ї кислоти. Сконструював башту з системою свинцевих камер, яка в технології сульфатної кислоти носить його ім'я</a:t>
            </a:r>
            <a:r>
              <a:rPr lang="uk-UA" dirty="0" smtClean="0"/>
              <a:t>. Запропонував </a:t>
            </a:r>
            <a:r>
              <a:rPr lang="uk-UA" dirty="0"/>
              <a:t>назву хімічного елементу Бром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У 1802 відкрив закон теплового розширення газів, незалежно від </a:t>
            </a:r>
            <a:r>
              <a:rPr lang="uk-UA" dirty="0" err="1"/>
              <a:t>Дж.Дальтона</a:t>
            </a:r>
            <a:r>
              <a:rPr lang="uk-UA" dirty="0"/>
              <a:t>. Після польоту Я.Д.Захарова на повітряній кулі з науковою метою (30.06.1804) </a:t>
            </a:r>
            <a:r>
              <a:rPr lang="uk-UA" dirty="0" err="1"/>
              <a:t>Гей-Люссак</a:t>
            </a:r>
            <a:r>
              <a:rPr lang="uk-UA" dirty="0"/>
              <a:t> здійснив два таких же польоти (24.08.1804 - разом з Ж.</a:t>
            </a:r>
            <a:r>
              <a:rPr lang="uk-UA" dirty="0" err="1"/>
              <a:t>Біо</a:t>
            </a:r>
            <a:r>
              <a:rPr lang="uk-UA" dirty="0"/>
              <a:t>, 16.09.1804) і виявив, що на висоті близько 7000 м інтенсивність земного магнетизму помітно не змінюється; встановив, що повітря має той же склад, що і у поверхні Землі.</a:t>
            </a:r>
          </a:p>
          <a:p>
            <a:pPr algn="just"/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6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 descr="1000415_PH01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10946"/>
            <a:ext cx="18002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95288" y="188913"/>
            <a:ext cx="8424862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	</a:t>
            </a:r>
            <a:r>
              <a:rPr lang="uk-UA" b="1"/>
              <a:t>Амеде́о Авоґа́дро</a:t>
            </a:r>
            <a:r>
              <a:rPr lang="uk-UA"/>
              <a:t> (9 серпня 1776 — 9 липня 1856) —  італійський вчений, фізик, хімік. 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2482850" y="1553307"/>
            <a:ext cx="63373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 smtClean="0"/>
              <a:t>Досліджував </a:t>
            </a:r>
            <a:r>
              <a:rPr lang="uk-UA" dirty="0"/>
              <a:t>різні фізичні і хімічні явища. Заклав основи молекулярної теорії (1811), обґрунтувавши думку, що  атоми можуть сполучатися в молекули.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287337" y="3861048"/>
            <a:ext cx="86407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dirty="0" err="1"/>
              <a:t>Авоґадро</a:t>
            </a:r>
            <a:r>
              <a:rPr lang="uk-UA" dirty="0"/>
              <a:t> встановив важливий фізичний закон </a:t>
            </a:r>
            <a:r>
              <a:rPr lang="uk-UA" dirty="0" err="1"/>
              <a:t>— зак</a:t>
            </a:r>
            <a:r>
              <a:rPr lang="uk-UA" dirty="0"/>
              <a:t>он Авогадро, на підставі якого визначають атомну і молекулярну масу. Ім'ям </a:t>
            </a:r>
            <a:r>
              <a:rPr lang="uk-UA" dirty="0" err="1"/>
              <a:t>Авоґадро</a:t>
            </a:r>
            <a:r>
              <a:rPr lang="uk-UA" dirty="0"/>
              <a:t> названа універсальна стала — число </a:t>
            </a:r>
            <a:r>
              <a:rPr lang="uk-UA" dirty="0" err="1"/>
              <a:t>Авогадро</a:t>
            </a:r>
            <a:r>
              <a:rPr lang="uk-UA" dirty="0"/>
              <a:t>, число молекул в </a:t>
            </a:r>
            <a:r>
              <a:rPr lang="uk-UA" dirty="0" err="1"/>
              <a:t>одному молі іде</a:t>
            </a:r>
            <a:r>
              <a:rPr lang="uk-UA" dirty="0"/>
              <a:t>ального газу (</a:t>
            </a:r>
            <a:r>
              <a:rPr lang="uk-UA" i="1" dirty="0"/>
              <a:t>N</a:t>
            </a:r>
            <a:r>
              <a:rPr lang="uk-UA" i="1" baseline="-25000" dirty="0"/>
              <a:t>A</a:t>
            </a:r>
            <a:r>
              <a:rPr lang="uk-UA" dirty="0"/>
              <a:t> = 6.02214129(27)×1023 моль</a:t>
            </a:r>
            <a:r>
              <a:rPr lang="uk-UA" baseline="30000" dirty="0"/>
              <a:t>−1</a:t>
            </a:r>
            <a:r>
              <a:rPr lang="uk-UA" dirty="0"/>
              <a:t>). </a:t>
            </a:r>
            <a:r>
              <a:rPr lang="uk-UA" dirty="0" smtClean="0"/>
              <a:t>Уперше </a:t>
            </a:r>
            <a:r>
              <a:rPr lang="uk-UA" dirty="0"/>
              <a:t>правильно вирахував атомні маси кисню, вуглецю, азоту, хлору та ін. елементів. Встановив точний кількісний склад багатьох речовин — води, кисню, аміаку та багатьох оксидів. </a:t>
            </a:r>
            <a:r>
              <a:rPr lang="uk-UA" dirty="0" smtClean="0"/>
              <a:t>Вивчав </a:t>
            </a:r>
            <a:r>
              <a:rPr lang="uk-UA" dirty="0"/>
              <a:t>кристалічну будову твердих тіл і узагальнив відомості про склад речовини. Його праці сприяли подальшому розвитку атомно-молекулярної теорії.</a:t>
            </a:r>
          </a:p>
        </p:txBody>
      </p:sp>
    </p:spTree>
    <p:extLst>
      <p:ext uri="{BB962C8B-B14F-4D97-AF65-F5344CB8AC3E}">
        <p14:creationId xmlns:p14="http://schemas.microsoft.com/office/powerpoint/2010/main" val="38289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BOLTSMAN_Liudvig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93" y="1643865"/>
            <a:ext cx="233521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79388" y="404813"/>
            <a:ext cx="8569325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Лю́двіг Едуа́рд Бо́льцман</a:t>
            </a:r>
            <a:r>
              <a:rPr lang="uk-UA"/>
              <a:t> (20 лютого 1844, Лінц, Австрія – 5 вересня 1906, Дуіне, Італія) — австрійський фізик, який зробив великий внесок у розвиток  термодинаміки  й статистичної фізики на основі атомістичних уявлень. 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79387" y="1630273"/>
            <a:ext cx="626427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Член Віденської АН (з 1885), професор університетів </a:t>
            </a:r>
            <a:r>
              <a:rPr lang="uk-UA" dirty="0" err="1"/>
              <a:t>у Гра</a:t>
            </a:r>
            <a:r>
              <a:rPr lang="uk-UA" dirty="0"/>
              <a:t>ці (1869–1889), Мюнхені (1889–1894), Відні (1894—1900 і з 1902) і  Лейпцігу (1900–1902). Автор теоретичних і експериментальних досліджень з різних розділів фізики; один з творців статистичної фізики. </a:t>
            </a:r>
            <a:endParaRPr lang="uk-UA" dirty="0" smtClean="0"/>
          </a:p>
          <a:p>
            <a:pPr algn="just"/>
            <a:r>
              <a:rPr lang="uk-UA" dirty="0" smtClean="0"/>
              <a:t>Найважливіші </a:t>
            </a:r>
            <a:r>
              <a:rPr lang="uk-UA" dirty="0"/>
              <a:t>дослідження </a:t>
            </a:r>
            <a:r>
              <a:rPr lang="uk-UA" dirty="0" err="1"/>
              <a:t>Больцман</a:t>
            </a:r>
            <a:r>
              <a:rPr lang="uk-UA" dirty="0"/>
              <a:t> виконав у галузі статистичної фізики і  термодинаміки. Він вивів основне рівняння кінетичної теорії газів, дав статистичне тлумачення 2-го закону </a:t>
            </a:r>
            <a:r>
              <a:rPr lang="uk-UA" dirty="0" err="1"/>
              <a:t>термодинам</a:t>
            </a:r>
            <a:r>
              <a:rPr lang="uk-UA" dirty="0"/>
              <a:t>іки і ентропії, обгрунтував закон теплового випромінювання Стефана (закон  Стефана—Больцмана). </a:t>
            </a:r>
          </a:p>
        </p:txBody>
      </p:sp>
      <p:pic>
        <p:nvPicPr>
          <p:cNvPr id="58370" name="Picture 2" descr="Картинки по запросу больцман розподі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1077"/>
            <a:ext cx="2951782" cy="20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0213" y="404813"/>
            <a:ext cx="8318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Георг Вільгельм Ріхман</a:t>
            </a:r>
            <a:r>
              <a:rPr lang="uk-UA"/>
              <a:t> (11 липня 1711 - 26 липня 1753) - російський фізик; дійсний член Академії наук і мистецтв (ад'юнкт з 1740, професор фізики з 1741).</a:t>
            </a:r>
          </a:p>
        </p:txBody>
      </p:sp>
      <p:sp>
        <p:nvSpPr>
          <p:cNvPr id="3091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322" name="Picture 2" descr="Картинки по запросу рихм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8471" r="31601"/>
          <a:stretch/>
        </p:blipFill>
        <p:spPr bwMode="auto">
          <a:xfrm>
            <a:off x="6733380" y="1320799"/>
            <a:ext cx="2087091" cy="31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7829" y="1269425"/>
            <a:ext cx="62583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Досліди з атмосферною електрикою. 6 </a:t>
            </a:r>
            <a:r>
              <a:rPr lang="uk-UA" dirty="0"/>
              <a:t>серпня 1753 під час грози, коли </a:t>
            </a:r>
            <a:r>
              <a:rPr lang="uk-UA" dirty="0" err="1"/>
              <a:t>Ріхман</a:t>
            </a:r>
            <a:r>
              <a:rPr lang="uk-UA" dirty="0"/>
              <a:t> стояв на відстані близько 30 см від приладу, від останнього попрямувала до його чола блідо-синювата вогненна куля. Пролунав удар, подібний гарматному пострілу, і </a:t>
            </a:r>
            <a:r>
              <a:rPr lang="uk-UA" dirty="0" err="1"/>
              <a:t>Ріхман</a:t>
            </a:r>
            <a:r>
              <a:rPr lang="uk-UA" dirty="0"/>
              <a:t> впав мертвий.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4548" y="2754626"/>
            <a:ext cx="61896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Трагічна </a:t>
            </a:r>
            <a:r>
              <a:rPr lang="uk-UA" dirty="0"/>
              <a:t>загибель </a:t>
            </a:r>
            <a:r>
              <a:rPr lang="uk-UA" dirty="0" err="1"/>
              <a:t>Ріхмана</a:t>
            </a:r>
            <a:r>
              <a:rPr lang="uk-UA" dirty="0"/>
              <a:t> від кульової блискавки при дослідженні атмосферної електрики «електричним покажчиком» (приладом-прообразом електроскопа), який не був заземлений, мала великий резонанс у всьому світі, в Росії тимчасово заборонили дослідження електрики.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3" name="Picture 17" descr="Файл:Richmann 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63" y="4293096"/>
            <a:ext cx="16689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3/37/Richmanns_Tod_1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61431"/>
            <a:ext cx="1641907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3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85244"/>
            <a:ext cx="26463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7950" y="325438"/>
            <a:ext cx="8640763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Архімед</a:t>
            </a:r>
            <a:r>
              <a:rPr lang="uk-UA"/>
              <a:t>  (дав.-гр.  ᾽Αρχιμήδης; близько 287 до н. е., Сіракузи - 212 до н.е., Сіракузи) - давньогрецький математик, фізик, інженер, винахідник та астроном. Хоча дуже мало деталей відомо про його життя, він вважається одним з найвидатніших науковців  античності.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14650" y="2204864"/>
            <a:ext cx="5834063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dirty="0"/>
              <a:t>Серед досягнень Архімеда у  фізиці, — заснування  гідростатики,  статики та пояснення принципу  важеля. Йому приписують винайдення новаторських механізмів, включно з облоговими машинами та  гвинтовим насосом, що названий на його честь.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Архімед винайшов</a:t>
            </a:r>
            <a:r>
              <a:rPr lang="uk-UA" dirty="0"/>
              <a:t>  спіраль, що носить його ім'я, формули для розрахунку  об’ємів поверхонь обертання та оригінальну систему для вираження дуже великих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150561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9" name="Picture 15" descr="kavend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50" y="2060848"/>
            <a:ext cx="2038350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323850" y="260350"/>
            <a:ext cx="8280400" cy="1465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Ге́нрі Кавенді́ш</a:t>
            </a:r>
            <a:r>
              <a:rPr lang="uk-UA"/>
              <a:t> (10 жовтня 1731, Ніцца — 24 лютого 1810, Лондон) — англійський фізик і хімік, член Лондонського королівського товариства (з 1760 р.). Народився в Ніцці (Франція). Закінчив Кембриджський університет (1753 р.). Наукові дослідження проводив у власній лабораторії. 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250825" y="1818511"/>
            <a:ext cx="66976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В області фізики у багатьох випадках передбачив пізніші відкриття. Закон, за яким сили електричної взаємодії обернено пропорційні квадрату відстані між зарядами, був відкритий ним 1767, на десять років раніше від французького фізика Шарля Кулона.</a:t>
            </a:r>
          </a:p>
          <a:p>
            <a:pPr algn="just"/>
            <a:r>
              <a:rPr lang="uk-UA" dirty="0"/>
              <a:t>	</a:t>
            </a:r>
            <a:r>
              <a:rPr lang="uk-UA" dirty="0" err="1"/>
              <a:t>Кавендіш</a:t>
            </a:r>
            <a:r>
              <a:rPr lang="uk-UA" dirty="0"/>
              <a:t> експериментально встановив (1771 р.) вплив середовища на  ємність  конденсаторів і визначив (1771) значення діелектричних сталих ряду речовин. 	Визначив (1797-1798) сили взаємного притягання масивних тіл і обчислив тоді ж </a:t>
            </a:r>
            <a:r>
              <a:rPr lang="uk-UA" dirty="0" err="1"/>
              <a:t>середню густи</a:t>
            </a:r>
            <a:r>
              <a:rPr lang="uk-UA" dirty="0"/>
              <a:t>ну Землі, що відоме у науці як «експеримент Кавендіша».</a:t>
            </a:r>
          </a:p>
          <a:p>
            <a:pPr algn="just"/>
            <a:r>
              <a:rPr lang="uk-UA" dirty="0"/>
              <a:t>	Про роботи </a:t>
            </a:r>
            <a:r>
              <a:rPr lang="uk-UA" dirty="0" err="1"/>
              <a:t>Кавендіша</a:t>
            </a:r>
            <a:r>
              <a:rPr lang="uk-UA" dirty="0"/>
              <a:t> в області фізики стало відомо лише в 1879 — після того, як англійський фізик Дж. Максвелл опублікував його рукописи, що знаходилися доти в архівах.</a:t>
            </a:r>
          </a:p>
          <a:p>
            <a:pPr algn="just"/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9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79388" y="280988"/>
            <a:ext cx="8569325" cy="915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Ша́рль Оґю́стен Куло́н</a:t>
            </a:r>
            <a:r>
              <a:rPr lang="uk-UA"/>
              <a:t> (14 червня 1736 — 23 серпня 1806) -французький  фізик, військовий інженер, винахідник основного закону електростатики — закону Кулона. 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923928" y="1623283"/>
            <a:ext cx="48372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ru-RU" dirty="0" err="1" smtClean="0"/>
              <a:t>Опубліковано</a:t>
            </a:r>
            <a:r>
              <a:rPr lang="ru-RU" dirty="0" smtClean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механіку</a:t>
            </a:r>
            <a:r>
              <a:rPr lang="ru-RU" dirty="0"/>
              <a:t> (статика структур,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млинів</a:t>
            </a:r>
            <a:r>
              <a:rPr lang="ru-RU" dirty="0"/>
              <a:t>,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кручення</a:t>
            </a:r>
            <a:r>
              <a:rPr lang="ru-RU" dirty="0"/>
              <a:t> волокон і т. д.). Кулон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кручення</a:t>
            </a:r>
            <a:r>
              <a:rPr lang="ru-RU" dirty="0"/>
              <a:t>; </a:t>
            </a:r>
            <a:r>
              <a:rPr lang="ru-RU" dirty="0" err="1"/>
              <a:t>скручування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сам </a:t>
            </a:r>
            <a:r>
              <a:rPr lang="ru-RU" dirty="0" err="1"/>
              <a:t>застосував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й </a:t>
            </a:r>
            <a:r>
              <a:rPr lang="ru-RU" dirty="0" err="1"/>
              <a:t>магнітних</a:t>
            </a:r>
            <a:r>
              <a:rPr lang="ru-RU" dirty="0"/>
              <a:t> сил </a:t>
            </a:r>
            <a:r>
              <a:rPr lang="ru-RU" dirty="0" err="1"/>
              <a:t>взаємодії</a:t>
            </a:r>
            <a:r>
              <a:rPr lang="ru-RU" dirty="0"/>
              <a:t>. У 1781 </a:t>
            </a:r>
            <a:r>
              <a:rPr lang="ru-RU" dirty="0" err="1"/>
              <a:t>він</a:t>
            </a:r>
            <a:r>
              <a:rPr lang="ru-RU" dirty="0"/>
              <a:t> описав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тертя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і прокатки і </a:t>
            </a:r>
            <a:r>
              <a:rPr lang="ru-RU" dirty="0" err="1"/>
              <a:t>сформулював</a:t>
            </a:r>
            <a:r>
              <a:rPr lang="ru-RU" dirty="0"/>
              <a:t> закон сухого </a:t>
            </a:r>
            <a:r>
              <a:rPr lang="ru-RU" dirty="0" err="1"/>
              <a:t>тертя</a:t>
            </a:r>
            <a:r>
              <a:rPr lang="ru-RU" dirty="0"/>
              <a:t>. У тому ж </a:t>
            </a:r>
            <a:r>
              <a:rPr lang="ru-RU" dirty="0" err="1"/>
              <a:t>році</a:t>
            </a:r>
            <a:r>
              <a:rPr lang="ru-RU" dirty="0"/>
              <a:t> став членом </a:t>
            </a:r>
            <a:r>
              <a:rPr lang="ru-RU" dirty="0" err="1"/>
              <a:t>академії</a:t>
            </a:r>
            <a:r>
              <a:rPr lang="ru-RU" dirty="0"/>
              <a:t> наук Парижа. З 1785 по 1789 р.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книг,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сформулював</a:t>
            </a:r>
            <a:r>
              <a:rPr lang="ru-RU" dirty="0"/>
              <a:t> закон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і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(Закон </a:t>
            </a:r>
            <a:r>
              <a:rPr lang="ru-RU" dirty="0" smtClean="0"/>
              <a:t>Кулона).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момент і </a:t>
            </a:r>
            <a:r>
              <a:rPr lang="ru-RU" dirty="0" err="1"/>
              <a:t>поляризації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122882" name="Picture 2" descr="Результат пошуку зображень за запитом &quot;кулон физик изобретен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3456508" cy="20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Результат пошуку зображень за запитом &quot;закон куло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Результат пошуку зображень за запитом &quot;закон кулон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888" name="Picture 8" descr="Результат пошуку зображень за запитом &quot;закон куло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8" y="3601629"/>
            <a:ext cx="2730467" cy="30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79388" y="260350"/>
            <a:ext cx="8569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Ганс Крістіа́н Ерсте́д</a:t>
            </a:r>
            <a:r>
              <a:rPr lang="uk-UA"/>
              <a:t> (14 серпня 1777 — 9 березня 1851) —датський вчений-фізик, дослідник  електромагнетизму. У 1820 році відкрив зв'язок між електричним та магнітним полем, помітивши дію електричного струму на магнітну стрілку. </a:t>
            </a:r>
          </a:p>
        </p:txBody>
      </p:sp>
      <p:pic>
        <p:nvPicPr>
          <p:cNvPr id="135189" name="Picture 21" descr="%C3%98rs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0975"/>
            <a:ext cx="2160240" cy="27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3" y="1450975"/>
            <a:ext cx="6120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22222"/>
                </a:solidFill>
                <a:latin typeface="Arial"/>
              </a:rPr>
              <a:t>21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квітня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1820 року,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час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лекції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Ерстед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звернув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увагу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стрілку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компаса,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відхилялася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свого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початкового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напрямку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коли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батареї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вмикався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підтверджуючи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прямий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зв'язок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між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електрикою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і магнетизмом.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Його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початкова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інтерпретація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цього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явища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була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такою,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магнітні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ефекти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виходять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усіх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сторін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дроту,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який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«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несе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»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оскільки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створює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тепло.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Трьома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місяцями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пізніше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почав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інтенсивніші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дослідження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і скоро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змінив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свої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уявлення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показавши,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створює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«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кругле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»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магнітне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поле,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оскільки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протікає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через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дріт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.</a:t>
            </a:r>
            <a:endParaRPr lang="ru-RU" sz="1600" dirty="0"/>
          </a:p>
        </p:txBody>
      </p:sp>
      <p:pic>
        <p:nvPicPr>
          <p:cNvPr id="124930" name="Picture 2" descr="Результат пошуку зображень за запитом &quot;дослід ерстед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1009" r="11567" b="7206"/>
          <a:stretch/>
        </p:blipFill>
        <p:spPr bwMode="auto">
          <a:xfrm>
            <a:off x="179388" y="4351928"/>
            <a:ext cx="3528392" cy="23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Результат пошуку зображень за запитом &quot;дослід ерстед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30732"/>
            <a:ext cx="4357205" cy="24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1" name="Picture 17" descr="am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66" y="1700212"/>
            <a:ext cx="19954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179388" y="396875"/>
            <a:ext cx="8497887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Ампе́р Андре́-Марі́</a:t>
            </a:r>
            <a:r>
              <a:rPr lang="uk-UA"/>
              <a:t> (20 січня 1775, Ліон — 10 червня 1836, Марсель) — французький фізик і математик, творець основ електродинаміки.</a:t>
            </a:r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309616" y="1484784"/>
            <a:ext cx="59277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Створив першу теорію, яка виражала зв'язок  електричних  і  магнітних явищ. Йому належить гіпотеза (в розвитку) про природу магнетизму, яка значно вплинула на розвиток вчення про електромагнітні явища: магнітні властивості тіл зумовлені наявністю в них молекулярних електричних струмів. </a:t>
            </a:r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338016" y="3637820"/>
            <a:ext cx="5323300" cy="879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3920" tIns="47610" rIns="0" bIns="0" anchor="ctr">
            <a:spAutoFit/>
          </a:bodyPr>
          <a:lstStyle/>
          <a:p>
            <a:pPr algn="just">
              <a:buFontTx/>
              <a:buChar char="•"/>
            </a:pPr>
            <a:r>
              <a:rPr lang="uk-UA" dirty="0"/>
              <a:t>В</a:t>
            </a:r>
            <a:r>
              <a:rPr lang="uk-UA" dirty="0" smtClean="0"/>
              <a:t>ідкрив </a:t>
            </a:r>
            <a:r>
              <a:rPr lang="uk-UA" dirty="0"/>
              <a:t>закон взаємодії електричних струмів;</a:t>
            </a:r>
          </a:p>
          <a:p>
            <a:pPr algn="just">
              <a:buFontTx/>
              <a:buChar char="•"/>
            </a:pPr>
            <a:r>
              <a:rPr lang="uk-UA" dirty="0"/>
              <a:t>запропонував першу теорію магнетизму;</a:t>
            </a:r>
          </a:p>
          <a:p>
            <a:pPr algn="just">
              <a:buFontTx/>
              <a:buChar char="•"/>
            </a:pPr>
            <a:r>
              <a:rPr lang="uk-UA" dirty="0" smtClean="0"/>
              <a:t>застосування</a:t>
            </a:r>
            <a:r>
              <a:rPr lang="uk-UA" dirty="0"/>
              <a:t> варіаційного  числення в  механіці.</a:t>
            </a:r>
          </a:p>
        </p:txBody>
      </p:sp>
      <p:pic>
        <p:nvPicPr>
          <p:cNvPr id="125954" name="Picture 2" descr="Результат пошуку зображень за запитом &quot;закон ампер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2959"/>
            <a:ext cx="30790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9" name="Picture 7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916113"/>
            <a:ext cx="21574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23850" y="476250"/>
            <a:ext cx="8351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b="1" dirty="0"/>
              <a:t>Майкл Фарадей</a:t>
            </a:r>
            <a:r>
              <a:rPr lang="uk-UA" dirty="0"/>
              <a:t> ( 22 вересня 1791, Лондон - 25 серпень 1867, Лондон) - англійський фізик-експериментатор і хімік. Член Лондонського королівського товариства (1824) і безлічі інших наукових організацій, в тому числі іноземний почесний член Петербурзької академії наук (1830).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23850" y="1773238"/>
            <a:ext cx="61912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Відкрив електромагнітну індукцію, що лежить в основі сучасного промислового виробництва електрики і багатьох його застосувань. Створив першу модель електродвигуна. Серед інших його відкриттів - перший трансформатор, хімічна дія струму, закони електролізу, дія магнітного поля на світло, діамагнетизм. Першим передбачив електромагнітні хвилі. Фарадей ввів у науковий обіг терміни іон, катод, анод, електроліт, діелектрик, діамагнетизм, парамагнетизм та ін.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20" name="Picture 12" descr="Max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20193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79388" y="396875"/>
            <a:ext cx="8569325" cy="2838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Дже́ймс Клерк Ма́ксвелл</a:t>
            </a:r>
            <a:r>
              <a:rPr lang="uk-UA"/>
              <a:t> (13 червня 1831, Единбург, Шотландія — 5 листопада 1879, Кембридж, Англія) —  шотландський вчений, який створив теорію електромагнітного поля і на підставі її зробив висновок, що змінні електричне і магнітне поля тісно пов'язані одне з одним, утворюючи єдине електромагнітне поле, яке поширюється у вигляді електромагнітних хвиль зі швидкістю світла. Ґрунтуючись на зв'язку електричних, магнітних та світлових явищ, Максвелл розробив теорію світла і тим об'єднав в одне ціле раніше розрізнені галузі електрики, магнетизму і оптики. Крім цього, Максвеллу належать великі відкриття і в інших галузях фізики, зокрема молекулярної кінетичної теорії газів. 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250825" y="3500438"/>
            <a:ext cx="64087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/>
              <a:t>	Максвелл перевірив багато старих і вивів нові закономірності теорії пружності. Всього він вирішив 14 завдань про напруження всередині порожнистих циліндрів, стрижнів, круглих дисків, порожніх сфер, плоских трикутників, зробивши, таким чином, істотний внесок у розвиток методу фотопружності. Ці результати також представляли значний інтерес для будівельної механіки. </a:t>
            </a:r>
          </a:p>
        </p:txBody>
      </p:sp>
    </p:spTree>
    <p:extLst>
      <p:ext uri="{BB962C8B-B14F-4D97-AF65-F5344CB8AC3E}">
        <p14:creationId xmlns:p14="http://schemas.microsoft.com/office/powerpoint/2010/main" val="4129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 descr="Heinrich_Her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0250"/>
            <a:ext cx="20034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95288" y="260350"/>
            <a:ext cx="83534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Ге́нріх Рудольф Герц</a:t>
            </a:r>
            <a:r>
              <a:rPr lang="uk-UA"/>
              <a:t> (22 лютого 1857 року, </a:t>
            </a:r>
            <a:r>
              <a:rPr lang="ru-RU"/>
              <a:t>Гамбург,  Німеччина </a:t>
            </a:r>
            <a:r>
              <a:rPr lang="uk-UA"/>
              <a:t> — 1 січня 1894 року, </a:t>
            </a:r>
            <a:r>
              <a:rPr lang="ru-RU"/>
              <a:t>Бонн,  Німеччина</a:t>
            </a:r>
            <a:r>
              <a:rPr lang="uk-UA"/>
              <a:t>) —німецький  вчений. Закінчив Берлінський університет, де його вчителями були Герман фон Гельмгольц і Густав Кірхгоф. З 1885 по 1889 рр.. був професором фізики Університету в Карлсруе. З 1889 року - професор фізики університету в Бонні.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505076" y="1929708"/>
            <a:ext cx="62436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Основне досягнення - експериментальне підтвердження електромагнітної теорії світла Джеймса Максвелла. Герц довів існування електромагнітних хвиль. Він докладно дослідив відбиття, інтерференцію, дифракцію і поляризацію електромагнітних хвиль, довів, що швидкість їх поширення збігається зі швидкістю поширення світла, і що світло являє собою не що інше, як різновид електромагнітних хвиль. </a:t>
            </a:r>
            <a:r>
              <a:rPr lang="uk-UA" dirty="0" smtClean="0"/>
              <a:t>Результати</a:t>
            </a:r>
            <a:r>
              <a:rPr lang="uk-UA" dirty="0"/>
              <a:t>, отримані </a:t>
            </a:r>
            <a:r>
              <a:rPr lang="uk-UA" dirty="0" err="1" smtClean="0"/>
              <a:t>Герцем</a:t>
            </a:r>
            <a:r>
              <a:rPr lang="uk-UA" dirty="0" smtClean="0"/>
              <a:t> (вібратор Герца), </a:t>
            </a:r>
            <a:r>
              <a:rPr lang="uk-UA" dirty="0"/>
              <a:t>лягли в основу розвитку радіо.</a:t>
            </a:r>
          </a:p>
        </p:txBody>
      </p:sp>
      <p:pic>
        <p:nvPicPr>
          <p:cNvPr id="126978" name="Picture 2" descr="Результат пошуку зображень за запитом &quot;виюратор герц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94" y="4546928"/>
            <a:ext cx="3044800" cy="2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21" descr="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08275"/>
            <a:ext cx="17287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50825" y="549275"/>
            <a:ext cx="8537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/>
              <a:t>	</a:t>
            </a:r>
            <a:r>
              <a:rPr lang="uk-UA" b="1"/>
              <a:t>Хендрік </a:t>
            </a:r>
            <a:r>
              <a:rPr lang="uk-UA"/>
              <a:t>(часто пишеться</a:t>
            </a:r>
            <a:r>
              <a:rPr lang="uk-UA" b="1"/>
              <a:t> Гендрік</a:t>
            </a:r>
            <a:r>
              <a:rPr lang="uk-UA"/>
              <a:t>) </a:t>
            </a:r>
            <a:r>
              <a:rPr lang="uk-UA" b="1"/>
              <a:t>Антон Лоренц</a:t>
            </a:r>
            <a:r>
              <a:rPr lang="uk-UA"/>
              <a:t> (18 липня 1853, Арнем, Нідерланди - 4 лютого 1928, Харлем, Нідерланди) - нідерландський фізик-теоретик, лауреат Нобелівської премії з фізики (1902, спільно з Пітером Зеєманом) та інших нагород, член Нідерландської королівської академії наук (1881), ряду іноземних академій наук і наукових товариств.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50825" y="2276475"/>
            <a:ext cx="6553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/>
              <a:t>	Лоренц відомий насамперед своїми роботами в галузі електродинаміки і оптики. Об'єднавши концепцію безперервного електромагнітного поля з уявленнями про дискретні електричні заряди, що входять до складу речовини, він створив класичну електронну теорію і застосував її для вирішення завдань: отримав вираз для сили, що діє на рухомий заряд з боку електромагнітного поля (сила Лоренца), вивів формулу, що зв'язує показник заломлення речовини з його густиною (формула Лоренца-Лоренца), розробив теорію дисперсії світла, пояснив ряд магнітооптичних явищ (зокрема, ефект Зеємана) і деякі властивості металів. </a:t>
            </a:r>
          </a:p>
        </p:txBody>
      </p:sp>
    </p:spTree>
    <p:extLst>
      <p:ext uri="{BB962C8B-B14F-4D97-AF65-F5344CB8AC3E}">
        <p14:creationId xmlns:p14="http://schemas.microsoft.com/office/powerpoint/2010/main" val="343315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2" name="Picture 14" descr="Fouc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0" y="1763785"/>
            <a:ext cx="208597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395288" y="543629"/>
            <a:ext cx="82804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b="1" dirty="0"/>
              <a:t>Жан </a:t>
            </a:r>
            <a:r>
              <a:rPr lang="uk-UA" b="1" dirty="0" err="1"/>
              <a:t>Бернар</a:t>
            </a:r>
            <a:r>
              <a:rPr lang="uk-UA" b="1" dirty="0"/>
              <a:t> Леон Фуко</a:t>
            </a:r>
            <a:r>
              <a:rPr lang="uk-UA" dirty="0"/>
              <a:t> (18 </a:t>
            </a:r>
            <a:r>
              <a:rPr lang="uk-UA" dirty="0" err="1"/>
              <a:t>вере</a:t>
            </a:r>
            <a:r>
              <a:rPr lang="uk-UA" dirty="0"/>
              <a:t>сня 1819, Париж — 11 лютого 1868,  Париж) —  французький фізик і астроном, найбільше відомий завдяки винаходу названого за його іменем маятника Фуко — приладу, який наочно демонструє явище добового обертання Землі довкола своєї осі. 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411760" y="1769563"/>
            <a:ext cx="648176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dirty="0"/>
              <a:t>	</a:t>
            </a:r>
            <a:r>
              <a:rPr lang="uk-UA" dirty="0" smtClean="0"/>
              <a:t>Працював </a:t>
            </a:r>
            <a:r>
              <a:rPr lang="uk-UA" dirty="0"/>
              <a:t>у Паризькій обсерваторії (з 1855 року).</a:t>
            </a:r>
          </a:p>
          <a:p>
            <a:r>
              <a:rPr lang="uk-UA" dirty="0"/>
              <a:t>У 1844-47 роках спільно з французьким </a:t>
            </a:r>
            <a:r>
              <a:rPr lang="uk-UA" dirty="0" err="1"/>
              <a:t>фізиком І</a:t>
            </a:r>
            <a:r>
              <a:rPr lang="uk-UA" dirty="0"/>
              <a:t>пполітом Фізо (1819–1896) виконав ряд досліджень з фізичної оптики.</a:t>
            </a:r>
          </a:p>
          <a:p>
            <a:r>
              <a:rPr lang="uk-UA" dirty="0"/>
              <a:t>	У 1850 році Ж. Б. Фуко виміряв швидкість світла у повітрі й воді за методом дзеркала, що обертається.</a:t>
            </a:r>
          </a:p>
          <a:p>
            <a:r>
              <a:rPr lang="uk-UA" dirty="0"/>
              <a:t>	За допомогою маятника (який згодом отримав назву на його </a:t>
            </a:r>
            <a:r>
              <a:rPr lang="uk-UA" dirty="0" err="1"/>
              <a:t>честь — </a:t>
            </a:r>
            <a:r>
              <a:rPr lang="uk-UA" i="1" dirty="0" err="1"/>
              <a:t>м</a:t>
            </a:r>
            <a:r>
              <a:rPr lang="uk-UA" i="1" dirty="0"/>
              <a:t>аятник Фуко</a:t>
            </a:r>
            <a:r>
              <a:rPr lang="uk-UA" dirty="0"/>
              <a:t>) наочно показав у 1851 році добове обертання Землі навколо осі, відкрив вихрові струми (т.зв. </a:t>
            </a:r>
            <a:r>
              <a:rPr lang="uk-UA" i="1" dirty="0"/>
              <a:t>струми Фуко</a:t>
            </a:r>
            <a:r>
              <a:rPr lang="uk-UA" dirty="0"/>
              <a:t>), винайшов і побудував фотометр, гіроскоп (1852) та інші прилади.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29026" name="Picture 2" descr="Результат пошуку зображень за запитом &quot;фотометр фуко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 bwMode="auto">
          <a:xfrm>
            <a:off x="5436096" y="4606195"/>
            <a:ext cx="1740055" cy="21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Результат пошуку зображень за запитом &quot;гироскоп фук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96" y="4606195"/>
            <a:ext cx="1440160" cy="21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1403350" y="260350"/>
            <a:ext cx="686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Електродинаміка рухомих середовищ і електронна теорія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14" name="Picture 42" descr="1000474_0474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21367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107950" y="620713"/>
            <a:ext cx="8713788" cy="1465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Альберт Абрахам Майкельсон</a:t>
            </a:r>
            <a:r>
              <a:rPr lang="uk-UA"/>
              <a:t> (19 грудня 1852, Стрельно, Пруссія - 9 травня 1931, Пасадена, Каліфорнія) — перший американський фізик, удостоєний в 1907 Нобелівської премії з фізики за створення прецизійних інструментів та виконані з їх допомогою спектроскопічні і метрологічні дослідження. 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1692275" y="2060575"/>
            <a:ext cx="3852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/>
              <a:t>Швидкість світла. Перші виміри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323850" y="2420938"/>
            <a:ext cx="6283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В 1877 році </a:t>
            </a:r>
            <a:r>
              <a:rPr lang="uk-UA" dirty="0" err="1"/>
              <a:t>Майкельсон</a:t>
            </a:r>
            <a:r>
              <a:rPr lang="uk-UA" dirty="0"/>
              <a:t> починає удосконалювати метод вимірювання швидкості світла за допомогою обертового дзеркала, запропонованого Леоном Фуко. </a:t>
            </a:r>
            <a:r>
              <a:rPr lang="uk-UA" dirty="0" err="1" smtClean="0"/>
              <a:t>Майкельсон</a:t>
            </a:r>
            <a:r>
              <a:rPr lang="uk-UA" dirty="0" smtClean="0"/>
              <a:t> </a:t>
            </a:r>
            <a:r>
              <a:rPr lang="uk-UA" dirty="0"/>
              <a:t>опублікував свій результат 299910 ± 50 км/с в 1879 році. </a:t>
            </a:r>
          </a:p>
        </p:txBody>
      </p:sp>
      <p:sp>
        <p:nvSpPr>
          <p:cNvPr id="2" name="AutoShape 2" descr="Результат пошуку зображень за запитом &quot;майкельсон вимірювання світ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8004" name="Picture 4" descr="Результат пошуку зображень за запитом &quot;майкельсон вимірювання світл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23801" b="18108"/>
          <a:stretch/>
        </p:blipFill>
        <p:spPr bwMode="auto">
          <a:xfrm>
            <a:off x="2195736" y="3717031"/>
            <a:ext cx="3239765" cy="23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0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511244"/>
            <a:ext cx="86407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Праці Архімеда з  гідромеханіки і  статики є зразком застосувань математики до задач з природознавства й техніки. Особливо важливий його твір «</a:t>
            </a:r>
            <a:r>
              <a:rPr lang="uk-UA" i="1" dirty="0"/>
              <a:t>Про плаваючі тіла</a:t>
            </a:r>
            <a:r>
              <a:rPr lang="uk-UA" dirty="0"/>
              <a:t>», в якому викладено знаменитий закон гідростатики.</a:t>
            </a:r>
          </a:p>
          <a:p>
            <a:pPr algn="just"/>
            <a:r>
              <a:rPr lang="uk-UA" dirty="0"/>
              <a:t>Архімед відкрив закони  важеля, розробив методи визначення складу сплавів та інше. Свої фізико-математичні знання широко використовував для конструювання різних машин і споруд. Він винайшов гвинтовий </a:t>
            </a:r>
            <a:r>
              <a:rPr lang="uk-UA" dirty="0" smtClean="0"/>
              <a:t>насос </a:t>
            </a:r>
            <a:r>
              <a:rPr lang="uk-UA" dirty="0"/>
              <a:t>(</a:t>
            </a:r>
            <a:r>
              <a:rPr lang="uk-UA" dirty="0" err="1"/>
              <a:t>архімедів</a:t>
            </a:r>
            <a:r>
              <a:rPr lang="uk-UA" dirty="0"/>
              <a:t> гвинт, який як і раніше використовується сьогодні для перекачки рідин та гранульованих твердих речовин, таких як вугілля і зерно), розробив систему важелів, блоків і гвинтів для піднімання вантажів, сконструював кілька військових метальних машин.</a:t>
            </a:r>
          </a:p>
          <a:p>
            <a:pPr algn="just"/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7415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553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3"/>
            <a:ext cx="2802217" cy="210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5"/>
            <a:ext cx="1790947" cy="17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11138" y="404664"/>
            <a:ext cx="8537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vi-VN" b="1" dirty="0"/>
              <a:t>Ні́кола Те́сла </a:t>
            </a:r>
            <a:r>
              <a:rPr lang="vi-VN" dirty="0" smtClean="0"/>
              <a:t>(</a:t>
            </a:r>
            <a:r>
              <a:rPr lang="en-US" dirty="0" smtClean="0"/>
              <a:t>10 </a:t>
            </a:r>
            <a:r>
              <a:rPr lang="vi-VN" dirty="0"/>
              <a:t>липня 1856, Смілян, Хорватія — 7 січня 1943, Нью-Йорк, США) — сербський </a:t>
            </a:r>
            <a:r>
              <a:rPr lang="vi-VN" dirty="0" smtClean="0"/>
              <a:t>винахідник </a:t>
            </a:r>
            <a:r>
              <a:rPr lang="vi-VN" dirty="0"/>
              <a:t>і фізик</a:t>
            </a:r>
            <a:r>
              <a:rPr lang="vi-VN" dirty="0" smtClean="0"/>
              <a:t>.</a:t>
            </a:r>
            <a:endParaRPr lang="uk-UA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380878" y="1285215"/>
            <a:ext cx="6553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Нікола</a:t>
            </a:r>
            <a:r>
              <a:rPr lang="ru-RU" dirty="0" smtClean="0"/>
              <a:t> </a:t>
            </a:r>
            <a:r>
              <a:rPr lang="ru-RU" dirty="0"/>
              <a:t>Тесла — автор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винаходів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 </a:t>
            </a:r>
            <a:r>
              <a:rPr lang="ru-RU" dirty="0" err="1">
                <a:hlinkClick r:id="rId2" tooltip="Електротехніка"/>
              </a:rPr>
              <a:t>електро</a:t>
            </a:r>
            <a:r>
              <a:rPr lang="ru-RU" dirty="0">
                <a:hlinkClick r:id="rId2" tooltip="Електротехніка"/>
              </a:rPr>
              <a:t>-</a:t>
            </a:r>
            <a:r>
              <a:rPr lang="ru-RU" dirty="0"/>
              <a:t> та </a:t>
            </a:r>
            <a:r>
              <a:rPr lang="ru-RU" dirty="0" err="1">
                <a:hlinkClick r:id="rId3" tooltip="Радіотехніка"/>
              </a:rPr>
              <a:t>радіотехніки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 — </a:t>
            </a:r>
            <a:r>
              <a:rPr lang="ru-RU" dirty="0" err="1">
                <a:hlinkClick r:id="rId4" tooltip="Змінний струм"/>
              </a:rPr>
              <a:t>змінний</a:t>
            </a:r>
            <a:r>
              <a:rPr lang="ru-RU" dirty="0">
                <a:hlinkClick r:id="rId4" tooltip="Змінний струм"/>
              </a:rPr>
              <a:t> струм</a:t>
            </a:r>
            <a:r>
              <a:rPr lang="ru-RU" dirty="0"/>
              <a:t>, </a:t>
            </a:r>
            <a:r>
              <a:rPr lang="ru-RU" dirty="0" err="1">
                <a:hlinkClick r:id="rId5" tooltip="Флуоресценція"/>
              </a:rPr>
              <a:t>флуоресцентне</a:t>
            </a:r>
            <a:r>
              <a:rPr lang="ru-RU" dirty="0">
                <a:hlinkClick r:id="rId5" tooltip="Флуоресценція"/>
              </a:rPr>
              <a:t> </a:t>
            </a:r>
            <a:r>
              <a:rPr lang="ru-RU" dirty="0" err="1">
                <a:hlinkClick r:id="rId5" tooltip="Флуоресценція"/>
              </a:rPr>
              <a:t>світло</a:t>
            </a:r>
            <a:r>
              <a:rPr lang="ru-RU" dirty="0"/>
              <a:t>, </a:t>
            </a:r>
            <a:r>
              <a:rPr lang="ru-RU" dirty="0" err="1"/>
              <a:t>бездротова</a:t>
            </a:r>
            <a:r>
              <a:rPr lang="ru-RU" dirty="0"/>
              <a:t> передача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Тесла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струмами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,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годинники</a:t>
            </a:r>
            <a:r>
              <a:rPr lang="ru-RU" dirty="0"/>
              <a:t>, </a:t>
            </a:r>
            <a:r>
              <a:rPr lang="ru-RU" dirty="0" err="1"/>
              <a:t>двигун</a:t>
            </a:r>
            <a:r>
              <a:rPr lang="ru-RU" dirty="0"/>
              <a:t> на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Нікола</a:t>
            </a:r>
            <a:r>
              <a:rPr lang="ru-RU" dirty="0" smtClean="0"/>
              <a:t> </a:t>
            </a:r>
            <a:r>
              <a:rPr lang="ru-RU" dirty="0"/>
              <a:t>Тесла створив генератор </a:t>
            </a:r>
            <a:r>
              <a:rPr lang="ru-RU" dirty="0" err="1"/>
              <a:t>змінного</a:t>
            </a:r>
            <a:r>
              <a:rPr lang="ru-RU" dirty="0"/>
              <a:t> струму, </a:t>
            </a:r>
            <a:r>
              <a:rPr lang="ru-RU" dirty="0" err="1"/>
              <a:t>опираючись</a:t>
            </a:r>
            <a:r>
              <a:rPr lang="ru-RU" dirty="0"/>
              <a:t> на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широкого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.</a:t>
            </a:r>
          </a:p>
          <a:p>
            <a:pPr algn="just"/>
            <a:endParaRPr lang="uk-UA" dirty="0"/>
          </a:p>
        </p:txBody>
      </p:sp>
      <p:pic>
        <p:nvPicPr>
          <p:cNvPr id="112642" name="Picture 2" descr="Картинки по запросу никола тесл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3"/>
          <a:stretch/>
        </p:blipFill>
        <p:spPr bwMode="auto">
          <a:xfrm>
            <a:off x="229594" y="1285215"/>
            <a:ext cx="1952361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Картинки по запросу никола тесла беспроводная передача єнерг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3" y="4226618"/>
            <a:ext cx="3198868" cy="2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Картинки по запросу никола тесла кату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6618"/>
            <a:ext cx="1733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0" name="Picture 10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6617"/>
            <a:ext cx="2304256" cy="24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5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04056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pPr/>
              <a:t>41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complex.tom.ru/wp-content/uploads/2014/09/volok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51" y="5204221"/>
            <a:ext cx="2057105" cy="11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867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Сучасна фізика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Картинки по запросу светодиодные ел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3" y="3118767"/>
            <a:ext cx="1505355" cy="15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световодный каб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56" y="1317032"/>
            <a:ext cx="2208946" cy="14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эндоско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5441"/>
            <a:ext cx="2088232" cy="14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Картинки по запросу ноутбу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51" y="3018621"/>
            <a:ext cx="3792634" cy="23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Картинки по запросу айфо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40" y="3038860"/>
            <a:ext cx="2001416" cy="20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Картинки по запросу микросхем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8" y="4797152"/>
            <a:ext cx="2177528" cy="15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Картинки по запросу светодиодная лент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79" y="5445224"/>
            <a:ext cx="2854177" cy="1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Картинки по запросу электронный микроскоп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4" y="10796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pPr/>
              <a:t>42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058" y="2204864"/>
            <a:ext cx="792088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5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Дякую за увагу!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787697"/>
            <a:ext cx="871378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Галіле́о</a:t>
            </a:r>
            <a:r>
              <a:rPr lang="uk-UA" b="1" dirty="0"/>
              <a:t> </a:t>
            </a:r>
            <a:r>
              <a:rPr lang="uk-UA" b="1" dirty="0" err="1"/>
              <a:t>Галіле́й</a:t>
            </a:r>
            <a:r>
              <a:rPr lang="uk-UA" dirty="0"/>
              <a:t> (італ. </a:t>
            </a:r>
            <a:r>
              <a:rPr lang="uk-UA" i="1" dirty="0" err="1"/>
              <a:t>Galileo</a:t>
            </a:r>
            <a:r>
              <a:rPr lang="uk-UA" i="1" dirty="0"/>
              <a:t> </a:t>
            </a:r>
            <a:r>
              <a:rPr lang="uk-UA" i="1" dirty="0" err="1"/>
              <a:t>Galilei</a:t>
            </a:r>
            <a:r>
              <a:rPr lang="uk-UA" dirty="0"/>
              <a:t>; 15 лютого 1564 - 8 </a:t>
            </a:r>
            <a:r>
              <a:rPr lang="uk-UA" dirty="0" err="1"/>
              <a:t>січн</a:t>
            </a:r>
            <a:r>
              <a:rPr lang="uk-UA" dirty="0"/>
              <a:t>я 1642) — італійський мислитель епохи Відродження, засновник класичної механіки, фізик, </a:t>
            </a:r>
            <a:r>
              <a:rPr lang="uk-UA" dirty="0" smtClean="0"/>
              <a:t>астроном. </a:t>
            </a:r>
            <a:endParaRPr lang="uk-UA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7790"/>
            <a:ext cx="1797997" cy="241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711027"/>
            <a:ext cx="56514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dirty="0" smtClean="0"/>
              <a:t>Сформулював</a:t>
            </a:r>
            <a:r>
              <a:rPr lang="uk-UA" dirty="0"/>
              <a:t> принцип відносності руху для прямолінійного і рівномірного руху, закон вільного падіння тіл, механіку їхнього руху по похилій площині </a:t>
            </a:r>
            <a:r>
              <a:rPr lang="uk-UA" dirty="0" smtClean="0"/>
              <a:t>і </a:t>
            </a:r>
            <a:r>
              <a:rPr lang="uk-UA" dirty="0"/>
              <a:t>тіла, кинутого під кутом до горизонту, </a:t>
            </a:r>
            <a:r>
              <a:rPr lang="uk-UA" dirty="0" err="1" smtClean="0"/>
              <a:t>теорію</a:t>
            </a:r>
            <a:r>
              <a:rPr lang="uk-UA" dirty="0" err="1"/>
              <a:t> коливання м</a:t>
            </a:r>
            <a:r>
              <a:rPr lang="uk-UA" dirty="0"/>
              <a:t>аятника (1583), ідею інерції (</a:t>
            </a:r>
            <a:r>
              <a:rPr lang="uk-UA" dirty="0" smtClean="0"/>
              <a:t>1609). </a:t>
            </a:r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5927" y="3396516"/>
            <a:ext cx="58264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uk-UA" dirty="0" smtClean="0"/>
              <a:t>Першим </a:t>
            </a:r>
            <a:r>
              <a:rPr lang="uk-UA" dirty="0"/>
              <a:t>серйозним винаходом Галілея були гідростатичні ваги для швидкого визначення складу металевих сплавів (1586); визначив питому вагу повітря. Винайшов термоскоп, що є прообразом термометра. Створив перший телескоп. Висунув ідею застосування маятника в годиннику. 	</a:t>
            </a:r>
          </a:p>
        </p:txBody>
      </p:sp>
      <p:pic>
        <p:nvPicPr>
          <p:cNvPr id="104450" name="Picture 2" descr="Картинки по запросу гидростатические весы галил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74" y="5118461"/>
            <a:ext cx="1979203" cy="16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Картинки по запросу гидростатические весы галиле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29" y="4472155"/>
            <a:ext cx="1593617" cy="23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Картинки по запросу термоскоп галил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31" y="4918813"/>
            <a:ext cx="834562" cy="18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3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53" y="1196752"/>
            <a:ext cx="2078038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7610" y="188640"/>
            <a:ext cx="8893175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Рене́</a:t>
            </a:r>
            <a:r>
              <a:rPr lang="uk-UA" b="1" dirty="0"/>
              <a:t> </a:t>
            </a:r>
            <a:r>
              <a:rPr lang="uk-UA" b="1" dirty="0" err="1"/>
              <a:t>Дека́рт</a:t>
            </a:r>
            <a:r>
              <a:rPr lang="uk-UA" dirty="0"/>
              <a:t> (</a:t>
            </a:r>
            <a:r>
              <a:rPr lang="uk-UA" dirty="0" err="1"/>
              <a:t>фр</a:t>
            </a:r>
            <a:r>
              <a:rPr lang="uk-UA" dirty="0"/>
              <a:t>.  </a:t>
            </a:r>
            <a:r>
              <a:rPr lang="uk-UA" i="1" dirty="0" err="1"/>
              <a:t>René</a:t>
            </a:r>
            <a:r>
              <a:rPr lang="uk-UA" i="1" dirty="0"/>
              <a:t> </a:t>
            </a:r>
            <a:r>
              <a:rPr lang="uk-UA" i="1" dirty="0" err="1"/>
              <a:t>Descartes</a:t>
            </a:r>
            <a:r>
              <a:rPr lang="uk-UA" dirty="0"/>
              <a:t>,  лат.  </a:t>
            </a:r>
            <a:r>
              <a:rPr lang="uk-UA" i="1" dirty="0" err="1"/>
              <a:t>Renatus</a:t>
            </a:r>
            <a:r>
              <a:rPr lang="uk-UA" i="1" dirty="0"/>
              <a:t> </a:t>
            </a:r>
            <a:r>
              <a:rPr lang="uk-UA" i="1" dirty="0" err="1"/>
              <a:t>Cartesius</a:t>
            </a:r>
            <a:r>
              <a:rPr lang="uk-UA" dirty="0" err="1"/>
              <a:t> — </a:t>
            </a:r>
            <a:r>
              <a:rPr lang="uk-UA" b="1" dirty="0" err="1"/>
              <a:t>Картез</a:t>
            </a:r>
            <a:r>
              <a:rPr lang="uk-UA" b="1" dirty="0"/>
              <a:t>ій</a:t>
            </a:r>
            <a:r>
              <a:rPr lang="uk-UA" dirty="0"/>
              <a:t>; </a:t>
            </a:r>
            <a:br>
              <a:rPr lang="uk-UA" dirty="0"/>
            </a:br>
            <a:r>
              <a:rPr lang="uk-UA" dirty="0"/>
              <a:t>31 березня 1596, </a:t>
            </a:r>
            <a:r>
              <a:rPr lang="uk-UA" dirty="0" smtClean="0"/>
              <a:t>Ла-Е-ан-Турен,</a:t>
            </a:r>
            <a:r>
              <a:rPr lang="uk-UA" dirty="0"/>
              <a:t> Франція — 11 лютого 1650, Стокгольм) — французький філософ, фізик, </a:t>
            </a:r>
            <a:r>
              <a:rPr lang="uk-UA" dirty="0" smtClean="0"/>
              <a:t>,</a:t>
            </a:r>
            <a:r>
              <a:rPr lang="uk-UA" dirty="0"/>
              <a:t> математик, основоположник аналітичної геометрії.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6766" y="1196752"/>
            <a:ext cx="67325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У фізиці Декарт сформулював закон збереження кількості руху, запровадив поняття імпульсу сили. </a:t>
            </a:r>
            <a:r>
              <a:rPr lang="uk-UA" dirty="0" smtClean="0"/>
              <a:t>Досліджував </a:t>
            </a:r>
            <a:r>
              <a:rPr lang="uk-UA" dirty="0"/>
              <a:t>закони удару, вперше чітко сформулював закон інерції (1644</a:t>
            </a:r>
            <a:r>
              <a:rPr lang="uk-UA" dirty="0" smtClean="0"/>
              <a:t>). Висловив </a:t>
            </a:r>
            <a:r>
              <a:rPr lang="uk-UA" dirty="0"/>
              <a:t>припущення, що атмосферний тиск із збільшенням висоти зменшується</a:t>
            </a:r>
            <a:r>
              <a:rPr lang="uk-UA" dirty="0" smtClean="0"/>
              <a:t>. Розробив </a:t>
            </a:r>
            <a:r>
              <a:rPr lang="uk-UA" dirty="0" err="1" smtClean="0"/>
              <a:t>аріфмометр</a:t>
            </a:r>
            <a:r>
              <a:rPr lang="uk-UA" dirty="0" smtClean="0"/>
              <a:t>. У </a:t>
            </a:r>
            <a:r>
              <a:rPr lang="uk-UA" dirty="0"/>
              <a:t>1637 вийшла у світ «Діоптрики», де містилися закони поширення світла, відбивання та заломлення, </a:t>
            </a:r>
            <a:r>
              <a:rPr lang="uk-UA" dirty="0" err="1"/>
              <a:t>ідея ефі</a:t>
            </a:r>
            <a:r>
              <a:rPr lang="uk-UA" dirty="0"/>
              <a:t>ру як переносника світла, пояснення райдуги.</a:t>
            </a:r>
          </a:p>
          <a:p>
            <a:pPr algn="just"/>
            <a:r>
              <a:rPr lang="uk-UA" dirty="0"/>
              <a:t>	Декарт першим математично вивів закон заломлення світла (незалежно від В. </a:t>
            </a:r>
            <a:r>
              <a:rPr lang="uk-UA" dirty="0" err="1"/>
              <a:t>Снеліуса</a:t>
            </a:r>
            <a:r>
              <a:rPr lang="uk-UA" dirty="0"/>
              <a:t>) на межі двох різних середовищ. Точне формулювання цього закону дозволило вдосконалити оптичні прилади, які тоді стали відігравати величезну роль в  </a:t>
            </a:r>
            <a:r>
              <a:rPr lang="uk-UA" dirty="0" smtClean="0"/>
              <a:t>астрономії,</a:t>
            </a:r>
            <a:r>
              <a:rPr lang="uk-UA" dirty="0"/>
              <a:t> </a:t>
            </a:r>
            <a:r>
              <a:rPr lang="uk-UA" dirty="0" smtClean="0"/>
              <a:t>навігації та</a:t>
            </a:r>
            <a:r>
              <a:rPr lang="uk-UA" dirty="0"/>
              <a:t> </a:t>
            </a:r>
            <a:r>
              <a:rPr lang="uk-UA" dirty="0" smtClean="0"/>
              <a:t>мікроскопії.</a:t>
            </a:r>
            <a:endParaRPr lang="uk-UA" dirty="0"/>
          </a:p>
          <a:p>
            <a:pPr algn="just"/>
            <a:endParaRPr lang="uk-UA" dirty="0"/>
          </a:p>
        </p:txBody>
      </p:sp>
      <p:pic>
        <p:nvPicPr>
          <p:cNvPr id="101378" name="Picture 2" descr="Картинки по запросу паскаль дости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57" y="4869160"/>
            <a:ext cx="2952328" cy="16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Картинки по запросу паскаль дост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" y="4899792"/>
            <a:ext cx="1885968" cy="18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8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03350" y="188913"/>
            <a:ext cx="5554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b="1" i="1"/>
              <a:t>ПЕРШІ УСПІХИ ЕКСПЕРИМЕНТАЛЬНОЇ ФІЗИКИ</a:t>
            </a:r>
            <a:r>
              <a:rPr lang="ru-RU"/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3850" y="641350"/>
            <a:ext cx="8569325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b="1"/>
              <a:t>Еванджеліста Торрічеллі</a:t>
            </a:r>
            <a:r>
              <a:rPr lang="uk-UA"/>
              <a:t> (італ.  </a:t>
            </a:r>
            <a:r>
              <a:rPr lang="uk-UA" i="1"/>
              <a:t>Evangelista Torricelli</a:t>
            </a:r>
            <a:r>
              <a:rPr lang="uk-UA"/>
              <a:t>, 1608–1647) — італійський   фізик  і математик. Народився 15 жовтня 1608 року у  Фаенці.</a:t>
            </a:r>
            <a:r>
              <a:rPr lang="ru-RU"/>
              <a:t> </a:t>
            </a:r>
            <a:r>
              <a:rPr lang="uk-UA"/>
              <a:t>Помер Торрічеллі у  Флоренції 25 вересня 1647 року.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700808"/>
            <a:ext cx="19653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555775" y="1700808"/>
            <a:ext cx="63373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dirty="0"/>
              <a:t>У 1644 розвинув теорію атмосферного тиску, довів можливість отримання так званої «торрічеллієвої порожнечі» і винайшов ртутний барометр. </a:t>
            </a:r>
            <a:r>
              <a:rPr lang="uk-UA" dirty="0" smtClean="0"/>
              <a:t>Сформулював </a:t>
            </a:r>
            <a:r>
              <a:rPr lang="uk-UA" dirty="0"/>
              <a:t>принцип руху центрів тяжіння, заклав основи гідравліки, вивів формулу для швидкості витікання ідеальної рідини з посудини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98306" name="Picture 2" descr="Картинки по запросу торричелли баромет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1" t="9398"/>
          <a:stretch/>
        </p:blipFill>
        <p:spPr bwMode="auto">
          <a:xfrm>
            <a:off x="3738842" y="3165159"/>
            <a:ext cx="1174489" cy="3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Картинки по запросу торричелли изобрет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270196"/>
            <a:ext cx="2229991" cy="33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2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7950" y="396875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Блез Паска́ль</a:t>
            </a:r>
            <a:r>
              <a:rPr lang="uk-UA"/>
              <a:t> (фр. </a:t>
            </a:r>
            <a:r>
              <a:rPr lang="uk-UA" i="1"/>
              <a:t>Blaise Pascal</a:t>
            </a:r>
            <a:r>
              <a:rPr lang="uk-UA"/>
              <a:t>, 19 червня 1623,  Клермон-Ферран - </a:t>
            </a:r>
          </a:p>
          <a:p>
            <a:pPr algn="just"/>
            <a:r>
              <a:rPr lang="uk-UA"/>
              <a:t>19 серпня 1662, Париж) - французький філософ,  письменник,  фізик,  математик.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1196975"/>
            <a:ext cx="619283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Один із засновників математичного аналізу, теорії </a:t>
            </a:r>
            <a:r>
              <a:rPr lang="uk-UA" dirty="0" err="1"/>
              <a:t>імовірності та</a:t>
            </a:r>
            <a:r>
              <a:rPr lang="uk-UA" dirty="0"/>
              <a:t> проективної геометрії, творець перших зразків лічильної техніки, автор основного закону гідростатики. Відомий також відкриттям формули біноміальних коефіцієнтів, винаходом гідравлічного пресу й шприца та іншими відкриттями. Автор знаменитих «Думок» та «Листів до провінціала», які стали класикою французької літератури.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96258" name="Picture 2" descr="Одна из действующих &quot;Паскали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07194"/>
            <a:ext cx="2957961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Картинки по запросу гидравлический пресс паскал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3"/>
          <a:stretch/>
        </p:blipFill>
        <p:spPr bwMode="auto">
          <a:xfrm>
            <a:off x="135417" y="5146878"/>
            <a:ext cx="2930494" cy="15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Картинки по запросу шприц паска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570665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Картинки по запросу паскаль физ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7057"/>
            <a:ext cx="2304256" cy="29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6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50825" y="476250"/>
            <a:ext cx="8532813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Ро́берт Бойль</a:t>
            </a:r>
            <a:r>
              <a:rPr lang="uk-UA"/>
              <a:t> (25 січня 1627 - 30 грудня 1691) — англійський хімік,  фізик  і філософ, один із засновників Лондонського королівського товариства.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23850" y="1392238"/>
            <a:ext cx="53292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Роберт </a:t>
            </a:r>
            <a:r>
              <a:rPr lang="uk-UA" dirty="0" err="1"/>
              <a:t>Бойль</a:t>
            </a:r>
            <a:r>
              <a:rPr lang="uk-UA" dirty="0"/>
              <a:t> </a:t>
            </a:r>
            <a:r>
              <a:rPr lang="uk-UA" dirty="0" smtClean="0"/>
              <a:t>вперше </a:t>
            </a:r>
            <a:r>
              <a:rPr lang="uk-UA" dirty="0"/>
              <a:t>запровадив наукове поняття про хімічний елемент. Бойль — один із засновників якісного хімічного аналізу. У галузі фізики </a:t>
            </a:r>
            <a:r>
              <a:rPr lang="uk-UA" dirty="0" err="1"/>
              <a:t>Бойль</a:t>
            </a:r>
            <a:r>
              <a:rPr lang="uk-UA" dirty="0"/>
              <a:t> відкрив закон про залежність об'єму газу від тиску (закон </a:t>
            </a:r>
            <a:r>
              <a:rPr lang="uk-UA" dirty="0" err="1"/>
              <a:t>Бойля-Маріотта</a:t>
            </a:r>
            <a:r>
              <a:rPr lang="uk-UA" dirty="0"/>
              <a:t>, 1662 р.), довів неможливість життя й горіння в пустоті, досліджував теплові, електричні й акустичні явища. </a:t>
            </a:r>
          </a:p>
        </p:txBody>
      </p:sp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574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2" name="Picture 2" descr="Картинки по запросу бойль мариот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5223" r="3454" b="7015"/>
          <a:stretch/>
        </p:blipFill>
        <p:spPr bwMode="auto">
          <a:xfrm>
            <a:off x="1054738" y="3741633"/>
            <a:ext cx="3867461" cy="29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569</Words>
  <Application>Microsoft Office PowerPoint</Application>
  <PresentationFormat>Экран (4:3)</PresentationFormat>
  <Paragraphs>145</Paragraphs>
  <Slides>42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Трек</vt:lpstr>
      <vt:lpstr>Microsoft Equation 3.0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ДИНАМІКА</vt:lpstr>
      <vt:lpstr>Перший закон Ньютона:</vt:lpstr>
      <vt:lpstr>Другий закон Ньютона</vt:lpstr>
      <vt:lpstr>Другий закон Ньютона</vt:lpstr>
      <vt:lpstr>Презентация PowerPoint</vt:lpstr>
      <vt:lpstr>ТРЕТІЙ закон Ньютона</vt:lpstr>
      <vt:lpstr>Закон всесвітнього тяжіння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Листопад</dc:creator>
  <cp:lastModifiedBy>aser</cp:lastModifiedBy>
  <cp:revision>161</cp:revision>
  <dcterms:created xsi:type="dcterms:W3CDTF">2013-06-07T19:11:44Z</dcterms:created>
  <dcterms:modified xsi:type="dcterms:W3CDTF">2018-01-21T20:55:16Z</dcterms:modified>
</cp:coreProperties>
</file>