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3" r:id="rId1"/>
  </p:sldMasterIdLst>
  <p:notesMasterIdLst>
    <p:notesMasterId r:id="rId12"/>
  </p:notesMasterIdLst>
  <p:handoutMasterIdLst>
    <p:handoutMasterId r:id="rId13"/>
  </p:handoutMasterIdLst>
  <p:sldIdLst>
    <p:sldId id="390" r:id="rId2"/>
    <p:sldId id="364" r:id="rId3"/>
    <p:sldId id="259" r:id="rId4"/>
    <p:sldId id="383" r:id="rId5"/>
    <p:sldId id="385" r:id="rId6"/>
    <p:sldId id="387" r:id="rId7"/>
    <p:sldId id="386" r:id="rId8"/>
    <p:sldId id="388" r:id="rId9"/>
    <p:sldId id="389" r:id="rId10"/>
    <p:sldId id="391" r:id="rId11"/>
  </p:sldIdLst>
  <p:sldSz cx="9144000" cy="6858000" type="screen4x3"/>
  <p:notesSz cx="9945688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99"/>
    <a:srgbClr val="EAB0E6"/>
    <a:srgbClr val="9966FF"/>
    <a:srgbClr val="CC00CC"/>
    <a:srgbClr val="FF00FF"/>
    <a:srgbClr val="B0D3FE"/>
    <a:srgbClr val="33CCFF"/>
    <a:srgbClr val="D77F63"/>
    <a:srgbClr val="EED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85" autoAdjust="0"/>
    <p:restoredTop sz="99504" autoAdjust="0"/>
  </p:normalViewPr>
  <p:slideViewPr>
    <p:cSldViewPr>
      <p:cViewPr>
        <p:scale>
          <a:sx n="70" d="100"/>
          <a:sy n="70" d="100"/>
        </p:scale>
        <p:origin x="-1650" y="-90"/>
      </p:cViewPr>
      <p:guideLst>
        <p:guide orient="horz" pos="4319"/>
        <p:guide pos="5738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118" d="100"/>
          <a:sy n="118" d="100"/>
        </p:scale>
        <p:origin x="-1374" y="-96"/>
      </p:cViewPr>
      <p:guideLst>
        <p:guide orient="horz" pos="2161"/>
        <p:guide pos="31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11131" cy="342658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2956" y="0"/>
            <a:ext cx="4311131" cy="342658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 smtClean="0"/>
            </a:lvl1pPr>
          </a:lstStyle>
          <a:p>
            <a:pPr>
              <a:defRPr/>
            </a:pPr>
            <a:fld id="{DE25F89E-5D74-4393-B69D-516D6C0A132C}" type="datetimeFigureOut">
              <a:rPr lang="ru-RU"/>
              <a:pPr>
                <a:defRPr/>
              </a:pPr>
              <a:t>22.10.2018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513725"/>
            <a:ext cx="4311131" cy="342658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2956" y="6513725"/>
            <a:ext cx="4311131" cy="342658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42042A1-DA46-4D61-BC87-F1CD4BEC1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439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11131" cy="342658"/>
          </a:xfrm>
          <a:prstGeom prst="rect">
            <a:avLst/>
          </a:prstGeom>
        </p:spPr>
        <p:txBody>
          <a:bodyPr vert="horz" lIns="92536" tIns="46268" rIns="92536" bIns="462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2956" y="0"/>
            <a:ext cx="4311131" cy="342658"/>
          </a:xfrm>
          <a:prstGeom prst="rect">
            <a:avLst/>
          </a:prstGeom>
        </p:spPr>
        <p:txBody>
          <a:bodyPr vert="horz" lIns="92536" tIns="46268" rIns="92536" bIns="4626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1E22F6-3AE5-43A7-B8B7-30996D6501B8}" type="datetimeFigureOut">
              <a:rPr lang="ru-RU"/>
              <a:pPr>
                <a:defRPr/>
              </a:pPr>
              <a:t>22.10.2018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0725" y="515938"/>
            <a:ext cx="3424238" cy="257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36" tIns="46268" rIns="92536" bIns="4626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5370" y="3256864"/>
            <a:ext cx="7954950" cy="3087150"/>
          </a:xfrm>
          <a:prstGeom prst="rect">
            <a:avLst/>
          </a:prstGeom>
        </p:spPr>
        <p:txBody>
          <a:bodyPr vert="horz" lIns="92536" tIns="46268" rIns="92536" bIns="4626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513725"/>
            <a:ext cx="4311131" cy="342658"/>
          </a:xfrm>
          <a:prstGeom prst="rect">
            <a:avLst/>
          </a:prstGeom>
        </p:spPr>
        <p:txBody>
          <a:bodyPr vert="horz" lIns="92536" tIns="46268" rIns="92536" bIns="462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2956" y="6513725"/>
            <a:ext cx="4311131" cy="342658"/>
          </a:xfrm>
          <a:prstGeom prst="rect">
            <a:avLst/>
          </a:prstGeom>
        </p:spPr>
        <p:txBody>
          <a:bodyPr vert="horz" lIns="92536" tIns="46268" rIns="92536" bIns="4626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02BDD9-BF45-4176-9182-2BA6CEF82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698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863103-4656-46AD-865F-FEFC208BFEA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63546C-49F3-47DE-BF91-B917E1024EC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80820A-FAC0-4293-B9E3-B63CCBB1E3F1}" type="datetime1">
              <a:rPr lang="ru-RU" smtClean="0"/>
              <a:pPr>
                <a:defRPr/>
              </a:pPr>
              <a:t>22.10.2018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C3935-8CB6-49B4-B81D-EE2AA655826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6F2DC-808E-46F6-BEC6-D21A85171839}" type="datetime1">
              <a:rPr lang="ru-RU" smtClean="0"/>
              <a:pPr>
                <a:defRPr/>
              </a:pPr>
              <a:t>22.10.2018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A56038-DEA9-4072-B2BF-94EBFFDFECE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2D4E47-B5E5-4C7C-BD17-5E841DDA4300}" type="datetime1">
              <a:rPr lang="ru-RU" smtClean="0"/>
              <a:pPr>
                <a:defRPr/>
              </a:pPr>
              <a:t>22.10.2018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F2DCB7-6A61-46D9-AEF6-662357345FB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D8D180-0810-4766-BE05-AEA39F5ECF2B}" type="datetime1">
              <a:rPr lang="ru-RU" smtClean="0"/>
              <a:pPr>
                <a:defRPr/>
              </a:pPr>
              <a:t>22.10.2018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A7931C-F2C1-4C39-A97A-6A101E2ED0E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B32EC1-F779-4028-AF0A-472B455CEDBC}" type="datetime1">
              <a:rPr lang="ru-RU" smtClean="0"/>
              <a:pPr>
                <a:defRPr/>
              </a:pPr>
              <a:t>22.10.2018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DA9E17-0124-4BAA-8E36-F5F17119F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09C6F7-F120-48C8-8A6E-86C57A294472}" type="datetime1">
              <a:rPr lang="ru-RU" smtClean="0"/>
              <a:pPr>
                <a:defRPr/>
              </a:pPr>
              <a:t>22.10.2018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C362D1-8716-47CC-B814-3DE85BA2F5F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C774F0-4F6A-44D2-A5BD-9D20F39456ED}" type="datetime1">
              <a:rPr lang="ru-RU" smtClean="0"/>
              <a:pPr>
                <a:defRPr/>
              </a:pPr>
              <a:t>22.10.2018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09E8DC-E300-43EA-B31B-18B78E83C33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8FDBFA-20F7-4B92-8DE3-C5CE026B6A76}" type="datetime1">
              <a:rPr lang="ru-RU" smtClean="0"/>
              <a:pPr>
                <a:defRPr/>
              </a:pPr>
              <a:t>22.10.2018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DC2F4-26BE-4659-9513-5DBC160C9B7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C84452-302B-434C-99F5-CB749A82BBA8}" type="datetime1">
              <a:rPr lang="ru-RU" smtClean="0"/>
              <a:pPr>
                <a:defRPr/>
              </a:pPr>
              <a:t>22.10.2018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&lt;#&gt;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7A4009-ACCD-471D-A09E-777F37F479AA}" type="datetime1">
              <a:rPr lang="ru-RU" smtClean="0"/>
              <a:pPr>
                <a:defRPr/>
              </a:pPr>
              <a:t>22.10.2018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1507E-162C-4CF8-B79D-00FBA1E2530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BDB8D4-FFEA-4C02-B0D3-01205BD83289}" type="datetime1">
              <a:rPr lang="ru-RU" smtClean="0"/>
              <a:pPr>
                <a:defRPr/>
              </a:pPr>
              <a:t>22.10.2018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A9C34-9502-4825-BF10-F59A3D677B0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AB0E6"/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F4884C8-343D-425E-9E85-227CA0347A54}" type="datetime1">
              <a:rPr lang="ru-RU" smtClean="0"/>
              <a:pPr>
                <a:defRPr/>
              </a:pPr>
              <a:t>22.10.2018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83E2A198-D19B-46F1-8B19-776962FD49F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ru.wikipedia.org/wiki/%D0%A4%D0%B0%D0%B9%D0%BB:%D0%92%D0%B0%D1%80%D0%B8%D1%81%D1%82%D0%BE%D1%80%D1%8B_(%D0%92%D0%90%D0%A5)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3574564" y="5949280"/>
            <a:ext cx="7776864" cy="1692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Суми 2018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568676" y="285728"/>
            <a:ext cx="7776864" cy="1692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Факультет електроніки та інформаційних технологій</a:t>
            </a:r>
          </a:p>
          <a:p>
            <a:pPr algn="l"/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Кафедра електроніки, загальної та прикладної фізики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6" y="107701"/>
            <a:ext cx="1521100" cy="15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4759" y="2420888"/>
            <a:ext cx="81757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Лекція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ПРИЛАДИ СПЕЦІАЛЬНОГО ПРИЗНАЧЕННЯ: СТАБІЛІТРОН, СТАБІСТОР, ВАРИКАП, ВАРИСТОР </a:t>
            </a:r>
            <a:endParaRPr lang="uk-UA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F:\Акредитація Електроніка\ККР\ЕМБЛЕМА кафедри ЕЗПФ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9" t="35617" r="35205" b="35890"/>
          <a:stretch/>
        </p:blipFill>
        <p:spPr bwMode="auto">
          <a:xfrm>
            <a:off x="7462996" y="1"/>
            <a:ext cx="168100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99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3914343" y="6492875"/>
            <a:ext cx="182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B810B57-F897-426A-8B8D-139116FDB778}" type="slidenum">
              <a:rPr lang="ru-RU" altLang="ru-RU" sz="12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200" dirty="0" smtClean="0">
              <a:latin typeface="Arial" charset="0"/>
            </a:endParaRPr>
          </a:p>
        </p:txBody>
      </p:sp>
      <p:sp>
        <p:nvSpPr>
          <p:cNvPr id="5" name="AutoShape 2" descr="Ð ÐµÐ·ÑÐ»ÑÑÐ°Ñ Ð¿Ð¾ÑÑÐºÑ Ð·Ð¾Ð±ÑÐ°Ð¶ÐµÐ½Ñ Ð·Ð° Ð·Ð°Ð¿Ð¸ÑÐ¾Ð¼ &quot;Ð²Ð°ÑÐ¸ÑÑÐ¾Ñ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Ð ÐµÐ·ÑÐ»ÑÑÐ°Ñ Ð¿Ð¾ÑÑÐºÑ Ð·Ð¾Ð±ÑÐ°Ð¶ÐµÐ½Ñ Ð·Ð° Ð·Ð°Ð¿Ð¸ÑÐ¾Ð¼ &quot;Ð²Ð°ÑÐ¸ÑÑÐ¾Ñ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16565" y="2492896"/>
            <a:ext cx="45625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Times New Roman CYR" pitchFamily="18" charset="0"/>
                <a:cs typeface="Times New Roman CYR" pitchFamily="18" charset="0"/>
              </a:rPr>
              <a:t>ДЯКУЮ ЗА УВАГУ!</a:t>
            </a:r>
            <a:endParaRPr lang="uk-UA" sz="3600" b="1" dirty="0">
              <a:solidFill>
                <a:srgbClr val="C00000"/>
              </a:solidFill>
              <a:latin typeface="Times New Roman CYR" pitchFamily="18" charset="0"/>
              <a:cs typeface="Times New Roman CY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334021" y="188640"/>
            <a:ext cx="8572500" cy="24622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Times New Roman CYR" pitchFamily="18" charset="0"/>
                <a:cs typeface="Times New Roman CYR" pitchFamily="18" charset="0"/>
              </a:rPr>
              <a:t>СТАБІЛІТРОН</a:t>
            </a:r>
            <a:endParaRPr lang="uk-UA" sz="2000" b="1" dirty="0" smtClean="0">
              <a:solidFill>
                <a:srgbClr val="C00000"/>
              </a:solidFill>
              <a:latin typeface="Times New Roman CYR" pitchFamily="18" charset="0"/>
              <a:cs typeface="Times New Roman CYR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600" b="1" i="1" dirty="0" smtClean="0">
                <a:latin typeface="Times New Roman CYR" pitchFamily="18" charset="0"/>
                <a:cs typeface="Times New Roman CYR" pitchFamily="18" charset="0"/>
              </a:rPr>
              <a:t>       </a:t>
            </a:r>
            <a:r>
              <a:rPr lang="uk-UA" b="1" i="1" dirty="0" smtClean="0">
                <a:latin typeface="Times New Roman"/>
                <a:ea typeface="Times New Roman"/>
              </a:rPr>
              <a:t>Стабілітрон </a:t>
            </a:r>
            <a:r>
              <a:rPr lang="uk-UA" dirty="0" smtClean="0">
                <a:latin typeface="Times New Roman"/>
                <a:ea typeface="Times New Roman"/>
              </a:rPr>
              <a:t> - напівпровідниковий </a:t>
            </a:r>
            <a:r>
              <a:rPr lang="uk-UA" dirty="0">
                <a:latin typeface="Times New Roman"/>
                <a:ea typeface="Times New Roman"/>
              </a:rPr>
              <a:t>діод, напруга на якому в області електричного пробою при зворотному включенні слабо залежить від струму в заданому діапазоні і який призначений для стабілізації напруги.</a:t>
            </a:r>
            <a:endParaRPr lang="ru-RU" dirty="0">
              <a:latin typeface="Times New Roman"/>
              <a:ea typeface="Times New Roman"/>
            </a:endParaRPr>
          </a:p>
          <a:p>
            <a:pPr algn="ctr"/>
            <a:endParaRPr lang="ru-RU" sz="1600" dirty="0">
              <a:latin typeface="Times New Roman CYR" pitchFamily="18" charset="0"/>
              <a:cs typeface="Times New Roman CYR" pitchFamily="18" charset="0"/>
            </a:endParaRPr>
          </a:p>
          <a:p>
            <a:endParaRPr lang="uk-UA" sz="1600" b="1" dirty="0" smtClean="0">
              <a:latin typeface="Times New Roman CYR" pitchFamily="18" charset="0"/>
              <a:cs typeface="Times New Roman CYR" pitchFamily="18" charset="0"/>
            </a:endParaRPr>
          </a:p>
          <a:p>
            <a:r>
              <a:rPr lang="uk-UA" sz="1600" b="1" dirty="0">
                <a:latin typeface="Times New Roman CYR" pitchFamily="18" charset="0"/>
                <a:cs typeface="Times New Roman CYR" pitchFamily="18" charset="0"/>
              </a:rPr>
              <a:t> </a:t>
            </a:r>
            <a:r>
              <a:rPr lang="uk-UA" sz="1600" b="1" dirty="0" smtClean="0">
                <a:latin typeface="Times New Roman CYR" pitchFamily="18" charset="0"/>
                <a:cs typeface="Times New Roman CYR" pitchFamily="18" charset="0"/>
              </a:rPr>
              <a:t>     </a:t>
            </a:r>
            <a:endParaRPr lang="uk-UA" sz="1600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0170" algn="just">
              <a:spcAft>
                <a:spcPts val="0"/>
              </a:spcAft>
              <a:defRPr/>
            </a:pPr>
            <a:r>
              <a:rPr lang="uk-UA" sz="1600" dirty="0">
                <a:latin typeface="Times New Roman"/>
                <a:ea typeface="Times New Roman"/>
              </a:rPr>
              <a:t> </a:t>
            </a:r>
            <a:endParaRPr lang="ru-RU" sz="1600" dirty="0">
              <a:latin typeface="Times New Roman"/>
              <a:ea typeface="Times New Roman"/>
            </a:endParaRPr>
          </a:p>
          <a:p>
            <a:pPr algn="just"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923928" y="6501928"/>
            <a:ext cx="1828800" cy="365125"/>
          </a:xfrm>
        </p:spPr>
        <p:txBody>
          <a:bodyPr/>
          <a:lstStyle/>
          <a:p>
            <a:pPr>
              <a:defRPr/>
            </a:pPr>
            <a:fld id="{0F88A2CB-0E93-4268-AE88-19DC18226C87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539061"/>
              </p:ext>
            </p:extLst>
          </p:nvPr>
        </p:nvGraphicFramePr>
        <p:xfrm>
          <a:off x="563077" y="1441814"/>
          <a:ext cx="3225717" cy="313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4" imgW="2135952" imgH="2075711" progId="Visio.Drawing.11">
                  <p:embed/>
                </p:oleObj>
              </mc:Choice>
              <mc:Fallback>
                <p:oleObj r:id="rId4" imgW="2135952" imgH="2075711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077" y="1441814"/>
                        <a:ext cx="3225717" cy="3139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81231" y="4063030"/>
            <a:ext cx="4081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Рис. </a:t>
            </a:r>
            <a:r>
              <a:rPr lang="uk-UA" dirty="0" smtClean="0">
                <a:latin typeface="Times New Roman"/>
                <a:ea typeface="Times New Roman"/>
              </a:rPr>
              <a:t>1.  </a:t>
            </a:r>
            <a:r>
              <a:rPr lang="uk-UA" dirty="0">
                <a:latin typeface="Times New Roman"/>
                <a:ea typeface="Times New Roman"/>
              </a:rPr>
              <a:t>BAX  кремнієвого стабілітрона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7578" y="4725144"/>
            <a:ext cx="81853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uk-UA" b="1" i="1" dirty="0">
                <a:latin typeface="Times New Roman"/>
                <a:ea typeface="Times New Roman"/>
              </a:rPr>
              <a:t>Пробоєм p-n переходу</a:t>
            </a:r>
            <a:r>
              <a:rPr lang="uk-UA" dirty="0">
                <a:latin typeface="Times New Roman"/>
                <a:ea typeface="Times New Roman"/>
              </a:rPr>
              <a:t> називається явище різкого збільшення зворотного струму діода при досягненні зворотною напругою деякого критичного значення.</a:t>
            </a:r>
            <a:endParaRPr lang="ru-RU" sz="1100" dirty="0">
              <a:latin typeface="Times New Roman"/>
              <a:ea typeface="Times New Roman"/>
            </a:endParaRPr>
          </a:p>
          <a:p>
            <a:pPr algn="just" hangingPunct="0"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Розрізняють наступні види пробою: електричний (тунельний і лавинний) та тепловий.</a:t>
            </a:r>
            <a:endParaRPr lang="ru-RU" sz="11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8" name="Picture 4" descr="Результат пошуку зображень за запитом &quot;стабилитрон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645" y="1700808"/>
            <a:ext cx="3484610" cy="216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6954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3781111" y="6525344"/>
            <a:ext cx="1828800" cy="365125"/>
          </a:xfrm>
        </p:spPr>
        <p:txBody>
          <a:bodyPr/>
          <a:lstStyle/>
          <a:p>
            <a:pPr>
              <a:defRPr/>
            </a:pPr>
            <a:fld id="{376A751F-F46B-4768-A3F5-CB9D6288BCCF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 descr="Рис%201_2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3139"/>
            <a:ext cx="3312368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923928" y="1344431"/>
            <a:ext cx="3672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pc="-5" dirty="0">
                <a:latin typeface="Times New Roman"/>
                <a:ea typeface="Times New Roman"/>
              </a:rPr>
              <a:t>Рис. </a:t>
            </a:r>
            <a:r>
              <a:rPr lang="uk-UA" spc="-5" dirty="0" smtClean="0">
                <a:latin typeface="Times New Roman"/>
                <a:ea typeface="Times New Roman"/>
              </a:rPr>
              <a:t>2.</a:t>
            </a:r>
            <a:r>
              <a:rPr lang="uk-UA" i="1" spc="-5" dirty="0" smtClean="0">
                <a:latin typeface="Times New Roman"/>
                <a:ea typeface="Times New Roman"/>
              </a:rPr>
              <a:t> </a:t>
            </a:r>
            <a:r>
              <a:rPr lang="uk-UA" spc="-5" dirty="0">
                <a:latin typeface="Times New Roman"/>
                <a:ea typeface="Times New Roman"/>
              </a:rPr>
              <a:t>Схема стабілізатора напруги</a:t>
            </a:r>
            <a:endParaRPr lang="ru-RU" sz="1100" spc="-5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894345"/>
              </p:ext>
            </p:extLst>
          </p:nvPr>
        </p:nvGraphicFramePr>
        <p:xfrm>
          <a:off x="4788024" y="183968"/>
          <a:ext cx="2870719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r:id="rId5" imgW="1231366" imgH="406224" progId="Equation.DSMT4">
                  <p:embed/>
                </p:oleObj>
              </mc:Choice>
              <mc:Fallback>
                <p:oleObj r:id="rId5" imgW="1231366" imgH="406224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183968"/>
                        <a:ext cx="2870719" cy="936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58846"/>
            <a:ext cx="7560840" cy="480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2"/>
          <p:cNvSpPr>
            <a:spLocks noGrp="1"/>
          </p:cNvSpPr>
          <p:nvPr>
            <p:ph idx="4294967295"/>
          </p:nvPr>
        </p:nvSpPr>
        <p:spPr>
          <a:xfrm>
            <a:off x="611560" y="245000"/>
            <a:ext cx="8229600" cy="59372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</p:txBody>
      </p:sp>
      <p:sp>
        <p:nvSpPr>
          <p:cNvPr id="6147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3914343" y="6492875"/>
            <a:ext cx="182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B810B57-F897-426A-8B8D-139116FDB778}" type="slidenum">
              <a:rPr lang="ru-RU" altLang="ru-RU" sz="12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200" dirty="0" smtClean="0">
              <a:latin typeface="Arial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267263"/>
              </p:ext>
            </p:extLst>
          </p:nvPr>
        </p:nvGraphicFramePr>
        <p:xfrm>
          <a:off x="107504" y="0"/>
          <a:ext cx="3491880" cy="3264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r:id="rId3" imgW="3464047" imgH="3245781" progId="Visio.Drawing.11">
                  <p:embed/>
                </p:oleObj>
              </mc:Choice>
              <mc:Fallback>
                <p:oleObj r:id="rId3" imgW="3464047" imgH="3245781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0"/>
                        <a:ext cx="3491880" cy="32641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067944" y="95662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uk-UA" dirty="0" smtClean="0">
                <a:latin typeface="Times New Roman"/>
                <a:ea typeface="Times New Roman"/>
              </a:rPr>
              <a:t>Рис.3. </a:t>
            </a:r>
            <a:r>
              <a:rPr lang="uk-UA" dirty="0">
                <a:latin typeface="Times New Roman"/>
                <a:ea typeface="Times New Roman"/>
              </a:rPr>
              <a:t>Характер залежності температурного коефіцієнта напруги стабілізації (ТКН) і динамічного опору від напруги стабілізації стабілітронів</a:t>
            </a:r>
            <a:endParaRPr lang="ru-RU" sz="11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2564904"/>
            <a:ext cx="7056785" cy="404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24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2"/>
          <p:cNvSpPr>
            <a:spLocks noGrp="1"/>
          </p:cNvSpPr>
          <p:nvPr>
            <p:ph idx="4294967295"/>
          </p:nvPr>
        </p:nvSpPr>
        <p:spPr>
          <a:xfrm>
            <a:off x="611560" y="245000"/>
            <a:ext cx="8229600" cy="5937250"/>
          </a:xfrm>
          <a:prstGeom prst="rect">
            <a:avLst/>
          </a:prstGeom>
        </p:spPr>
        <p:txBody>
          <a:bodyPr rtlCol="0">
            <a:normAutofit fontScale="85000" lnSpcReduction="20000"/>
          </a:bodyPr>
          <a:lstStyle/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defTabSz="912813">
              <a:spcAft>
                <a:spcPts val="0"/>
              </a:spcAft>
              <a:buNone/>
              <a:defRPr/>
            </a:pPr>
            <a:r>
              <a:rPr lang="vi-VN" sz="1900" b="1" dirty="0" smtClean="0">
                <a:latin typeface="Times New Roman" pitchFamily="18" charset="0"/>
                <a:cs typeface="Times New Roman" pitchFamily="18" charset="0"/>
              </a:rPr>
              <a:t>Стаб</a:t>
            </a:r>
            <a:r>
              <a:rPr lang="uk-UA" sz="1900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vi-VN" sz="1900" b="1" dirty="0" smtClean="0">
                <a:latin typeface="Times New Roman" pitchFamily="18" charset="0"/>
                <a:cs typeface="Times New Roman" pitchFamily="18" charset="0"/>
              </a:rPr>
              <a:t>стор (нормістор</a:t>
            </a:r>
            <a:r>
              <a:rPr lang="vi-VN" sz="19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vi-VN" sz="1900" dirty="0">
                <a:latin typeface="Times New Roman" pitchFamily="18" charset="0"/>
                <a:cs typeface="Times New Roman" pitchFamily="18" charset="0"/>
              </a:rPr>
              <a:t>— напівпровідниковий діод, в якому для стабілізації напруги використовується пряма гілка вольт-амперної характеристики (тобто в області прямого зміщення напруга на стабісторі слабо залежить від струму). Відмінною особливістю стабісторів в порівнянні зі стабілітронами є менша напруга </a:t>
            </a:r>
            <a:r>
              <a:rPr lang="vi-VN" sz="1900" dirty="0" smtClean="0">
                <a:latin typeface="Times New Roman" pitchFamily="18" charset="0"/>
                <a:cs typeface="Times New Roman" pitchFamily="18" charset="0"/>
              </a:rPr>
              <a:t>стабілізації, </a:t>
            </a:r>
            <a:r>
              <a:rPr lang="vi-VN" sz="1900" dirty="0">
                <a:latin typeface="Times New Roman" pitchFamily="18" charset="0"/>
                <a:cs typeface="Times New Roman" pitchFamily="18" charset="0"/>
              </a:rPr>
              <a:t>яке становить приблизно 0,7 В. Послідовне з'єднання двох або трьох стабісторів дає можливість отримати подвоєне чи утроєне значення напруги стабілізації. Деякі типи стабісторів являють собою єдиний набір з послідовним з'єднанням окремих елементів.</a:t>
            </a:r>
          </a:p>
          <a:p>
            <a:pPr marL="0" indent="0" defTabSz="912813">
              <a:spcAft>
                <a:spcPts val="0"/>
              </a:spcAft>
              <a:buNone/>
              <a:defRPr/>
            </a:pPr>
            <a:endParaRPr lang="vi-VN" sz="9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defTabSz="912813">
              <a:spcAft>
                <a:spcPts val="0"/>
              </a:spcAft>
              <a:buNone/>
              <a:defRPr/>
            </a:pPr>
            <a:r>
              <a:rPr lang="vi-VN" sz="1900" dirty="0">
                <a:latin typeface="Times New Roman" pitchFamily="18" charset="0"/>
                <a:cs typeface="Times New Roman" pitchFamily="18" charset="0"/>
              </a:rPr>
              <a:t>Стабістору властивий негативний температурний коефіцієнт опору, тобто напруга на стабісторі при незмінному струмі зменшується зі збільшенням температури. У зв'язку з цим стабістор використовують для температурної компенсації стабілітронів з позитивним коефіцієнтом напруги стабілізації.</a:t>
            </a:r>
          </a:p>
          <a:p>
            <a:pPr marL="0" indent="0" algn="just" defTabSz="912813">
              <a:spcAft>
                <a:spcPts val="0"/>
              </a:spcAft>
              <a:buNone/>
              <a:defRPr/>
            </a:pPr>
            <a:endParaRPr lang="vi-VN" sz="11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defTabSz="912813">
              <a:spcAft>
                <a:spcPts val="0"/>
              </a:spcAft>
              <a:buNone/>
              <a:defRPr/>
            </a:pPr>
            <a:r>
              <a:rPr lang="vi-VN" sz="1900" dirty="0">
                <a:latin typeface="Times New Roman" pitchFamily="18" charset="0"/>
                <a:cs typeface="Times New Roman" pitchFamily="18" charset="0"/>
              </a:rPr>
              <a:t>Основна частина стабісторів — кремнієві діоди. Крім кремнієвих стабісторів промисловість випускає і селенові полікристалічні стабістори, які відрізняються простотою виготовлення, а значить, меншою вартістю. Однак селенові стабістори мають менший гарантований термін служби (1000 год) і вузький діапазон робочих температур.</a:t>
            </a:r>
            <a:endParaRPr lang="uk-UA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</p:txBody>
      </p:sp>
      <p:sp>
        <p:nvSpPr>
          <p:cNvPr id="6147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3914343" y="6492875"/>
            <a:ext cx="182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B810B57-F897-426A-8B8D-139116FDB778}" type="slidenum">
              <a:rPr lang="ru-RU" altLang="ru-RU" sz="12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200" dirty="0" smtClean="0"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14863" y="148219"/>
            <a:ext cx="1540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 CYR" pitchFamily="18" charset="0"/>
                <a:cs typeface="Times New Roman CYR" pitchFamily="18" charset="0"/>
              </a:rPr>
              <a:t>СТАБІСТОР</a:t>
            </a:r>
            <a:endParaRPr lang="uk-UA" b="1" dirty="0">
              <a:solidFill>
                <a:srgbClr val="C00000"/>
              </a:solidFill>
              <a:latin typeface="Times New Roman CYR" pitchFamily="18" charset="0"/>
              <a:cs typeface="Times New Roman CYR" pitchFamily="18" charset="0"/>
            </a:endParaRPr>
          </a:p>
        </p:txBody>
      </p:sp>
      <p:pic>
        <p:nvPicPr>
          <p:cNvPr id="2" name="Picture 2" descr="Ð ÐµÐ·ÑÐ»ÑÑÐ°Ñ Ð¿Ð¾ÑÑÐºÑ Ð·Ð¾Ð±ÑÐ°Ð¶ÐµÐ½Ñ Ð·Ð° Ð·Ð°Ð¿Ð¸ÑÐ¾Ð¼ &quot;ÑÑÐ°Ð±Ð¸ÑÑÐ¾Ñ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" t="4955" r="7161" b="13203"/>
          <a:stretch/>
        </p:blipFill>
        <p:spPr bwMode="auto">
          <a:xfrm>
            <a:off x="586854" y="4005064"/>
            <a:ext cx="3481090" cy="252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 ÐµÐ·ÑÐ»ÑÑÐ°Ñ Ð¿Ð¾ÑÑÐºÑ Ð·Ð¾Ð±ÑÐ°Ð¶ÐµÐ½Ñ Ð·Ð° Ð·Ð°Ð¿Ð¸ÑÐ¾Ð¼ &quot;ÑÑÐ°Ð±Ð¸ÑÑÐ¾Ñ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3" b="15884"/>
          <a:stretch/>
        </p:blipFill>
        <p:spPr bwMode="auto">
          <a:xfrm>
            <a:off x="5077828" y="4238064"/>
            <a:ext cx="2933090" cy="190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40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2"/>
          <p:cNvSpPr>
            <a:spLocks noGrp="1"/>
          </p:cNvSpPr>
          <p:nvPr>
            <p:ph idx="4294967295"/>
          </p:nvPr>
        </p:nvSpPr>
        <p:spPr>
          <a:xfrm>
            <a:off x="611560" y="245000"/>
            <a:ext cx="8229600" cy="59372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</p:txBody>
      </p:sp>
      <p:sp>
        <p:nvSpPr>
          <p:cNvPr id="6147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3914343" y="6492875"/>
            <a:ext cx="182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B810B57-F897-426A-8B8D-139116FDB778}" type="slidenum">
              <a:rPr lang="ru-RU" altLang="ru-RU" sz="12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200" dirty="0" smtClean="0"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48680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latin typeface="Times New Roman"/>
                <a:ea typeface="Times New Roman"/>
              </a:rPr>
              <a:t>Варикап</a:t>
            </a:r>
            <a:r>
              <a:rPr lang="uk-UA" dirty="0" smtClean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— напівпровідниковий елемент, в якому використовується </a:t>
            </a:r>
            <a:r>
              <a:rPr lang="uk-UA" dirty="0" smtClean="0">
                <a:latin typeface="Times New Roman"/>
                <a:ea typeface="Times New Roman"/>
              </a:rPr>
              <a:t>властивість електронно-діркового переходу </a:t>
            </a:r>
            <a:r>
              <a:rPr lang="uk-UA" dirty="0">
                <a:latin typeface="Times New Roman"/>
                <a:ea typeface="Times New Roman"/>
              </a:rPr>
              <a:t>змінювати </a:t>
            </a:r>
            <a:r>
              <a:rPr lang="uk-UA" dirty="0" smtClean="0">
                <a:latin typeface="Times New Roman"/>
                <a:ea typeface="Times New Roman"/>
              </a:rPr>
              <a:t>свою ємність </a:t>
            </a:r>
            <a:r>
              <a:rPr lang="uk-UA" dirty="0">
                <a:latin typeface="Times New Roman"/>
                <a:ea typeface="Times New Roman"/>
              </a:rPr>
              <a:t>в залежності від </a:t>
            </a:r>
            <a:r>
              <a:rPr lang="uk-UA" dirty="0" smtClean="0">
                <a:latin typeface="Times New Roman"/>
                <a:ea typeface="Times New Roman"/>
              </a:rPr>
              <a:t>прикладеної </a:t>
            </a:r>
            <a:r>
              <a:rPr lang="uk-UA" dirty="0" err="1" smtClean="0">
                <a:latin typeface="Times New Roman"/>
                <a:ea typeface="Times New Roman"/>
              </a:rPr>
              <a:t>напуги</a:t>
            </a:r>
            <a:r>
              <a:rPr lang="uk-UA" dirty="0" smtClean="0">
                <a:latin typeface="Times New Roman"/>
                <a:ea typeface="Times New Roman"/>
              </a:rPr>
              <a:t>. </a:t>
            </a:r>
            <a:r>
              <a:rPr lang="uk-UA" dirty="0">
                <a:latin typeface="Times New Roman"/>
                <a:ea typeface="Times New Roman"/>
              </a:rPr>
              <a:t>Призначений для використання в якості керованої напругою електричної ємності. Працює при зворотній напрузі, підключеній до p-n-переходу. Ємність змінюється в широких межах.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25982" y="148219"/>
            <a:ext cx="13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 CYR" pitchFamily="18" charset="0"/>
                <a:cs typeface="Times New Roman CYR" pitchFamily="18" charset="0"/>
              </a:rPr>
              <a:t>ВАРИКАП</a:t>
            </a:r>
            <a:endParaRPr lang="uk-UA" b="1" dirty="0">
              <a:solidFill>
                <a:srgbClr val="C00000"/>
              </a:solidFill>
              <a:latin typeface="Times New Roman CYR" pitchFamily="18" charset="0"/>
              <a:cs typeface="Times New Roman CYR" pitchFamily="18" charset="0"/>
            </a:endParaRPr>
          </a:p>
        </p:txBody>
      </p:sp>
      <p:pic>
        <p:nvPicPr>
          <p:cNvPr id="4098" name="Picture 2" descr="Результат пошуку зображень за запитом &quot;варикап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358" y="2492896"/>
            <a:ext cx="2628201" cy="190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7"/>
            <a:ext cx="5328592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02162" y="5301208"/>
            <a:ext cx="82022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Рис</a:t>
            </a:r>
            <a:r>
              <a:rPr lang="ru-RU" dirty="0" smtClean="0">
                <a:latin typeface="Times New Roman"/>
                <a:ea typeface="Times New Roman"/>
              </a:rPr>
              <a:t>. 4. </a:t>
            </a:r>
            <a:r>
              <a:rPr lang="ru-RU" dirty="0" err="1" smtClean="0">
                <a:latin typeface="Times New Roman"/>
                <a:ea typeface="Times New Roman"/>
              </a:rPr>
              <a:t>Схематичне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зображення</a:t>
            </a:r>
            <a:r>
              <a:rPr lang="ru-RU" dirty="0">
                <a:latin typeface="Times New Roman"/>
                <a:ea typeface="Times New Roman"/>
              </a:rPr>
              <a:t> варикапа (а) і </a:t>
            </a:r>
            <a:r>
              <a:rPr lang="ru-RU" dirty="0" err="1">
                <a:latin typeface="Times New Roman"/>
                <a:ea typeface="Times New Roman"/>
              </a:rPr>
              <a:t>залежність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ємності</a:t>
            </a:r>
            <a:r>
              <a:rPr lang="ru-RU" dirty="0">
                <a:latin typeface="Times New Roman"/>
                <a:ea typeface="Times New Roman"/>
              </a:rPr>
              <a:t> варикапа </a:t>
            </a:r>
            <a:r>
              <a:rPr lang="ru-RU" dirty="0" err="1">
                <a:latin typeface="Times New Roman"/>
                <a:ea typeface="Times New Roman"/>
              </a:rPr>
              <a:t>від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зворотного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напруги</a:t>
            </a:r>
            <a:r>
              <a:rPr lang="ru-RU" dirty="0">
                <a:latin typeface="Times New Roman"/>
                <a:ea typeface="Times New Roman"/>
              </a:rPr>
              <a:t> (б) </a:t>
            </a:r>
            <a:endParaRPr lang="ru-RU" sz="11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460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2"/>
          <p:cNvSpPr>
            <a:spLocks noGrp="1"/>
          </p:cNvSpPr>
          <p:nvPr>
            <p:ph idx="4294967295"/>
          </p:nvPr>
        </p:nvSpPr>
        <p:spPr>
          <a:xfrm>
            <a:off x="611560" y="245000"/>
            <a:ext cx="8229600" cy="59372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</p:txBody>
      </p:sp>
      <p:sp>
        <p:nvSpPr>
          <p:cNvPr id="6147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3914343" y="6492875"/>
            <a:ext cx="182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B810B57-F897-426A-8B8D-139116FDB778}" type="slidenum">
              <a:rPr lang="ru-RU" altLang="ru-RU" sz="12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200" dirty="0" smtClean="0">
              <a:latin typeface="Arial" charset="0"/>
            </a:endParaRPr>
          </a:p>
        </p:txBody>
      </p:sp>
      <p:pic>
        <p:nvPicPr>
          <p:cNvPr id="7" name="Рисунок 6" descr="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542"/>
            <a:ext cx="3465588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Типовая вольт-фарадная характеристика варикапа Д90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14" y="404664"/>
            <a:ext cx="3405562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Вольт-фарадной характеристика варикапа, построенной в 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45024"/>
            <a:ext cx="3795238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Вольт-фарадная и вольт-амперная характеристики варикапа и мгновенное напряжение на варикапе при двух значениях управляющего напряжения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59886"/>
            <a:ext cx="4032448" cy="28774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207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3914343" y="6492875"/>
            <a:ext cx="182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B810B57-F897-426A-8B8D-139116FDB778}" type="slidenum">
              <a:rPr lang="ru-RU" altLang="ru-RU" sz="12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200" dirty="0" smtClean="0"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00156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latin typeface="Times New Roman CYR" pitchFamily="18" charset="0"/>
                <a:cs typeface="Times New Roman CYR" pitchFamily="18" charset="0"/>
              </a:rPr>
              <a:t>Варистор</a:t>
            </a:r>
            <a:r>
              <a:rPr lang="uk-UA" dirty="0">
                <a:latin typeface="Times New Roman CYR" pitchFamily="18" charset="0"/>
                <a:cs typeface="Times New Roman CYR" pitchFamily="18" charset="0"/>
              </a:rPr>
              <a:t> (англ. </a:t>
            </a:r>
            <a:r>
              <a:rPr lang="ru-RU" dirty="0" err="1">
                <a:latin typeface="Times New Roman CYR" pitchFamily="18" charset="0"/>
                <a:cs typeface="Times New Roman CYR" pitchFamily="18" charset="0"/>
              </a:rPr>
              <a:t>vari</a:t>
            </a:r>
            <a:r>
              <a:rPr lang="uk-UA" dirty="0">
                <a:latin typeface="Times New Roman CYR" pitchFamily="18" charset="0"/>
                <a:cs typeface="Times New Roman CYR" pitchFamily="18" charset="0"/>
              </a:rPr>
              <a:t> (</a:t>
            </a:r>
            <a:r>
              <a:rPr lang="ru-RU" dirty="0" err="1">
                <a:latin typeface="Times New Roman CYR" pitchFamily="18" charset="0"/>
                <a:cs typeface="Times New Roman CYR" pitchFamily="18" charset="0"/>
              </a:rPr>
              <a:t>able</a:t>
            </a:r>
            <a:r>
              <a:rPr lang="uk-UA" dirty="0">
                <a:latin typeface="Times New Roman CYR" pitchFamily="18" charset="0"/>
                <a:cs typeface="Times New Roman CYR" pitchFamily="18" charset="0"/>
              </a:rPr>
              <a:t>) (</a:t>
            </a:r>
            <a:r>
              <a:rPr lang="ru-RU" dirty="0" err="1">
                <a:latin typeface="Times New Roman CYR" pitchFamily="18" charset="0"/>
                <a:cs typeface="Times New Roman CYR" pitchFamily="18" charset="0"/>
              </a:rPr>
              <a:t>resi</a:t>
            </a:r>
            <a:r>
              <a:rPr lang="uk-UA" dirty="0">
                <a:latin typeface="Times New Roman CYR" pitchFamily="18" charset="0"/>
                <a:cs typeface="Times New Roman CYR" pitchFamily="18" charset="0"/>
              </a:rPr>
              <a:t>) </a:t>
            </a:r>
            <a:r>
              <a:rPr lang="ru-RU" dirty="0" err="1">
                <a:latin typeface="Times New Roman CYR" pitchFamily="18" charset="0"/>
                <a:cs typeface="Times New Roman CYR" pitchFamily="18" charset="0"/>
              </a:rPr>
              <a:t>stor</a:t>
            </a:r>
            <a:r>
              <a:rPr lang="uk-UA" dirty="0">
                <a:latin typeface="Times New Roman CYR" pitchFamily="18" charset="0"/>
                <a:cs typeface="Times New Roman CYR" pitchFamily="18" charset="0"/>
              </a:rPr>
              <a:t> - змінний резистор) - напівпровідниковий резистор, електричний опір (провідність) якого нелінійно залежить від прикладеної напруги, тобто володіє нелінійної </a:t>
            </a:r>
            <a:r>
              <a:rPr lang="uk-UA" dirty="0" err="1" smtClean="0">
                <a:latin typeface="Times New Roman CYR" pitchFamily="18" charset="0"/>
                <a:cs typeface="Times New Roman CYR" pitchFamily="18" charset="0"/>
              </a:rPr>
              <a:t>си</a:t>
            </a:r>
            <a:r>
              <a:rPr lang="uk-UA" dirty="0" err="1">
                <a:latin typeface="Times New Roman CYR" pitchFamily="18" charset="0"/>
                <a:cs typeface="Times New Roman CYR" pitchFamily="18" charset="0"/>
              </a:rPr>
              <a:t>симетричної</a:t>
            </a:r>
            <a:r>
              <a:rPr lang="uk-UA" dirty="0">
                <a:latin typeface="Times New Roman CYR" pitchFamily="18" charset="0"/>
                <a:cs typeface="Times New Roman CYR" pitchFamily="18" charset="0"/>
              </a:rPr>
              <a:t> вольт-амперної характеристикою і має два виводи. </a:t>
            </a:r>
            <a:endParaRPr lang="ru-RU" dirty="0">
              <a:latin typeface="Times New Roman CYR" pitchFamily="18" charset="0"/>
              <a:cs typeface="Times New Roman CYR" pitchFamily="18" charset="0"/>
            </a:endParaRPr>
          </a:p>
          <a:p>
            <a:pPr algn="just"/>
            <a:endParaRPr lang="ru-RU" dirty="0">
              <a:latin typeface="Times New Roman CYR" pitchFamily="18" charset="0"/>
              <a:cs typeface="Times New Roman CYR" pitchFamily="18" charset="0"/>
            </a:endParaRPr>
          </a:p>
        </p:txBody>
      </p:sp>
      <p:pic>
        <p:nvPicPr>
          <p:cNvPr id="10" name="Рисунок 9" descr="200px-%D0%92%D0%B0%D1%80%D0%B8%D1%81%D1%82%D0%BE%D1%80%D1%8B_%28%D0%92%D0%90%D0%A5%29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2736304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48691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/>
                <a:ea typeface="Times New Roman"/>
              </a:rPr>
              <a:t>Вольт-</a:t>
            </a:r>
            <a:r>
              <a:rPr lang="ru-RU" dirty="0" err="1">
                <a:latin typeface="Times New Roman"/>
                <a:ea typeface="Times New Roman"/>
              </a:rPr>
              <a:t>амперні</a:t>
            </a:r>
            <a:r>
              <a:rPr lang="ru-RU" dirty="0">
                <a:latin typeface="Times New Roman"/>
                <a:ea typeface="Times New Roman"/>
              </a:rPr>
              <a:t> характеристики </a:t>
            </a:r>
            <a:r>
              <a:rPr lang="ru-RU" dirty="0" err="1">
                <a:latin typeface="Times New Roman"/>
                <a:ea typeface="Times New Roman"/>
              </a:rPr>
              <a:t>варисторів</a:t>
            </a:r>
            <a:r>
              <a:rPr lang="ru-RU" dirty="0">
                <a:latin typeface="Times New Roman"/>
                <a:ea typeface="Times New Roman"/>
              </a:rPr>
              <a:t>: </a:t>
            </a:r>
            <a:r>
              <a:rPr lang="ru-RU" dirty="0" err="1">
                <a:latin typeface="Times New Roman"/>
                <a:ea typeface="Times New Roman"/>
              </a:rPr>
              <a:t>сині</a:t>
            </a:r>
            <a:r>
              <a:rPr lang="ru-RU" dirty="0">
                <a:latin typeface="Times New Roman"/>
                <a:ea typeface="Times New Roman"/>
              </a:rPr>
              <a:t> - на </a:t>
            </a:r>
            <a:r>
              <a:rPr lang="ru-RU" dirty="0" err="1">
                <a:latin typeface="Times New Roman"/>
                <a:ea typeface="Times New Roman"/>
              </a:rPr>
              <a:t>основі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ZnO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червоні</a:t>
            </a:r>
            <a:r>
              <a:rPr lang="ru-RU" dirty="0">
                <a:latin typeface="Times New Roman"/>
                <a:ea typeface="Times New Roman"/>
              </a:rPr>
              <a:t> - на </a:t>
            </a:r>
            <a:r>
              <a:rPr lang="ru-RU" dirty="0" err="1">
                <a:latin typeface="Times New Roman"/>
                <a:ea typeface="Times New Roman"/>
              </a:rPr>
              <a:t>основі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SiC</a:t>
            </a:r>
            <a:r>
              <a:rPr lang="ru-RU" dirty="0">
                <a:latin typeface="Times New Roman"/>
                <a:ea typeface="Times New Roman"/>
              </a:rPr>
              <a:t>. 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110" t="23375" r="21008" b="49259"/>
          <a:stretch/>
        </p:blipFill>
        <p:spPr bwMode="auto">
          <a:xfrm>
            <a:off x="3384944" y="2060848"/>
            <a:ext cx="5579544" cy="1656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6"/>
          <a:srcRect l="86619" t="23375" r="1739" b="49259"/>
          <a:stretch/>
        </p:blipFill>
        <p:spPr bwMode="auto">
          <a:xfrm>
            <a:off x="6165480" y="3937932"/>
            <a:ext cx="1409700" cy="18624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129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3914343" y="6492875"/>
            <a:ext cx="182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B810B57-F897-426A-8B8D-139116FDB778}" type="slidenum">
              <a:rPr lang="ru-RU" altLang="ru-RU" sz="12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200" dirty="0" smtClean="0"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32656"/>
            <a:ext cx="813690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err="1">
                <a:latin typeface="Times New Roman"/>
                <a:ea typeface="Times New Roman"/>
              </a:rPr>
              <a:t>Низьковольтні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варистори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виготовляють</a:t>
            </a:r>
            <a:r>
              <a:rPr lang="ru-RU" dirty="0">
                <a:latin typeface="Times New Roman"/>
                <a:ea typeface="Times New Roman"/>
              </a:rPr>
              <a:t> на </a:t>
            </a:r>
            <a:r>
              <a:rPr lang="ru-RU" dirty="0" err="1">
                <a:latin typeface="Times New Roman"/>
                <a:ea typeface="Times New Roman"/>
              </a:rPr>
              <a:t>робочу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напругу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від</a:t>
            </a:r>
            <a:r>
              <a:rPr lang="ru-RU" dirty="0">
                <a:latin typeface="Times New Roman"/>
                <a:ea typeface="Times New Roman"/>
              </a:rPr>
              <a:t> 3 до 200 В і струм </a:t>
            </a:r>
            <a:r>
              <a:rPr lang="ru-RU" dirty="0" err="1">
                <a:latin typeface="Times New Roman"/>
                <a:ea typeface="Times New Roman"/>
              </a:rPr>
              <a:t>від</a:t>
            </a:r>
            <a:r>
              <a:rPr lang="ru-RU" dirty="0">
                <a:latin typeface="Times New Roman"/>
                <a:ea typeface="Times New Roman"/>
              </a:rPr>
              <a:t> 0,1 мА до 1 А; </a:t>
            </a:r>
            <a:r>
              <a:rPr lang="ru-RU" dirty="0" err="1">
                <a:latin typeface="Times New Roman"/>
                <a:ea typeface="Times New Roman"/>
              </a:rPr>
              <a:t>високовольтні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варистори</a:t>
            </a:r>
            <a:r>
              <a:rPr lang="ru-RU" dirty="0">
                <a:latin typeface="Times New Roman"/>
                <a:ea typeface="Times New Roman"/>
              </a:rPr>
              <a:t> - </a:t>
            </a:r>
            <a:r>
              <a:rPr lang="ru-RU" dirty="0" smtClean="0">
                <a:latin typeface="Times New Roman"/>
                <a:ea typeface="Times New Roman"/>
              </a:rPr>
              <a:t>до </a:t>
            </a:r>
            <a:r>
              <a:rPr lang="ru-RU" dirty="0">
                <a:latin typeface="Times New Roman"/>
                <a:ea typeface="Times New Roman"/>
              </a:rPr>
              <a:t>20 </a:t>
            </a:r>
            <a:r>
              <a:rPr lang="ru-RU" dirty="0" err="1">
                <a:latin typeface="Times New Roman"/>
                <a:ea typeface="Times New Roman"/>
              </a:rPr>
              <a:t>кВ</a:t>
            </a:r>
            <a:r>
              <a:rPr lang="ru-RU" dirty="0" err="1" smtClean="0">
                <a:latin typeface="Times New Roman"/>
                <a:ea typeface="Times New Roman"/>
              </a:rPr>
              <a:t>.</a:t>
            </a:r>
            <a:endParaRPr lang="ru-RU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err="1">
                <a:latin typeface="Times New Roman"/>
                <a:ea typeface="Times New Roman"/>
              </a:rPr>
              <a:t>Варистори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застосовуються</a:t>
            </a:r>
            <a:r>
              <a:rPr lang="ru-RU" dirty="0">
                <a:latin typeface="Times New Roman"/>
                <a:ea typeface="Times New Roman"/>
              </a:rPr>
              <a:t> для </a:t>
            </a:r>
            <a:r>
              <a:rPr lang="ru-RU" dirty="0" err="1">
                <a:latin typeface="Times New Roman"/>
                <a:ea typeface="Times New Roman"/>
              </a:rPr>
              <a:t>стабілізації</a:t>
            </a:r>
            <a:r>
              <a:rPr lang="ru-RU" dirty="0">
                <a:latin typeface="Times New Roman"/>
                <a:ea typeface="Times New Roman"/>
              </a:rPr>
              <a:t> і </a:t>
            </a:r>
            <a:r>
              <a:rPr lang="ru-RU" dirty="0" err="1">
                <a:latin typeface="Times New Roman"/>
                <a:ea typeface="Times New Roman"/>
              </a:rPr>
              <a:t>регулювання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низькочастотних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струмів</a:t>
            </a:r>
            <a:r>
              <a:rPr lang="ru-RU" dirty="0">
                <a:latin typeface="Times New Roman"/>
                <a:ea typeface="Times New Roman"/>
              </a:rPr>
              <a:t> і </a:t>
            </a:r>
            <a:r>
              <a:rPr lang="ru-RU" dirty="0" err="1">
                <a:latin typeface="Times New Roman"/>
                <a:ea typeface="Times New Roman"/>
              </a:rPr>
              <a:t>напруг</a:t>
            </a:r>
            <a:r>
              <a:rPr lang="ru-RU" dirty="0">
                <a:latin typeface="Times New Roman"/>
                <a:ea typeface="Times New Roman"/>
              </a:rPr>
              <a:t>, в </a:t>
            </a:r>
            <a:r>
              <a:rPr lang="ru-RU" dirty="0" err="1">
                <a:latin typeface="Times New Roman"/>
                <a:ea typeface="Times New Roman"/>
              </a:rPr>
              <a:t>аналогових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обчислювачах</a:t>
            </a:r>
            <a:r>
              <a:rPr lang="ru-RU" dirty="0">
                <a:latin typeface="Times New Roman"/>
                <a:ea typeface="Times New Roman"/>
              </a:rPr>
              <a:t> - для </a:t>
            </a:r>
            <a:r>
              <a:rPr lang="ru-RU" dirty="0" err="1">
                <a:latin typeface="Times New Roman"/>
                <a:ea typeface="Times New Roman"/>
              </a:rPr>
              <a:t>зведення</a:t>
            </a:r>
            <a:r>
              <a:rPr lang="ru-RU" dirty="0">
                <a:latin typeface="Times New Roman"/>
                <a:ea typeface="Times New Roman"/>
              </a:rPr>
              <a:t> в </a:t>
            </a:r>
            <a:r>
              <a:rPr lang="ru-RU" dirty="0" err="1">
                <a:latin typeface="Times New Roman"/>
                <a:ea typeface="Times New Roman"/>
              </a:rPr>
              <a:t>ступінь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вилучення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коренів</a:t>
            </a:r>
            <a:r>
              <a:rPr lang="ru-RU" dirty="0">
                <a:latin typeface="Times New Roman"/>
                <a:ea typeface="Times New Roman"/>
              </a:rPr>
              <a:t> і </a:t>
            </a:r>
            <a:r>
              <a:rPr lang="ru-RU" dirty="0" err="1">
                <a:latin typeface="Times New Roman"/>
                <a:ea typeface="Times New Roman"/>
              </a:rPr>
              <a:t>інших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математичних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дій</a:t>
            </a:r>
            <a:r>
              <a:rPr lang="ru-RU" dirty="0">
                <a:latin typeface="Times New Roman"/>
                <a:ea typeface="Times New Roman"/>
              </a:rPr>
              <a:t>, в </a:t>
            </a:r>
            <a:r>
              <a:rPr lang="ru-RU" dirty="0" err="1">
                <a:latin typeface="Times New Roman"/>
                <a:ea typeface="Times New Roman"/>
              </a:rPr>
              <a:t>ланцюгах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захисту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від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перенапруг</a:t>
            </a:r>
            <a:r>
              <a:rPr lang="ru-RU" dirty="0">
                <a:latin typeface="Times New Roman"/>
                <a:ea typeface="Times New Roman"/>
              </a:rPr>
              <a:t> (</a:t>
            </a:r>
            <a:r>
              <a:rPr lang="ru-RU" dirty="0" err="1">
                <a:latin typeface="Times New Roman"/>
                <a:ea typeface="Times New Roman"/>
              </a:rPr>
              <a:t>наприклад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високовольтні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лінії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електропередачі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лінії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зв'язку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електричні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прилади</a:t>
            </a:r>
            <a:r>
              <a:rPr lang="ru-RU" dirty="0">
                <a:latin typeface="Times New Roman"/>
                <a:ea typeface="Times New Roman"/>
              </a:rPr>
              <a:t>) і </a:t>
            </a:r>
            <a:r>
              <a:rPr lang="ru-RU" dirty="0" err="1">
                <a:latin typeface="Times New Roman"/>
                <a:ea typeface="Times New Roman"/>
              </a:rPr>
              <a:t>ін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6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err="1">
                <a:latin typeface="Times New Roman"/>
                <a:ea typeface="Times New Roman"/>
              </a:rPr>
              <a:t>Високовольтні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варистори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застосовуються</a:t>
            </a:r>
            <a:r>
              <a:rPr lang="ru-RU" dirty="0">
                <a:latin typeface="Times New Roman"/>
                <a:ea typeface="Times New Roman"/>
              </a:rPr>
              <a:t> для </a:t>
            </a:r>
            <a:r>
              <a:rPr lang="ru-RU" dirty="0" err="1">
                <a:latin typeface="Times New Roman"/>
                <a:ea typeface="Times New Roman"/>
              </a:rPr>
              <a:t>виготовлення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обмежувачів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перенапруги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6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Як </a:t>
            </a:r>
            <a:r>
              <a:rPr lang="ru-RU" dirty="0" err="1">
                <a:latin typeface="Times New Roman"/>
                <a:ea typeface="Times New Roman"/>
              </a:rPr>
              <a:t>електронні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компоненти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варистори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дешеві</a:t>
            </a:r>
            <a:r>
              <a:rPr lang="ru-RU" dirty="0">
                <a:latin typeface="Times New Roman"/>
                <a:ea typeface="Times New Roman"/>
              </a:rPr>
              <a:t> і </a:t>
            </a:r>
            <a:r>
              <a:rPr lang="ru-RU" dirty="0" err="1">
                <a:latin typeface="Times New Roman"/>
                <a:ea typeface="Times New Roman"/>
              </a:rPr>
              <a:t>надійні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здатні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витримувати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значні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електричні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перевантаження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можуть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працювати</a:t>
            </a:r>
            <a:r>
              <a:rPr lang="ru-RU" dirty="0">
                <a:latin typeface="Times New Roman"/>
                <a:ea typeface="Times New Roman"/>
              </a:rPr>
              <a:t> на </a:t>
            </a:r>
            <a:r>
              <a:rPr lang="ru-RU" dirty="0" err="1">
                <a:latin typeface="Times New Roman"/>
                <a:ea typeface="Times New Roman"/>
              </a:rPr>
              <a:t>високій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частоті</a:t>
            </a:r>
            <a:r>
              <a:rPr lang="ru-RU" dirty="0">
                <a:latin typeface="Times New Roman"/>
                <a:ea typeface="Times New Roman"/>
              </a:rPr>
              <a:t> (до 500 кГц). </a:t>
            </a:r>
            <a:r>
              <a:rPr lang="ru-RU" dirty="0" err="1">
                <a:latin typeface="Times New Roman"/>
                <a:ea typeface="Times New Roman"/>
              </a:rPr>
              <a:t>Серед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недоліків</a:t>
            </a:r>
            <a:r>
              <a:rPr lang="ru-RU" dirty="0">
                <a:latin typeface="Times New Roman"/>
                <a:ea typeface="Times New Roman"/>
              </a:rPr>
              <a:t> - </a:t>
            </a:r>
            <a:r>
              <a:rPr lang="ru-RU" dirty="0" err="1">
                <a:latin typeface="Times New Roman"/>
                <a:ea typeface="Times New Roman"/>
              </a:rPr>
              <a:t>значний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низькочастотний</a:t>
            </a:r>
            <a:r>
              <a:rPr lang="ru-RU" dirty="0">
                <a:latin typeface="Times New Roman"/>
                <a:ea typeface="Times New Roman"/>
              </a:rPr>
              <a:t> шум і </a:t>
            </a:r>
            <a:r>
              <a:rPr lang="ru-RU" dirty="0" err="1">
                <a:latin typeface="Times New Roman"/>
                <a:ea typeface="Times New Roman"/>
              </a:rPr>
              <a:t>старіння</a:t>
            </a:r>
            <a:r>
              <a:rPr lang="ru-RU" dirty="0">
                <a:latin typeface="Times New Roman"/>
                <a:ea typeface="Times New Roman"/>
              </a:rPr>
              <a:t> - </a:t>
            </a:r>
            <a:r>
              <a:rPr lang="ru-RU" dirty="0" err="1">
                <a:latin typeface="Times New Roman"/>
                <a:ea typeface="Times New Roman"/>
              </a:rPr>
              <a:t>зміна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параметрів</a:t>
            </a:r>
            <a:r>
              <a:rPr lang="ru-RU" dirty="0">
                <a:latin typeface="Times New Roman"/>
                <a:ea typeface="Times New Roman"/>
              </a:rPr>
              <a:t> з часом і при </a:t>
            </a:r>
            <a:r>
              <a:rPr lang="ru-RU" dirty="0" err="1">
                <a:latin typeface="Times New Roman"/>
                <a:ea typeface="Times New Roman"/>
              </a:rPr>
              <a:t>коливаннях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температури</a:t>
            </a:r>
            <a:r>
              <a:rPr lang="ru-RU" dirty="0">
                <a:latin typeface="Times New Roman"/>
                <a:ea typeface="Times New Roman"/>
              </a:rPr>
              <a:t>. 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AutoShape 2" descr="Ð ÐµÐ·ÑÐ»ÑÑÐ°Ñ Ð¿Ð¾ÑÑÐºÑ Ð·Ð¾Ð±ÑÐ°Ð¶ÐµÐ½Ñ Ð·Ð° Ð·Ð°Ð¿Ð¸ÑÐ¾Ð¼ &quot;Ð²Ð°ÑÐ¸ÑÑÐ¾Ñ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Ð ÐµÐ·ÑÐ»ÑÑÐ°Ñ Ð¿Ð¾ÑÑÐºÑ Ð·Ð¾Ð±ÑÐ°Ð¶ÐµÐ½Ñ Ð·Ð° Ð·Ð°Ð¿Ð¸ÑÐ¾Ð¼ &quot;Ð²Ð°ÑÐ¸ÑÑÐ¾Ñ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25144"/>
            <a:ext cx="15716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64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21833</TotalTime>
  <Words>557</Words>
  <Application>Microsoft Office PowerPoint</Application>
  <PresentationFormat>Экран (4:3)</PresentationFormat>
  <Paragraphs>90</Paragraphs>
  <Slides>10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Воздушный поток</vt:lpstr>
      <vt:lpstr>Visio.Drawing.11</vt:lpstr>
      <vt:lpstr>MathType 6.0 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aser</cp:lastModifiedBy>
  <cp:revision>1834</cp:revision>
  <cp:lastPrinted>2014-11-08T19:49:32Z</cp:lastPrinted>
  <dcterms:created xsi:type="dcterms:W3CDTF">2009-09-13T10:02:06Z</dcterms:created>
  <dcterms:modified xsi:type="dcterms:W3CDTF">2018-10-22T17:41:18Z</dcterms:modified>
</cp:coreProperties>
</file>