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67" r:id="rId5"/>
    <p:sldId id="268" r:id="rId6"/>
    <p:sldId id="270" r:id="rId7"/>
    <p:sldId id="271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-1191" y="2825016"/>
            <a:ext cx="9141714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-1191" y="3075710"/>
            <a:ext cx="9141714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800100" y="3165764"/>
            <a:ext cx="75438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800100" y="4953000"/>
            <a:ext cx="75438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6388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638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858000" cy="2743200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825626"/>
            <a:ext cx="3257550" cy="42703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825626"/>
            <a:ext cx="3257550" cy="42703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286" y="457200"/>
            <a:ext cx="6858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528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5286" y="2514601"/>
            <a:ext cx="3257550" cy="35814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73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5736" y="2514601"/>
            <a:ext cx="3257550" cy="35814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941" y="1600200"/>
            <a:ext cx="2341960" cy="182880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09" y="762000"/>
            <a:ext cx="4800600" cy="533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80" y="3429000"/>
            <a:ext cx="234312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483068" y="640080"/>
            <a:ext cx="500634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8464" y="1600200"/>
            <a:ext cx="2345436" cy="182880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5938" y="777240"/>
            <a:ext cx="48006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8464" y="3429000"/>
            <a:ext cx="2345436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57950" y="6362700"/>
            <a:ext cx="7429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3000" y="6362700"/>
            <a:ext cx="5161165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62700"/>
            <a:ext cx="6286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1315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4879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9545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pos="5040" userDrawn="1">
          <p15:clr>
            <a:srgbClr val="F26B43"/>
          </p15:clr>
        </p15:guide>
        <p15:guide id="8" pos="720" userDrawn="1">
          <p15:clr>
            <a:srgbClr val="F26B43"/>
          </p15:clr>
        </p15:guide>
        <p15:guide id="9" pos="504" userDrawn="1">
          <p15:clr>
            <a:srgbClr val="F26B43"/>
          </p15:clr>
        </p15:guide>
        <p15:guide id="10" pos="5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Дискретні</a:t>
            </a:r>
            <a:r>
              <a:rPr lang="ru-RU" sz="5400" dirty="0"/>
              <a:t> </a:t>
            </a:r>
            <a:r>
              <a:rPr lang="ru-RU" sz="5400" dirty="0" err="1"/>
              <a:t>сигнали</a:t>
            </a:r>
            <a:r>
              <a:rPr lang="ru-RU" sz="5400" dirty="0"/>
              <a:t>.</a:t>
            </a:r>
            <a:br>
              <a:rPr lang="ru-RU" sz="5400" dirty="0"/>
            </a:br>
            <a:r>
              <a:rPr lang="ru-RU" sz="5400" dirty="0" err="1"/>
              <a:t>Лічильники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50" dirty="0"/>
              <a:t>ТТЛ </a:t>
            </a:r>
            <a:r>
              <a:rPr lang="ru-RU" sz="4050" dirty="0" err="1"/>
              <a:t>сумісні</a:t>
            </a:r>
            <a:r>
              <a:rPr lang="ru-RU" sz="4050" dirty="0"/>
              <a:t> </a:t>
            </a:r>
            <a:r>
              <a:rPr lang="ru-RU" sz="4050" dirty="0" err="1"/>
              <a:t>сигнали</a:t>
            </a:r>
            <a:endParaRPr lang="ru-RU" sz="40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8AAAC-6EA1-4440-A6C3-4BE8B116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6401" r="33200" b="63650"/>
          <a:stretch/>
        </p:blipFill>
        <p:spPr>
          <a:xfrm>
            <a:off x="323528" y="1828800"/>
            <a:ext cx="8673008" cy="4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96944" cy="6675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ТТЛ сумісний сигнал лічильника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02C5019-5857-47AB-AC82-87520F33A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3875" r="26375" b="59125"/>
          <a:stretch/>
        </p:blipFill>
        <p:spPr>
          <a:xfrm>
            <a:off x="251520" y="1196752"/>
            <a:ext cx="8694966" cy="4968552"/>
          </a:xfrm>
        </p:spPr>
      </p:pic>
    </p:spTree>
    <p:extLst>
      <p:ext uri="{BB962C8B-B14F-4D97-AF65-F5344CB8AC3E}">
        <p14:creationId xmlns:p14="http://schemas.microsoft.com/office/powerpoint/2010/main" val="254923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352928" cy="595536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Підрахунок фронтів імпульсів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883" y="1980455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Простий підрахунок фронтів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0646" y="4798080"/>
            <a:ext cx="751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Підрахунок час</a:t>
            </a:r>
            <a:r>
              <a:rPr lang="ru-RU" dirty="0" err="1"/>
              <a:t>ових</a:t>
            </a:r>
            <a:r>
              <a:rPr lang="ru-RU" dirty="0"/>
              <a:t> </a:t>
            </a:r>
            <a:r>
              <a:rPr lang="ru-RU" dirty="0" err="1"/>
              <a:t>інтервалів</a:t>
            </a:r>
            <a:endParaRPr lang="uk-UA" dirty="0"/>
          </a:p>
          <a:p>
            <a:pPr algn="ctr"/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Пройдений час = (Значення регістру </a:t>
            </a:r>
            <a:r>
              <a:rPr lang="uk-UA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відліків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)*(період часової розгортки)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0E4A9B-0F12-4AB1-84E9-CD78B63B7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0" r="13250" b="42029"/>
          <a:stretch/>
        </p:blipFill>
        <p:spPr>
          <a:xfrm>
            <a:off x="1115615" y="5586175"/>
            <a:ext cx="6706761" cy="10831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9EF9B-0CD6-4CCD-86F6-EE67B7200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3201" r="25850" b="47900"/>
          <a:stretch/>
        </p:blipFill>
        <p:spPr>
          <a:xfrm>
            <a:off x="124783" y="1194499"/>
            <a:ext cx="5943315" cy="17537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EF24C0-2211-4BDB-BEC4-1F8015FEC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3201" r="25850" b="47901"/>
          <a:stretch/>
        </p:blipFill>
        <p:spPr>
          <a:xfrm>
            <a:off x="2863660" y="3090029"/>
            <a:ext cx="6058195" cy="17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56984" cy="667544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Генерація імпульсів за допомогою лічильника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1386FF-CD40-4E52-90C0-4ED602F2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3750" r="651" b="47900"/>
          <a:stretch/>
        </p:blipFill>
        <p:spPr>
          <a:xfrm>
            <a:off x="123506" y="1916832"/>
            <a:ext cx="88409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58000" cy="883568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Параметри імпульсів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2E058F-8B7C-48ED-A9DA-7344807CC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0050" r="5900" b="52100"/>
          <a:stretch/>
        </p:blipFill>
        <p:spPr>
          <a:xfrm>
            <a:off x="132005" y="2193735"/>
            <a:ext cx="8879990" cy="1775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7C1C9-915E-43E7-892A-8005A78152F4}"/>
              </a:ext>
            </a:extLst>
          </p:cNvPr>
          <p:cNvSpPr txBox="1"/>
          <p:nvPr/>
        </p:nvSpPr>
        <p:spPr>
          <a:xfrm>
            <a:off x="2339752" y="4437112"/>
            <a:ext cx="461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Період імпульсів = Затримка + Тривалість</a:t>
            </a:r>
          </a:p>
          <a:p>
            <a:pPr algn="ctr"/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Частота імпульсів = 1 / Період імпульсів</a:t>
            </a:r>
          </a:p>
          <a:p>
            <a:pPr algn="ctr"/>
            <a:r>
              <a:rPr lang="uk-UA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Прогальність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Тривалість / Період імпульсів</a:t>
            </a:r>
          </a:p>
        </p:txBody>
      </p:sp>
    </p:spTree>
    <p:extLst>
      <p:ext uri="{BB962C8B-B14F-4D97-AF65-F5344CB8AC3E}">
        <p14:creationId xmlns:p14="http://schemas.microsoft.com/office/powerpoint/2010/main" val="216280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12968" cy="667544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Вимірювання параметрів імпульсів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99C931-46F4-4D17-BAAA-10645DD2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2188" r="11188" b="45625"/>
          <a:stretch/>
        </p:blipFill>
        <p:spPr>
          <a:xfrm>
            <a:off x="179512" y="1628800"/>
            <a:ext cx="8750412" cy="4464496"/>
          </a:xfrm>
        </p:spPr>
      </p:pic>
    </p:spTree>
    <p:extLst>
      <p:ext uri="{BB962C8B-B14F-4D97-AF65-F5344CB8AC3E}">
        <p14:creationId xmlns:p14="http://schemas.microsoft.com/office/powerpoint/2010/main" val="26678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136904" cy="6675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Вимірювання періоду імпульсів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F5B74-0F38-4CEB-972E-4DC47B70F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250" r="17451" b="39500"/>
          <a:stretch/>
        </p:blipFill>
        <p:spPr>
          <a:xfrm>
            <a:off x="755576" y="1124744"/>
            <a:ext cx="6786034" cy="223224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CA58AF6-096A-4477-BA54-A7DA97532648}"/>
              </a:ext>
            </a:extLst>
          </p:cNvPr>
          <p:cNvSpPr txBox="1">
            <a:spLocks/>
          </p:cNvSpPr>
          <p:nvPr/>
        </p:nvSpPr>
        <p:spPr>
          <a:xfrm>
            <a:off x="193204" y="3527276"/>
            <a:ext cx="8757592" cy="595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/>
              <a:t>Вимірювання тривалості імпульсів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A27A9F-ED33-49B9-84B8-817A5BAD4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34250" r="17451" b="39500"/>
          <a:stretch/>
        </p:blipFill>
        <p:spPr>
          <a:xfrm>
            <a:off x="726260" y="4293096"/>
            <a:ext cx="6815350" cy="22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Вимірювання частоти. Помилка синхронізації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F53EEB-BB58-48BB-9EE1-C397B314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9" r="34250" b="36351"/>
          <a:stretch/>
        </p:blipFill>
        <p:spPr>
          <a:xfrm>
            <a:off x="179512" y="1570852"/>
            <a:ext cx="8761592" cy="293826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14F125-2FF7-4AA2-BB10-62559DF7E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71478"/>
              </p:ext>
            </p:extLst>
          </p:nvPr>
        </p:nvGraphicFramePr>
        <p:xfrm>
          <a:off x="179512" y="5229200"/>
          <a:ext cx="8712968" cy="1382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967">
                  <a:extLst>
                    <a:ext uri="{9D8B030D-6E8A-4147-A177-3AD203B41FA5}">
                      <a16:colId xmlns:a16="http://schemas.microsoft.com/office/drawing/2014/main" val="2217901044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302682215"/>
                    </a:ext>
                  </a:extLst>
                </a:gridCol>
                <a:gridCol w="1416653">
                  <a:extLst>
                    <a:ext uri="{9D8B030D-6E8A-4147-A177-3AD203B41FA5}">
                      <a16:colId xmlns:a16="http://schemas.microsoft.com/office/drawing/2014/main" val="2405011790"/>
                    </a:ext>
                  </a:extLst>
                </a:gridCol>
                <a:gridCol w="1415744">
                  <a:extLst>
                    <a:ext uri="{9D8B030D-6E8A-4147-A177-3AD203B41FA5}">
                      <a16:colId xmlns:a16="http://schemas.microsoft.com/office/drawing/2014/main" val="1128142377"/>
                    </a:ext>
                  </a:extLst>
                </a:gridCol>
                <a:gridCol w="1382967">
                  <a:extLst>
                    <a:ext uri="{9D8B030D-6E8A-4147-A177-3AD203B41FA5}">
                      <a16:colId xmlns:a16="http://schemas.microsoft.com/office/drawing/2014/main" val="1860599798"/>
                    </a:ext>
                  </a:extLst>
                </a:gridCol>
                <a:gridCol w="1383878">
                  <a:extLst>
                    <a:ext uri="{9D8B030D-6E8A-4147-A177-3AD203B41FA5}">
                      <a16:colId xmlns:a16="http://schemas.microsoft.com/office/drawing/2014/main" val="884967673"/>
                    </a:ext>
                  </a:extLst>
                </a:gridCol>
              </a:tblGrid>
              <a:tr h="583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</a:t>
                      </a:r>
                      <a:r>
                        <a:rPr lang="en-US" sz="1600" dirty="0" err="1">
                          <a:effectLst/>
                        </a:rPr>
                        <a:t>ійсна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частота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</a:t>
                      </a:r>
                      <a:r>
                        <a:rPr lang="en-US" sz="1600" dirty="0" err="1">
                          <a:effectLst/>
                        </a:rPr>
                        <a:t>ількість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U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 </a:t>
                      </a:r>
                      <a:r>
                        <a:rPr lang="en-US" sz="1600" dirty="0" err="1">
                          <a:effectLst/>
                        </a:rPr>
                        <a:t>нс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циклів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Помилка вимірювання: +1 цикл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Помилка </a:t>
                      </a:r>
                      <a:endParaRPr lang="ru-UA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виміру: -1 цикл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 marR="381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Частота з помилкою +1 цикл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 marR="381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Частота з помилкою -1 цикл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extLst>
                  <a:ext uri="{0D108BD9-81ED-4DB2-BD59-A6C34878D82A}">
                    <a16:rowId xmlns:a16="http://schemas.microsoft.com/office/drawing/2014/main" val="2154618476"/>
                  </a:ext>
                </a:extLst>
              </a:tr>
              <a:tr h="21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кГц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400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401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399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49,88 кГц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50,13 кГц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extLst>
                  <a:ext uri="{0D108BD9-81ED-4DB2-BD59-A6C34878D82A}">
                    <a16:rowId xmlns:a16="http://schemas.microsoft.com/office/drawing/2014/main" val="657612906"/>
                  </a:ext>
                </a:extLst>
              </a:tr>
              <a:tr h="21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МГц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МГц </a:t>
                      </a:r>
                      <a:endParaRPr lang="ru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6,67 </a:t>
                      </a:r>
                      <a:r>
                        <a:rPr lang="en-US" sz="1600" dirty="0" err="1">
                          <a:effectLst/>
                        </a:rPr>
                        <a:t>МГц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37465" marB="0"/>
                </a:tc>
                <a:extLst>
                  <a:ext uri="{0D108BD9-81ED-4DB2-BD59-A6C34878D82A}">
                    <a16:rowId xmlns:a16="http://schemas.microsoft.com/office/drawing/2014/main" val="19738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монтажной платы (широкоэкранный формат)</Template>
  <TotalTime>0</TotalTime>
  <Words>124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Consolas</vt:lpstr>
      <vt:lpstr>TechComputer_16x9</vt:lpstr>
      <vt:lpstr>Дискретні сигнали. Лічильники</vt:lpstr>
      <vt:lpstr>ТТЛ сумісні сигнали</vt:lpstr>
      <vt:lpstr>ТТЛ сумісний сигнал лічильника</vt:lpstr>
      <vt:lpstr>Підрахунок фронтів імпульсів</vt:lpstr>
      <vt:lpstr>Генерація імпульсів за допомогою лічильника</vt:lpstr>
      <vt:lpstr>Параметри імпульсів</vt:lpstr>
      <vt:lpstr>Вимірювання параметрів імпульсів</vt:lpstr>
      <vt:lpstr>Вимірювання періоду імпульсів</vt:lpstr>
      <vt:lpstr>Вимірювання частоти. Помилка синхронізації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2015-03-02T19:59:51Z</dcterms:created>
  <dcterms:modified xsi:type="dcterms:W3CDTF">2020-12-09T10:22:57Z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